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96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1" r:id="rId15"/>
    <p:sldId id="273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74" r:id="rId24"/>
    <p:sldId id="278" r:id="rId25"/>
    <p:sldId id="297" r:id="rId26"/>
    <p:sldId id="298" r:id="rId27"/>
    <p:sldId id="299" r:id="rId28"/>
    <p:sldId id="300" r:id="rId29"/>
    <p:sldId id="279" r:id="rId30"/>
    <p:sldId id="275" r:id="rId31"/>
    <p:sldId id="276" r:id="rId32"/>
    <p:sldId id="277" r:id="rId33"/>
    <p:sldId id="301" r:id="rId34"/>
    <p:sldId id="302" r:id="rId35"/>
    <p:sldId id="282" r:id="rId36"/>
    <p:sldId id="280" r:id="rId37"/>
    <p:sldId id="281" r:id="rId38"/>
    <p:sldId id="283" r:id="rId39"/>
    <p:sldId id="285" r:id="rId40"/>
    <p:sldId id="284" r:id="rId41"/>
    <p:sldId id="304" r:id="rId42"/>
    <p:sldId id="303" r:id="rId43"/>
    <p:sldId id="305" r:id="rId44"/>
    <p:sldId id="287" r:id="rId45"/>
    <p:sldId id="286" r:id="rId46"/>
    <p:sldId id="288" r:id="rId47"/>
    <p:sldId id="292" r:id="rId48"/>
    <p:sldId id="289" r:id="rId49"/>
    <p:sldId id="290" r:id="rId50"/>
    <p:sldId id="291" r:id="rId51"/>
    <p:sldId id="313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5;&#1043;&#1069;%202021\&#1054;&#1090;&#1095;&#1077;&#1090;%20&#1045;&#1043;&#1069;%202021\02_&#1052;&#1040;&#1058;_&#1054;%20&#1087;&#1086;&#1076;&#1075;&#1086;&#1090;&#1086;&#1074;&#1082;&#1077;%20&#1086;&#1090;&#1095;&#1105;&#1090;&#1086;&#1074;%20&#1086;%20&#1088;&#1072;&#1073;&#1086;&#1090;&#1077;%20&#1055;&#1050;-2021\&#1052;&#1072;&#1090;&#1077;&#1088;&#1080;&#1072;&#1083;&#1099;%20&#1082;%20&#1086;&#1090;&#1095;&#1105;&#1090;&#1072;&#1084;%20&#1055;&#1050;-2021\Mat%20&#1056;&#1072;&#1089;&#1087;&#1088;&#1077;&#1076;&#1077;&#1083;&#1077;&#1085;&#1080;&#1077;%20202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45;&#1043;&#1069;%202021\&#1054;&#1090;&#1095;&#1077;&#1090;%20&#1045;&#1043;&#1069;%202021\02_&#1052;&#1040;&#1058;_&#1054;%20&#1087;&#1086;&#1076;&#1075;&#1086;&#1090;&#1086;&#1074;&#1082;&#1077;%20&#1086;&#1090;&#1095;&#1105;&#1090;&#1086;&#1074;%20&#1086;%20&#1088;&#1072;&#1073;&#1086;&#1090;&#1077;%20&#1055;&#1050;-2021\&#1052;&#1072;&#1090;&#1077;&#1088;&#1080;&#1072;&#1083;&#1099;%20&#1082;%20&#1086;&#1090;&#1095;&#1105;&#1090;&#1072;&#1084;%20&#1055;&#1050;-2021\Mat%20&#1056;&#1072;&#1089;&#1087;&#1088;&#1077;&#1076;&#1077;&#1083;&#1077;&#1085;&#1080;&#1077;%20202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Сравнительная диаграмма освоения выпускниками общеобразовательной программы среднего (полного) общего образования по математике ЕГЭ-2021 и ЕГЭ-2020</a:t>
            </a:r>
          </a:p>
        </c:rich>
      </c:tx>
      <c:layout>
        <c:manualLayout>
          <c:xMode val="edge"/>
          <c:yMode val="edge"/>
          <c:x val="0.10423784058751615"/>
          <c:y val="1.58735366412531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28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FFFFFF" mc:Ignorable="a14" a14:legacySpreadsheetColorIndex="22">
                <a:gamma/>
                <a:tint val="0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C0C0C0" mc:Ignorable="a14" a14:legacySpreadsheetColorIndex="22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xmlns:mc="http://schemas.openxmlformats.org/markup-compatibility/2006" xmlns:a14="http://schemas.microsoft.com/office/drawing/2010/main" val="FFFFFF" mc:Ignorable="a14" a14:legacySpreadsheetColorIndex="22">
                <a:gamma/>
                <a:tint val="0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C0C0C0" mc:Ignorable="a14" a14:legacySpreadsheetColorIndex="22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912395713517106"/>
          <c:y val="0.18452953589225315"/>
          <c:w val="0.81924403640285126"/>
          <c:h val="0.73216557789506898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'+Распределение участников'!$J$1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04847645122538E-2"/>
                  <c:y val="-4.1798930115306554E-3"/>
                </c:manualLayout>
              </c:layout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03-4E1A-87F6-FEF2C1C16DA8}"/>
                </c:ext>
              </c:extLst>
            </c:dLbl>
            <c:dLbl>
              <c:idx val="1"/>
              <c:layout>
                <c:manualLayout>
                  <c:x val="-5.122173159156318E-2"/>
                  <c:y val="-4.8239648786876366E-3"/>
                </c:manualLayout>
              </c:layout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03-4E1A-87F6-FEF2C1C16DA8}"/>
                </c:ext>
              </c:extLst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'+Распределение оценок'!$A$8:$A$9</c:f>
              <c:strCache>
                <c:ptCount val="2"/>
                <c:pt idx="0">
                  <c:v>Не освоена</c:v>
                </c:pt>
                <c:pt idx="1">
                  <c:v>Освоена</c:v>
                </c:pt>
              </c:strCache>
            </c:strRef>
          </c:cat>
          <c:val>
            <c:numRef>
              <c:f>'+Распределение оценок'!$D$8:$D$9</c:f>
              <c:numCache>
                <c:formatCode>0.0</c:formatCode>
                <c:ptCount val="2"/>
                <c:pt idx="0">
                  <c:v>6.4000000000000057</c:v>
                </c:pt>
                <c:pt idx="1">
                  <c:v>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3-4E1A-87F6-FEF2C1C16DA8}"/>
            </c:ext>
          </c:extLst>
        </c:ser>
        <c:ser>
          <c:idx val="0"/>
          <c:order val="1"/>
          <c:tx>
            <c:strRef>
              <c:f>'+Распределение участников'!$A$1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122768192193992E-2"/>
                  <c:y val="-3.6961185404358887E-2"/>
                </c:manualLayout>
              </c:layout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03-4E1A-87F6-FEF2C1C16DA8}"/>
                </c:ext>
              </c:extLst>
            </c:dLbl>
            <c:dLbl>
              <c:idx val="1"/>
              <c:layout>
                <c:manualLayout>
                  <c:x val="-4.9810936360497715E-2"/>
                  <c:y val="-9.8266174597789191E-3"/>
                </c:manualLayout>
              </c:layout>
              <c:spPr>
                <a:solidFill>
                  <a:srgbClr val="FFFFFF"/>
                </a:solidFill>
                <a:ln w="3175">
                  <a:solidFill>
                    <a:srgbClr val="000000"/>
                  </a:solidFill>
                  <a:prstDash val="solid"/>
                </a:ln>
                <a:effectLst>
                  <a:outerShdw dist="35921" dir="2700000" algn="br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03-4E1A-87F6-FEF2C1C16DA8}"/>
                </c:ext>
              </c:extLst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'+Распределение оценок'!$A$8:$A$9</c:f>
              <c:strCache>
                <c:ptCount val="2"/>
                <c:pt idx="0">
                  <c:v>Не освоена</c:v>
                </c:pt>
                <c:pt idx="1">
                  <c:v>Освоена</c:v>
                </c:pt>
              </c:strCache>
            </c:strRef>
          </c:cat>
          <c:val>
            <c:numRef>
              <c:f>'+Распределение оценок'!$G$8:$G$9</c:f>
              <c:numCache>
                <c:formatCode>0.0</c:formatCode>
                <c:ptCount val="2"/>
                <c:pt idx="0">
                  <c:v>4.7000000000000028</c:v>
                </c:pt>
                <c:pt idx="1">
                  <c:v>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3-4E1A-87F6-FEF2C1C1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694367"/>
        <c:axId val="1"/>
        <c:axId val="0"/>
      </c:bar3DChart>
      <c:catAx>
        <c:axId val="3176943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17694367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3976901604726115"/>
          <c:y val="0.46231590842811315"/>
          <c:w val="5.1304534612326536E-2"/>
          <c:h val="0.1011936007998999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Распределение участников ЕГЭ по итоговым баллам
Математика, 07.06.21г.</a:t>
            </a:r>
          </a:p>
        </c:rich>
      </c:tx>
      <c:layout>
        <c:manualLayout>
          <c:xMode val="edge"/>
          <c:yMode val="edge"/>
          <c:x val="0.26340783301781001"/>
          <c:y val="2.8136913718141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61769084449691E-2"/>
          <c:y val="0.12309892043902577"/>
          <c:w val="0.90737889253711301"/>
          <c:h val="0.8042462802016351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8E-47E7-AB46-97403C466FA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08E-47E7-AB46-97403C466FA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08E-47E7-AB46-97403C466FA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08E-47E7-AB46-97403C466FA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08E-47E7-AB46-97403C466FAA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08E-47E7-AB46-97403C466FAA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'+Распределение участников'!$G$2:$G$34</c:f>
              <c:strCache>
                <c:ptCount val="33"/>
                <c:pt idx="1">
                  <c:v>0</c:v>
                </c:pt>
                <c:pt idx="2">
                  <c:v>5</c:v>
                </c:pt>
                <c:pt idx="3">
                  <c:v>9</c:v>
                </c:pt>
                <c:pt idx="4">
                  <c:v>14</c:v>
                </c:pt>
                <c:pt idx="5">
                  <c:v>18</c:v>
                </c:pt>
                <c:pt idx="6">
                  <c:v>23</c:v>
                </c:pt>
                <c:pt idx="7">
                  <c:v>27</c:v>
                </c:pt>
                <c:pt idx="8">
                  <c:v>33</c:v>
                </c:pt>
                <c:pt idx="9">
                  <c:v>39</c:v>
                </c:pt>
                <c:pt idx="10">
                  <c:v>45</c:v>
                </c:pt>
                <c:pt idx="11">
                  <c:v>50</c:v>
                </c:pt>
                <c:pt idx="12">
                  <c:v>56</c:v>
                </c:pt>
                <c:pt idx="13">
                  <c:v>62</c:v>
                </c:pt>
                <c:pt idx="14">
                  <c:v>68</c:v>
                </c:pt>
                <c:pt idx="15">
                  <c:v>70</c:v>
                </c:pt>
                <c:pt idx="16">
                  <c:v>72</c:v>
                </c:pt>
                <c:pt idx="17">
                  <c:v>74</c:v>
                </c:pt>
                <c:pt idx="18">
                  <c:v>76</c:v>
                </c:pt>
                <c:pt idx="19">
                  <c:v>78</c:v>
                </c:pt>
                <c:pt idx="20">
                  <c:v>80</c:v>
                </c:pt>
                <c:pt idx="21">
                  <c:v>82</c:v>
                </c:pt>
                <c:pt idx="22">
                  <c:v>84</c:v>
                </c:pt>
                <c:pt idx="23">
                  <c:v>86</c:v>
                </c:pt>
                <c:pt idx="24">
                  <c:v>88</c:v>
                </c:pt>
                <c:pt idx="25">
                  <c:v>90</c:v>
                </c:pt>
                <c:pt idx="26">
                  <c:v>92</c:v>
                </c:pt>
                <c:pt idx="27">
                  <c:v>94</c:v>
                </c:pt>
                <c:pt idx="28">
                  <c:v>96</c:v>
                </c:pt>
                <c:pt idx="29">
                  <c:v>98</c:v>
                </c:pt>
                <c:pt idx="30">
                  <c:v>99</c:v>
                </c:pt>
                <c:pt idx="31">
                  <c:v>100</c:v>
                </c:pt>
                <c:pt idx="32">
                  <c:v>     </c:v>
                </c:pt>
              </c:strCache>
            </c:strRef>
          </c:cat>
          <c:val>
            <c:numRef>
              <c:f>'+Распределение участников'!$H$2:$H$34</c:f>
              <c:numCache>
                <c:formatCode>General</c:formatCode>
                <c:ptCount val="33"/>
                <c:pt idx="1">
                  <c:v>31</c:v>
                </c:pt>
                <c:pt idx="2">
                  <c:v>21</c:v>
                </c:pt>
                <c:pt idx="3">
                  <c:v>60</c:v>
                </c:pt>
                <c:pt idx="4">
                  <c:v>94</c:v>
                </c:pt>
                <c:pt idx="5">
                  <c:v>214</c:v>
                </c:pt>
                <c:pt idx="6">
                  <c:v>376</c:v>
                </c:pt>
                <c:pt idx="7">
                  <c:v>597</c:v>
                </c:pt>
                <c:pt idx="8">
                  <c:v>842</c:v>
                </c:pt>
                <c:pt idx="9">
                  <c:v>1083</c:v>
                </c:pt>
                <c:pt idx="10">
                  <c:v>1172</c:v>
                </c:pt>
                <c:pt idx="11">
                  <c:v>1201</c:v>
                </c:pt>
                <c:pt idx="12">
                  <c:v>1099</c:v>
                </c:pt>
                <c:pt idx="13">
                  <c:v>1052</c:v>
                </c:pt>
                <c:pt idx="14">
                  <c:v>873</c:v>
                </c:pt>
                <c:pt idx="15">
                  <c:v>819</c:v>
                </c:pt>
                <c:pt idx="16">
                  <c:v>692</c:v>
                </c:pt>
                <c:pt idx="17">
                  <c:v>623</c:v>
                </c:pt>
                <c:pt idx="18">
                  <c:v>543</c:v>
                </c:pt>
                <c:pt idx="19">
                  <c:v>469</c:v>
                </c:pt>
                <c:pt idx="20">
                  <c:v>483</c:v>
                </c:pt>
                <c:pt idx="21">
                  <c:v>518</c:v>
                </c:pt>
                <c:pt idx="22">
                  <c:v>368</c:v>
                </c:pt>
                <c:pt idx="23">
                  <c:v>157</c:v>
                </c:pt>
                <c:pt idx="24">
                  <c:v>81</c:v>
                </c:pt>
                <c:pt idx="25">
                  <c:v>39</c:v>
                </c:pt>
                <c:pt idx="26">
                  <c:v>31</c:v>
                </c:pt>
                <c:pt idx="27">
                  <c:v>22</c:v>
                </c:pt>
                <c:pt idx="28">
                  <c:v>7</c:v>
                </c:pt>
                <c:pt idx="29">
                  <c:v>5</c:v>
                </c:pt>
                <c:pt idx="30">
                  <c:v>11</c:v>
                </c:pt>
                <c:pt idx="3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8E-47E7-AB46-97403C466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7693951"/>
        <c:axId val="1"/>
      </c:barChart>
      <c:catAx>
        <c:axId val="317693951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"/>
        <c:crossesAt val="0"/>
        <c:auto val="1"/>
        <c:lblAlgn val="ctr"/>
        <c:lblOffset val="200"/>
        <c:tickLblSkip val="1"/>
        <c:tickMarkSkip val="1"/>
        <c:noMultiLvlLbl val="0"/>
      </c:catAx>
      <c:valAx>
        <c:axId val="1"/>
        <c:scaling>
          <c:orientation val="minMax"/>
          <c:max val="1260"/>
          <c:min val="0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numFmt formatCode="General" sourceLinked="1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17693951"/>
        <c:crosses val="autoZero"/>
        <c:crossBetween val="between"/>
        <c:majorUnit val="100"/>
        <c:minorUnit val="2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wmf"/><Relationship Id="rId5" Type="http://schemas.openxmlformats.org/officeDocument/2006/relationships/image" Target="../media/image55.emf"/><Relationship Id="rId4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wmf"/><Relationship Id="rId1" Type="http://schemas.openxmlformats.org/officeDocument/2006/relationships/image" Target="../media/image59.e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emf"/><Relationship Id="rId6" Type="http://schemas.openxmlformats.org/officeDocument/2006/relationships/image" Target="../media/image83.wmf"/><Relationship Id="rId5" Type="http://schemas.openxmlformats.org/officeDocument/2006/relationships/image" Target="../media/image82.emf"/><Relationship Id="rId4" Type="http://schemas.openxmlformats.org/officeDocument/2006/relationships/image" Target="../media/image8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0.71937</cdr:x>
      <cdr:y>0.95959</cdr:y>
    </cdr:from>
    <cdr:to>
      <cdr:x>0.9939</cdr:x>
      <cdr:y>0.98762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61957" y="6241974"/>
          <a:ext cx="2734114" cy="182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число участников ЕГЭ, набравших указанный балл</a:t>
          </a:r>
        </a:p>
      </cdr:txBody>
    </cdr:sp>
  </cdr:relSizeAnchor>
  <cdr:relSizeAnchor xmlns:cdr="http://schemas.openxmlformats.org/drawingml/2006/chartDrawing">
    <cdr:from>
      <cdr:x>0.01154</cdr:x>
      <cdr:y>0.09254</cdr:y>
    </cdr:from>
    <cdr:to>
      <cdr:x>0.02539</cdr:x>
      <cdr:y>0.24721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379" y="599669"/>
          <a:ext cx="137937" cy="1006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vert="vert270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800" b="0" i="0" u="none" strike="noStrike" baseline="0">
              <a:solidFill>
                <a:srgbClr val="000000"/>
              </a:solidFill>
              <a:latin typeface="Arial Cyr"/>
              <a:cs typeface="Arial Cyr"/>
            </a:rPr>
            <a:t>набранные баллы</a:t>
          </a:r>
        </a:p>
      </cdr:txBody>
    </cdr:sp>
  </cdr:relSizeAnchor>
  <cdr:relSizeAnchor xmlns:cdr="http://schemas.openxmlformats.org/drawingml/2006/chartDrawing">
    <cdr:from>
      <cdr:x>0.78269</cdr:x>
      <cdr:y>0.13975</cdr:y>
    </cdr:from>
    <cdr:to>
      <cdr:x>0.94691</cdr:x>
      <cdr:y>0.18057</cdr:y>
    </cdr:to>
    <cdr:sp macro="" textlink="">
      <cdr:nvSpPr>
        <cdr:cNvPr id="205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92528" y="906907"/>
          <a:ext cx="1635541" cy="265633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Arial Cyr"/>
              <a:cs typeface="Arial Cyr"/>
            </a:rPr>
            <a:t>Всего 13 588 участников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93F9-F12E-4520-9908-050DA662058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36DB-0EDA-4C6D-99BA-B36B3AD6A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4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Верно рассчитывайте свои</a:t>
            </a:r>
            <a:r>
              <a:rPr lang="ru-RU" baseline="0" dirty="0"/>
              <a:t> силы на экзамене. Диаграмма показывает набранные баллы в этом году. Из года в год она примерно одинаковая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1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Изменения</a:t>
            </a:r>
            <a:r>
              <a:rPr lang="ru-RU" baseline="0" dirty="0"/>
              <a:t> в части с кратким ответом. Таким образом ЕГЭ по математике профильного уровня стало сдать сложнее, ушли три «легкие» задачи добавились две сложные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4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этом порог остался прежним.</a:t>
            </a:r>
            <a:r>
              <a:rPr lang="ru-RU" baseline="0" dirty="0"/>
              <a:t> Внимательно выбирайте уровень экзамена, верно рассчитав свои силы.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1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Примерные</a:t>
            </a:r>
            <a:r>
              <a:rPr lang="ru-RU" baseline="0" dirty="0"/>
              <a:t> новые задания ЕГЭ профильного уровня этого года. Задания на графики пока нет в банке открытых заданий. Ждем.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EB31-D4E5-4DAD-93FA-13A079AD44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8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36DB-0EDA-4C6D-99BA-B36B3AD6A87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76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36DB-0EDA-4C6D-99BA-B36B3AD6A87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C36DB-0EDA-4C6D-99BA-B36B3AD6A87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8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2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5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5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3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9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4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7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32279-2027-44FF-98DD-88910AA058B8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A911-B759-4889-97C1-1A23F564B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5.emf"/><Relationship Id="rId3" Type="http://schemas.openxmlformats.org/officeDocument/2006/relationships/image" Target="../media/image58.png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4.wmf"/><Relationship Id="rId5" Type="http://schemas.openxmlformats.org/officeDocument/2006/relationships/image" Target="../media/image51.e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63.wmf"/><Relationship Id="rId3" Type="http://schemas.openxmlformats.org/officeDocument/2006/relationships/image" Target="../media/image58.png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2.wmf"/><Relationship Id="rId5" Type="http://schemas.openxmlformats.org/officeDocument/2006/relationships/image" Target="../media/image59.e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1.emf"/><Relationship Id="rId1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6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8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81.wmf"/><Relationship Id="rId5" Type="http://schemas.openxmlformats.org/officeDocument/2006/relationships/image" Target="../media/image78.e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2146" y="992909"/>
            <a:ext cx="10187708" cy="5149273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работы по подготовке к ЕГЭ по математике профильного уровня в 2022 году на основе анализа ЕГЭ прошлых лет</a:t>
            </a: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br>
              <a:rPr lang="ru-RU" sz="3100" dirty="0"/>
            </a:br>
            <a: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Терещенко Игорь Викторович</a:t>
            </a:r>
            <a:b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комиссии ЕГЭ по математике</a:t>
            </a:r>
            <a:b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зав. кафедрой общей математики </a:t>
            </a:r>
            <a:r>
              <a:rPr lang="ru-RU" sz="27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КубГТУ</a:t>
            </a:r>
            <a:b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к.ф.-м.н., доцент</a:t>
            </a:r>
            <a:br>
              <a:rPr lang="ru-RU" sz="2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90523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45" y="2212340"/>
            <a:ext cx="8351184" cy="2095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553928" y="299848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61 %</a:t>
            </a:r>
          </a:p>
        </p:txBody>
      </p:sp>
    </p:spTree>
    <p:extLst>
      <p:ext uri="{BB962C8B-B14F-4D97-AF65-F5344CB8AC3E}">
        <p14:creationId xmlns:p14="http://schemas.microsoft.com/office/powerpoint/2010/main" val="408580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94" y="561022"/>
            <a:ext cx="7137793" cy="577881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25570" y="2078035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67 %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25570" y="510633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59 %</a:t>
            </a:r>
          </a:p>
        </p:txBody>
      </p:sp>
    </p:spTree>
    <p:extLst>
      <p:ext uri="{BB962C8B-B14F-4D97-AF65-F5344CB8AC3E}">
        <p14:creationId xmlns:p14="http://schemas.microsoft.com/office/powerpoint/2010/main" val="132634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96" y="1329371"/>
            <a:ext cx="9021763" cy="40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89" y="1635760"/>
            <a:ext cx="9293417" cy="36372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920869" y="2023897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0868" y="4290079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57 %</a:t>
            </a:r>
          </a:p>
        </p:txBody>
      </p:sp>
    </p:spTree>
    <p:extLst>
      <p:ext uri="{BB962C8B-B14F-4D97-AF65-F5344CB8AC3E}">
        <p14:creationId xmlns:p14="http://schemas.microsoft.com/office/powerpoint/2010/main" val="170431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2" y="4055427"/>
            <a:ext cx="10792626" cy="178191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1" y="618506"/>
            <a:ext cx="10792626" cy="282573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0376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639127"/>
            <a:ext cx="11185842" cy="228856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3319146"/>
            <a:ext cx="11185842" cy="306539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3908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3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 структуре экзамена (краткий ответ)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4400" y="12361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2229" y="128004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883" y="1617107"/>
            <a:ext cx="440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Элементарная текстовая задача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82" y="2024539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Графики диаграммы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684" y="244363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Геометрия на клетках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655" y="2862737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Элементарная теория вероятностей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912" y="3232069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Простейшие уравнения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11" y="3639501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Планиметрия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713" y="4058600"/>
            <a:ext cx="63706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Геометрический и физический смысл производной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684" y="4477699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 Стереометрия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742" y="4881441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 Преобразование выражений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655" y="5288873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Задачи с прикладным содержанием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742" y="5707972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11) Текстовая задача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713" y="6127071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12) Исследование графиков функций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9337" y="1582697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Простейшие уравнения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9337" y="2024539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Элементарная теория вероятностей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1474" y="3601401"/>
            <a:ext cx="591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Геометрический и физический смысл производной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69337" y="244363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Планиметрия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8741" y="2817610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Преобразование выражений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11474" y="3232069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Стереометрия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25301" y="3970733"/>
            <a:ext cx="441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7) Задачи с прикладным содержанием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9796" y="4385192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 Текстовая задача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9795" y="474749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 Графики функций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8741" y="5172608"/>
            <a:ext cx="435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10) Сложная теория вероятностей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78741" y="5623796"/>
            <a:ext cx="4176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11) Исследование графиков функций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0655" y="1802011"/>
            <a:ext cx="4715058" cy="457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0655" y="2208095"/>
            <a:ext cx="4715058" cy="457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0655" y="2618957"/>
            <a:ext cx="4715058" cy="457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520" y="214879"/>
            <a:ext cx="10515600" cy="5133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 структуре экзамена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878442"/>
            <a:ext cx="3724275" cy="58959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640" y="878442"/>
            <a:ext cx="2415223" cy="5819774"/>
          </a:xfrm>
          <a:prstGeom prst="rect">
            <a:avLst/>
          </a:prstGeom>
        </p:spPr>
      </p:pic>
      <p:sp>
        <p:nvSpPr>
          <p:cNvPr id="34" name="Стрелка вниз 33"/>
          <p:cNvSpPr/>
          <p:nvPr/>
        </p:nvSpPr>
        <p:spPr>
          <a:xfrm rot="3059260">
            <a:off x="4061321" y="2833255"/>
            <a:ext cx="579120" cy="1157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517119" y="1784269"/>
            <a:ext cx="4563427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балл для получения аттестата, возможна подача документов в ВУЗ на специальность, где математика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входит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перечень вступительных испытаний</a:t>
            </a:r>
          </a:p>
        </p:txBody>
      </p:sp>
      <p:sp>
        <p:nvSpPr>
          <p:cNvPr id="36" name="Стрелка вниз 35"/>
          <p:cNvSpPr/>
          <p:nvPr/>
        </p:nvSpPr>
        <p:spPr>
          <a:xfrm rot="7099573">
            <a:off x="3917086" y="3931433"/>
            <a:ext cx="579120" cy="1157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517119" y="4510106"/>
            <a:ext cx="456342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Минимальный балл для подачи документов в ВУЗ на специальность, где математика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входит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перечень вступительных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29251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6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365125"/>
            <a:ext cx="10886440" cy="5133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задания профильного ЕГЭ по математике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9800" y="1161018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Графики функций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1766887"/>
            <a:ext cx="8553450" cy="307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2886075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(1;-1)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2064" y="2886075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;-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1281173" y="4059237"/>
          <a:ext cx="4629407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5" imgW="1968480" imgH="545760" progId="Equation.DSMT4">
                  <p:embed/>
                </p:oleObj>
              </mc:Choice>
              <mc:Fallback>
                <p:oleObj name="Equation" r:id="rId5" imgW="1968480" imgH="545760" progId="Equation.DSMT4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1173" y="4059237"/>
                        <a:ext cx="4629407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3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365125"/>
            <a:ext cx="10886440" cy="5133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задания профильного ЕГЭ по математике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19800" y="1161018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Графики функций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10" y="1684238"/>
            <a:ext cx="8905875" cy="320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525" y="328920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b=-3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573" y="3289200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c=2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129062" y="4211638"/>
          <a:ext cx="20907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4" imgW="888840" imgH="457200" progId="Equation.DSMT4">
                  <p:embed/>
                </p:oleObj>
              </mc:Choice>
              <mc:Fallback>
                <p:oleObj name="Equation" r:id="rId4" imgW="888840" imgH="457200" progId="Equation.DSMT4">
                  <p:embed/>
                  <p:pic>
                    <p:nvPicPr>
                      <p:cNvPr id="8" name="Объект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9062" y="4211638"/>
                        <a:ext cx="2090738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84657" y="3274407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(2;1)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912960"/>
              </p:ext>
            </p:extLst>
          </p:nvPr>
        </p:nvGraphicFramePr>
        <p:xfrm>
          <a:off x="476250" y="762001"/>
          <a:ext cx="10915650" cy="54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26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188" y="1631769"/>
            <a:ext cx="141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8480425" y="3071813"/>
          <a:ext cx="24018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723600" imgH="457200" progId="Equation.DSMT4">
                  <p:embed/>
                </p:oleObj>
              </mc:Choice>
              <mc:Fallback>
                <p:oleObj name="Equation" r:id="rId3" imgW="723600" imgH="457200" progId="Equation.DSMT4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80425" y="3071813"/>
                        <a:ext cx="2401888" cy="1519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813" y="5730527"/>
            <a:ext cx="181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0,33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04" y="237668"/>
            <a:ext cx="11121439" cy="9677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6017" y="2093434"/>
            <a:ext cx="626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Д- Дания, Н-Норвегия, Ш-Швеция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8856" y="2772076"/>
            <a:ext cx="1790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Ш Н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Н Ш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Ш Д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Д Ш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 Д Н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 Н Д</a:t>
            </a:r>
          </a:p>
        </p:txBody>
      </p:sp>
      <p:sp>
        <p:nvSpPr>
          <p:cNvPr id="4" name="Овал 3"/>
          <p:cNvSpPr/>
          <p:nvPr/>
        </p:nvSpPr>
        <p:spPr>
          <a:xfrm>
            <a:off x="616017" y="4961287"/>
            <a:ext cx="1970591" cy="444377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6016" y="3666527"/>
            <a:ext cx="1970591" cy="444377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/>
      <p:bldP spid="4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365125"/>
            <a:ext cx="10886440" cy="5133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задания профильного ЕГЭ по математике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41414" y="1095806"/>
            <a:ext cx="594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Сложная теория вероятностей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96" y="2097760"/>
            <a:ext cx="10315575" cy="1038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360" y="1918691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№10.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7" y="3830060"/>
            <a:ext cx="10982557" cy="13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365125"/>
            <a:ext cx="10886440" cy="5133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задания профильного ЕГЭ по математике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41414" y="1095806"/>
            <a:ext cx="594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Сложная теория вероятностей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694" y="2213406"/>
            <a:ext cx="829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Классическое определение вероятности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694" y="2736626"/>
            <a:ext cx="875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Геометрическое определение вероятности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694" y="3259846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Теорема сложения вероятностей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694" y="3783066"/>
            <a:ext cx="718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Теорема умножения вероятностей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694" y="4306286"/>
            <a:ext cx="5926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Противоположные события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694" y="4829506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Схема Бернулли</a:t>
            </a:r>
          </a:p>
        </p:txBody>
      </p:sp>
    </p:spTree>
    <p:extLst>
      <p:ext uri="{BB962C8B-B14F-4D97-AF65-F5344CB8AC3E}">
        <p14:creationId xmlns:p14="http://schemas.microsoft.com/office/powerpoint/2010/main" val="2583991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519747"/>
            <a:ext cx="7852526" cy="1502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4" y="2386012"/>
            <a:ext cx="8552381" cy="35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9" y="1719262"/>
            <a:ext cx="9590370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027238"/>
            <a:ext cx="73914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1244601" y="5740401"/>
            <a:ext cx="7451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неверный ответ из-за вычислительной ошибки, при этом выполнены оба пункта  –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p:pic>
        <p:nvPicPr>
          <p:cNvPr id="922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917576"/>
            <a:ext cx="55784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6" y="4687888"/>
            <a:ext cx="39862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252663" y="4289425"/>
            <a:ext cx="576262" cy="723900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0450" y="2398714"/>
            <a:ext cx="376238" cy="446087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3" name="Rectangle 3"/>
          <p:cNvSpPr txBox="1">
            <a:spLocks noChangeArrowheads="1"/>
          </p:cNvSpPr>
          <p:nvPr/>
        </p:nvSpPr>
        <p:spPr bwMode="auto">
          <a:xfrm>
            <a:off x="2200275" y="5249864"/>
            <a:ext cx="1257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39" y="334169"/>
            <a:ext cx="37242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4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0" grpId="0" animBg="1"/>
      <p:bldP spid="9" grpId="0" animBg="1"/>
      <p:bldP spid="92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1598614"/>
            <a:ext cx="374967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3192463"/>
            <a:ext cx="33051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70" y="1397000"/>
            <a:ext cx="4906962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424114" y="3716339"/>
            <a:ext cx="358775" cy="217487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24114" y="4181475"/>
            <a:ext cx="358775" cy="215900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75" y="3490913"/>
            <a:ext cx="719138" cy="442912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00375" y="3943351"/>
            <a:ext cx="719138" cy="442913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3" name="Rectangle 3"/>
          <p:cNvSpPr txBox="1">
            <a:spLocks noChangeArrowheads="1"/>
          </p:cNvSpPr>
          <p:nvPr/>
        </p:nvSpPr>
        <p:spPr bwMode="auto">
          <a:xfrm>
            <a:off x="7656514" y="4303714"/>
            <a:ext cx="1463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</a:p>
        </p:txBody>
      </p:sp>
      <p:sp>
        <p:nvSpPr>
          <p:cNvPr id="11282" name="Rectangle 3"/>
          <p:cNvSpPr txBox="1">
            <a:spLocks noChangeArrowheads="1"/>
          </p:cNvSpPr>
          <p:nvPr/>
        </p:nvSpPr>
        <p:spPr bwMode="auto">
          <a:xfrm>
            <a:off x="6311900" y="5143500"/>
            <a:ext cx="43322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удовлетворяет критерию на 1 балл: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неверный ответ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из-за вычислительной ошибки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выполнены оба пункта</a:t>
            </a:r>
            <a:endParaRPr lang="ru-RU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80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1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046163"/>
            <a:ext cx="55800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124076"/>
            <a:ext cx="398621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68638"/>
            <a:ext cx="65881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8543925" y="3109914"/>
            <a:ext cx="14938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p:sp>
        <p:nvSpPr>
          <p:cNvPr id="13327" name="Rectangle 3"/>
          <p:cNvSpPr txBox="1">
            <a:spLocks noChangeArrowheads="1"/>
          </p:cNvSpPr>
          <p:nvPr/>
        </p:nvSpPr>
        <p:spPr bwMode="auto">
          <a:xfrm>
            <a:off x="8143876" y="3789364"/>
            <a:ext cx="24161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Удовлетворяет критерию: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верный ответ в пункте 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отбор корней произведен неверно (при правильном ответе)  –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</p:spTree>
    <p:extLst>
      <p:ext uri="{BB962C8B-B14F-4D97-AF65-F5344CB8AC3E}">
        <p14:creationId xmlns:p14="http://schemas.microsoft.com/office/powerpoint/2010/main" val="482765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560514"/>
            <a:ext cx="5749925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981076"/>
            <a:ext cx="5467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8423276" y="3471864"/>
            <a:ext cx="1463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</a:p>
        </p:txBody>
      </p:sp>
      <p:pic>
        <p:nvPicPr>
          <p:cNvPr id="1946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6" y="1989138"/>
            <a:ext cx="54848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5383214" y="4184651"/>
            <a:ext cx="2828925" cy="969963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038725" y="3913189"/>
            <a:ext cx="287338" cy="287337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3" name="Rectangle 3"/>
          <p:cNvSpPr txBox="1">
            <a:spLocks noChangeArrowheads="1"/>
          </p:cNvSpPr>
          <p:nvPr/>
        </p:nvSpPr>
        <p:spPr bwMode="auto">
          <a:xfrm>
            <a:off x="8250239" y="4184650"/>
            <a:ext cx="23828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удовлетворяет критерию на 1 балл: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неверный ответ 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из-за вычислительной ошибки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выполнены оба пункта</a:t>
            </a:r>
            <a:endParaRPr lang="ru-RU" altLang="ru-RU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3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131893"/>
            <a:ext cx="6501765" cy="2261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36" y="2697102"/>
            <a:ext cx="6501765" cy="39889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43950" y="2697102"/>
            <a:ext cx="743267" cy="401034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97280" y="132080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8685" y="4179054"/>
            <a:ext cx="1653875" cy="523220"/>
          </a:xfrm>
          <a:prstGeom prst="rect">
            <a:avLst/>
          </a:prstGeom>
          <a:ln w="349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299335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1120140" y="179070"/>
          <a:ext cx="9951720" cy="649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93520" y="3982720"/>
            <a:ext cx="9347200" cy="220472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59600" y="5273040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7842 – 57%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3520" y="2885440"/>
            <a:ext cx="9347200" cy="1097280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3167390"/>
            <a:ext cx="243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4502 – 33%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0320" y="159512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7376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57" y="693420"/>
            <a:ext cx="9390230" cy="23749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73254"/>
              </p:ext>
            </p:extLst>
          </p:nvPr>
        </p:nvGraphicFramePr>
        <p:xfrm>
          <a:off x="7655560" y="2422843"/>
          <a:ext cx="3894138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Visio" r:id="rId4" imgW="3893643" imgH="4168250" progId="Visio.Drawing.15">
                  <p:embed/>
                </p:oleObj>
              </mc:Choice>
              <mc:Fallback>
                <p:oleObj name="Visio" r:id="rId4" imgW="3893643" imgH="41682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5560" y="2422843"/>
                        <a:ext cx="3894138" cy="41687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46897"/>
              </p:ext>
            </p:extLst>
          </p:nvPr>
        </p:nvGraphicFramePr>
        <p:xfrm>
          <a:off x="7655560" y="2422843"/>
          <a:ext cx="390207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Visio" r:id="rId6" imgW="3902040" imgH="4181040" progId="Visio.Drawing.15">
                  <p:embed/>
                </p:oleObj>
              </mc:Choice>
              <mc:Fallback>
                <p:oleObj name="Visio" r:id="rId6" imgW="3902040" imgH="4181040" progId="Visio.Drawing.15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55560" y="2422843"/>
                        <a:ext cx="3902075" cy="41814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07" y="3210242"/>
            <a:ext cx="6644109" cy="18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17" y="185420"/>
            <a:ext cx="9390230" cy="23749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887203"/>
              </p:ext>
            </p:extLst>
          </p:nvPr>
        </p:nvGraphicFramePr>
        <p:xfrm>
          <a:off x="8057342" y="2408989"/>
          <a:ext cx="3894138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Visio" r:id="rId4" imgW="3893643" imgH="4168250" progId="Visio.Drawing.15">
                  <p:embed/>
                </p:oleObj>
              </mc:Choice>
              <mc:Fallback>
                <p:oleObj name="Visio" r:id="rId4" imgW="3893643" imgH="4168250" progId="Visio.Drawing.15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57342" y="2408989"/>
                        <a:ext cx="3894138" cy="41687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77" y="3346479"/>
            <a:ext cx="7496175" cy="2847975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75535"/>
              </p:ext>
            </p:extLst>
          </p:nvPr>
        </p:nvGraphicFramePr>
        <p:xfrm>
          <a:off x="8053388" y="2401888"/>
          <a:ext cx="390207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Visio" r:id="rId7" imgW="3902040" imgH="4181040" progId="Visio.Drawing.15">
                  <p:embed/>
                </p:oleObj>
              </mc:Choice>
              <mc:Fallback>
                <p:oleObj name="Visio" r:id="rId7" imgW="3902040" imgH="4181040" progId="Visio.Drawing.15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53388" y="2401888"/>
                        <a:ext cx="3902075" cy="418147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8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709612"/>
            <a:ext cx="9237894" cy="1042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7" y="2062162"/>
            <a:ext cx="3121412" cy="395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995" y="2971799"/>
            <a:ext cx="8876824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8521701" y="2776539"/>
            <a:ext cx="14652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</a:p>
        </p:txBody>
      </p:sp>
      <p:pic>
        <p:nvPicPr>
          <p:cNvPr id="389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044576"/>
            <a:ext cx="43354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4" y="1638300"/>
            <a:ext cx="24399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1557339"/>
            <a:ext cx="66325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5519738" y="3192463"/>
            <a:ext cx="1295400" cy="639762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95438" y="3573464"/>
            <a:ext cx="4737100" cy="619125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9" name="Прямая со стрелкой 18"/>
          <p:cNvCxnSpPr>
            <a:endCxn id="20" idx="1"/>
          </p:cNvCxnSpPr>
          <p:nvPr/>
        </p:nvCxnSpPr>
        <p:spPr>
          <a:xfrm flipH="1">
            <a:off x="4192588" y="4924425"/>
            <a:ext cx="823912" cy="249238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flipH="1">
            <a:off x="4008438" y="5132389"/>
            <a:ext cx="215900" cy="287337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 стрелкой 20"/>
          <p:cNvCxnSpPr>
            <a:endCxn id="22" idx="1"/>
          </p:cNvCxnSpPr>
          <p:nvPr/>
        </p:nvCxnSpPr>
        <p:spPr>
          <a:xfrm>
            <a:off x="1670051" y="4749800"/>
            <a:ext cx="1216025" cy="46038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855913" y="4752976"/>
            <a:ext cx="209550" cy="288925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813426" y="1697038"/>
            <a:ext cx="360363" cy="1079500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173789" y="1519239"/>
            <a:ext cx="809625" cy="288925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7032626" y="1662113"/>
            <a:ext cx="360363" cy="1079500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392989" y="1484314"/>
            <a:ext cx="809625" cy="288925"/>
          </a:xfrm>
          <a:prstGeom prst="ellipse">
            <a:avLst/>
          </a:prstGeom>
          <a:noFill/>
          <a:ln w="1905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36" name="Rectangle 3"/>
          <p:cNvSpPr txBox="1">
            <a:spLocks noChangeArrowheads="1"/>
          </p:cNvSpPr>
          <p:nvPr/>
        </p:nvSpPr>
        <p:spPr bwMode="auto">
          <a:xfrm>
            <a:off x="8134350" y="3221039"/>
            <a:ext cx="2465388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удовлетворяет критерию на 1 балл: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 получен верный ответ, отличающийся от верного  исключением точки 1,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неверный ответ  из-за вычислительной ошибки, при этом имеется верная последовательность всех шагов решения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7" name="Rectangle 3"/>
          <p:cNvSpPr txBox="1">
            <a:spLocks noChangeArrowheads="1"/>
          </p:cNvSpPr>
          <p:nvPr/>
        </p:nvSpPr>
        <p:spPr bwMode="auto">
          <a:xfrm>
            <a:off x="2867026" y="981076"/>
            <a:ext cx="3013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14. Пример 1. Работа 2</a:t>
            </a:r>
          </a:p>
        </p:txBody>
      </p:sp>
    </p:spTree>
    <p:extLst>
      <p:ext uri="{BB962C8B-B14F-4D97-AF65-F5344CB8AC3E}">
        <p14:creationId xmlns:p14="http://schemas.microsoft.com/office/powerpoint/2010/main" val="3079877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17" grpId="0" animBg="1"/>
      <p:bldP spid="20" grpId="0" animBg="1"/>
      <p:bldP spid="22" grpId="0" animBg="1"/>
      <p:bldP spid="27" grpId="0" animBg="1"/>
      <p:bldP spid="30" grpId="0" animBg="1"/>
      <p:bldP spid="389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4" y="1638300"/>
            <a:ext cx="24399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443039"/>
            <a:ext cx="4141788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044576"/>
            <a:ext cx="43354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ctangle 3"/>
          <p:cNvSpPr txBox="1">
            <a:spLocks noChangeArrowheads="1"/>
          </p:cNvSpPr>
          <p:nvPr/>
        </p:nvSpPr>
        <p:spPr bwMode="auto">
          <a:xfrm>
            <a:off x="2867026" y="981076"/>
            <a:ext cx="3013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14. Пример 1. Работа 3</a:t>
            </a:r>
          </a:p>
        </p:txBody>
      </p:sp>
      <p:sp>
        <p:nvSpPr>
          <p:cNvPr id="40974" name="Rectangle 3"/>
          <p:cNvSpPr txBox="1">
            <a:spLocks noChangeArrowheads="1"/>
          </p:cNvSpPr>
          <p:nvPr/>
        </p:nvSpPr>
        <p:spPr bwMode="auto">
          <a:xfrm>
            <a:off x="7742238" y="2836864"/>
            <a:ext cx="1835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p:sp>
        <p:nvSpPr>
          <p:cNvPr id="10" name="Овал 9"/>
          <p:cNvSpPr/>
          <p:nvPr/>
        </p:nvSpPr>
        <p:spPr>
          <a:xfrm>
            <a:off x="2927351" y="4581526"/>
            <a:ext cx="347663" cy="360363"/>
          </a:xfrm>
          <a:prstGeom prst="ellipse">
            <a:avLst/>
          </a:prstGeom>
          <a:noFill/>
          <a:ln w="3810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76" name="Rectangle 3"/>
          <p:cNvSpPr txBox="1">
            <a:spLocks noChangeArrowheads="1"/>
          </p:cNvSpPr>
          <p:nvPr/>
        </p:nvSpPr>
        <p:spPr bwMode="auto">
          <a:xfrm>
            <a:off x="7005638" y="3348039"/>
            <a:ext cx="355441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Удовлетворяет критерию на 1 балл: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 получен верный ответ, отличающийся от верного  исключением точки 1,</a:t>
            </a:r>
            <a:endParaRPr lang="ru-RU" altLang="ru-RU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неверный ответ 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из-за вычислительной ошибки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имеется верная последовательность всех шагов решения</a:t>
            </a:r>
            <a:endParaRPr lang="ru-RU" altLang="ru-RU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40976" idx="1"/>
          </p:cNvCxnSpPr>
          <p:nvPr/>
        </p:nvCxnSpPr>
        <p:spPr>
          <a:xfrm flipH="1" flipV="1">
            <a:off x="3279776" y="4775201"/>
            <a:ext cx="3725863" cy="225425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913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/>
      <p:bldP spid="10" grpId="0" animBg="1"/>
      <p:bldP spid="409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85" y="833856"/>
            <a:ext cx="8392834" cy="51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7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485775"/>
            <a:ext cx="8277225" cy="173355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437219"/>
              </p:ext>
            </p:extLst>
          </p:nvPr>
        </p:nvGraphicFramePr>
        <p:xfrm>
          <a:off x="7761288" y="2554288"/>
          <a:ext cx="408146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Visio" r:id="rId4" imgW="4069293" imgH="3619327" progId="Visio.Drawing.15">
                  <p:embed/>
                </p:oleObj>
              </mc:Choice>
              <mc:Fallback>
                <p:oleObj name="Visio" r:id="rId4" imgW="4069293" imgH="36193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1288" y="2554288"/>
                        <a:ext cx="4081462" cy="36322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02259"/>
              </p:ext>
            </p:extLst>
          </p:nvPr>
        </p:nvGraphicFramePr>
        <p:xfrm>
          <a:off x="7761288" y="2554288"/>
          <a:ext cx="408146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Visio" r:id="rId6" imgW="4069293" imgH="3619327" progId="Visio.Drawing.15">
                  <p:embed/>
                </p:oleObj>
              </mc:Choice>
              <mc:Fallback>
                <p:oleObj name="Visio" r:id="rId6" imgW="4069293" imgH="3619327" progId="Visio.Drawing.15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61288" y="2554288"/>
                        <a:ext cx="4081462" cy="36322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54336"/>
              </p:ext>
            </p:extLst>
          </p:nvPr>
        </p:nvGraphicFramePr>
        <p:xfrm>
          <a:off x="264379" y="2676525"/>
          <a:ext cx="7375526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Equation" r:id="rId8" imgW="4051080" imgH="266400" progId="Equation.DSMT4">
                  <p:embed/>
                </p:oleObj>
              </mc:Choice>
              <mc:Fallback>
                <p:oleObj name="Equation" r:id="rId8" imgW="4051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379" y="2676525"/>
                        <a:ext cx="7375526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81353"/>
              </p:ext>
            </p:extLst>
          </p:nvPr>
        </p:nvGraphicFramePr>
        <p:xfrm>
          <a:off x="264379" y="3376613"/>
          <a:ext cx="52943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Equation" r:id="rId10" imgW="2908080" imgH="545760" progId="Equation.DSMT4">
                  <p:embed/>
                </p:oleObj>
              </mc:Choice>
              <mc:Fallback>
                <p:oleObj name="Equation" r:id="rId10" imgW="2908080" imgH="54576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379" y="3376613"/>
                        <a:ext cx="5294313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32708"/>
              </p:ext>
            </p:extLst>
          </p:nvPr>
        </p:nvGraphicFramePr>
        <p:xfrm>
          <a:off x="7761288" y="2554288"/>
          <a:ext cx="408146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Visio" r:id="rId12" imgW="4069293" imgH="3619327" progId="Visio.Drawing.15">
                  <p:embed/>
                </p:oleObj>
              </mc:Choice>
              <mc:Fallback>
                <p:oleObj name="Visio" r:id="rId12" imgW="4069293" imgH="3619327" progId="Visio.Drawing.15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61288" y="2554288"/>
                        <a:ext cx="4081462" cy="36322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040568"/>
              </p:ext>
            </p:extLst>
          </p:nvPr>
        </p:nvGraphicFramePr>
        <p:xfrm>
          <a:off x="264379" y="4727993"/>
          <a:ext cx="42084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14" imgW="2311200" imgH="228600" progId="Equation.DSMT4">
                  <p:embed/>
                </p:oleObj>
              </mc:Choice>
              <mc:Fallback>
                <p:oleObj name="Equation" r:id="rId14" imgW="2311200" imgH="228600" progId="Equation.DSMT4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4379" y="4727993"/>
                        <a:ext cx="4208462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9748"/>
              </p:ext>
            </p:extLst>
          </p:nvPr>
        </p:nvGraphicFramePr>
        <p:xfrm>
          <a:off x="7748588" y="2541588"/>
          <a:ext cx="4094162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Visio" r:id="rId16" imgW="4081320" imgH="3631680" progId="Visio.Drawing.15">
                  <p:embed/>
                </p:oleObj>
              </mc:Choice>
              <mc:Fallback>
                <p:oleObj name="Visio" r:id="rId16" imgW="4081320" imgH="3631680" progId="Visio.Drawing.15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48588" y="2541588"/>
                        <a:ext cx="4094162" cy="36449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6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485775"/>
            <a:ext cx="8277225" cy="173355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69862"/>
              </p:ext>
            </p:extLst>
          </p:nvPr>
        </p:nvGraphicFramePr>
        <p:xfrm>
          <a:off x="7761288" y="2554288"/>
          <a:ext cx="408146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Visio" r:id="rId4" imgW="4069293" imgH="3619327" progId="Visio.Drawing.15">
                  <p:embed/>
                </p:oleObj>
              </mc:Choice>
              <mc:Fallback>
                <p:oleObj name="Visio" r:id="rId4" imgW="4069293" imgH="3619327" progId="Visio.Drawing.15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61288" y="2554288"/>
                        <a:ext cx="4081462" cy="36322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323544"/>
              </p:ext>
            </p:extLst>
          </p:nvPr>
        </p:nvGraphicFramePr>
        <p:xfrm>
          <a:off x="601279" y="2379522"/>
          <a:ext cx="25892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Equation" r:id="rId6" imgW="1422360" imgH="495000" progId="Equation.DSMT4">
                  <p:embed/>
                </p:oleObj>
              </mc:Choice>
              <mc:Fallback>
                <p:oleObj name="Equation" r:id="rId6" imgW="1422360" imgH="49500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279" y="2379522"/>
                        <a:ext cx="2589212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049056"/>
              </p:ext>
            </p:extLst>
          </p:nvPr>
        </p:nvGraphicFramePr>
        <p:xfrm>
          <a:off x="7761288" y="2554288"/>
          <a:ext cx="408146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Visio" r:id="rId8" imgW="4069293" imgH="3619327" progId="Visio.Drawing.15">
                  <p:embed/>
                </p:oleObj>
              </mc:Choice>
              <mc:Fallback>
                <p:oleObj name="Visio" r:id="rId8" imgW="4069293" imgH="3619327" progId="Visio.Drawing.15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61288" y="2554288"/>
                        <a:ext cx="4081462" cy="3632200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561871"/>
              </p:ext>
            </p:extLst>
          </p:nvPr>
        </p:nvGraphicFramePr>
        <p:xfrm>
          <a:off x="595715" y="4266028"/>
          <a:ext cx="56181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2" name="Equation" r:id="rId10" imgW="3085920" imgH="495000" progId="Equation.DSMT4">
                  <p:embed/>
                </p:oleObj>
              </mc:Choice>
              <mc:Fallback>
                <p:oleObj name="Equation" r:id="rId10" imgW="3085920" imgH="49500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5715" y="4266028"/>
                        <a:ext cx="5618163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709777"/>
              </p:ext>
            </p:extLst>
          </p:nvPr>
        </p:nvGraphicFramePr>
        <p:xfrm>
          <a:off x="595715" y="3399253"/>
          <a:ext cx="46926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" name="Equation" r:id="rId12" imgW="2577960" imgH="457200" progId="Equation.DSMT4">
                  <p:embed/>
                </p:oleObj>
              </mc:Choice>
              <mc:Fallback>
                <p:oleObj name="Equation" r:id="rId12" imgW="2577960" imgH="45720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5715" y="3399253"/>
                        <a:ext cx="46926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392185"/>
              </p:ext>
            </p:extLst>
          </p:nvPr>
        </p:nvGraphicFramePr>
        <p:xfrm>
          <a:off x="595715" y="5167728"/>
          <a:ext cx="54324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" name="Equation" r:id="rId14" imgW="2984400" imgH="495000" progId="Equation.DSMT4">
                  <p:embed/>
                </p:oleObj>
              </mc:Choice>
              <mc:Fallback>
                <p:oleObj name="Equation" r:id="rId14" imgW="2984400" imgH="495000" progId="Equation.DSMT4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5715" y="5167728"/>
                        <a:ext cx="543242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16" y="1240343"/>
            <a:ext cx="8616647" cy="34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3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566" y="140205"/>
            <a:ext cx="7782659" cy="33197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566" y="4052887"/>
            <a:ext cx="7809744" cy="1624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132080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8685" y="4179054"/>
            <a:ext cx="1653875" cy="523220"/>
          </a:xfrm>
          <a:prstGeom prst="rect">
            <a:avLst/>
          </a:prstGeom>
          <a:ln w="349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239350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40504"/>
              </p:ext>
            </p:extLst>
          </p:nvPr>
        </p:nvGraphicFramePr>
        <p:xfrm>
          <a:off x="1076326" y="2084546"/>
          <a:ext cx="10353675" cy="18288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462215">
                  <a:extLst>
                    <a:ext uri="{9D8B030D-6E8A-4147-A177-3AD203B41FA5}">
                      <a16:colId xmlns:a16="http://schemas.microsoft.com/office/drawing/2014/main" val="3541149524"/>
                    </a:ext>
                  </a:extLst>
                </a:gridCol>
                <a:gridCol w="1727471">
                  <a:extLst>
                    <a:ext uri="{9D8B030D-6E8A-4147-A177-3AD203B41FA5}">
                      <a16:colId xmlns:a16="http://schemas.microsoft.com/office/drawing/2014/main" val="167423347"/>
                    </a:ext>
                  </a:extLst>
                </a:gridCol>
                <a:gridCol w="1727471">
                  <a:extLst>
                    <a:ext uri="{9D8B030D-6E8A-4147-A177-3AD203B41FA5}">
                      <a16:colId xmlns:a16="http://schemas.microsoft.com/office/drawing/2014/main" val="1671816103"/>
                    </a:ext>
                  </a:extLst>
                </a:gridCol>
                <a:gridCol w="1436518">
                  <a:extLst>
                    <a:ext uri="{9D8B030D-6E8A-4147-A177-3AD203B41FA5}">
                      <a16:colId xmlns:a16="http://schemas.microsoft.com/office/drawing/2014/main" val="316837186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algn="just"/>
                      <a:r>
                        <a:rPr lang="ru-RU" sz="2000" b="1" i="0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Основная</a:t>
                      </a:r>
                      <a:r>
                        <a:rPr lang="ru-RU" sz="2000" b="1" i="0" u="sng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волна</a:t>
                      </a:r>
                      <a:endParaRPr lang="ru-RU" sz="2000" b="1" i="0" u="sng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Краснодарский край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00996"/>
                  </a:ext>
                </a:extLst>
              </a:tr>
              <a:tr h="9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256363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преодолели минимального балла,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2651756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Средний тестовый балл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761984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Получили от 81 до 99 баллов,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10782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Получили 100 баллов, 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87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511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134279"/>
                  </p:ext>
                </p:extLst>
              </p:nvPr>
            </p:nvGraphicFramePr>
            <p:xfrm>
              <a:off x="1667684" y="673945"/>
              <a:ext cx="9433169" cy="42919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297">
                      <a:extLst>
                        <a:ext uri="{9D8B030D-6E8A-4147-A177-3AD203B41FA5}">
                          <a16:colId xmlns:a16="http://schemas.microsoft.com/office/drawing/2014/main" val="3350618494"/>
                        </a:ext>
                      </a:extLst>
                    </a:gridCol>
                    <a:gridCol w="2584971">
                      <a:extLst>
                        <a:ext uri="{9D8B030D-6E8A-4147-A177-3AD203B41FA5}">
                          <a16:colId xmlns:a16="http://schemas.microsoft.com/office/drawing/2014/main" val="3211494370"/>
                        </a:ext>
                      </a:extLst>
                    </a:gridCol>
                    <a:gridCol w="1886634">
                      <a:extLst>
                        <a:ext uri="{9D8B030D-6E8A-4147-A177-3AD203B41FA5}">
                          <a16:colId xmlns:a16="http://schemas.microsoft.com/office/drawing/2014/main" val="2814067793"/>
                        </a:ext>
                      </a:extLst>
                    </a:gridCol>
                    <a:gridCol w="2197617">
                      <a:extLst>
                        <a:ext uri="{9D8B030D-6E8A-4147-A177-3AD203B41FA5}">
                          <a16:colId xmlns:a16="http://schemas.microsoft.com/office/drawing/2014/main" val="2620337985"/>
                        </a:ext>
                      </a:extLst>
                    </a:gridCol>
                    <a:gridCol w="1575650">
                      <a:extLst>
                        <a:ext uri="{9D8B030D-6E8A-4147-A177-3AD203B41FA5}">
                          <a16:colId xmlns:a16="http://schemas.microsoft.com/office/drawing/2014/main" val="40905138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Год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Долг банку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Выплата</a:t>
                          </a:r>
                          <a:r>
                            <a:rPr lang="ru-RU" baseline="0" dirty="0"/>
                            <a:t> процентов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Выплата основного долга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Остаток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7866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2026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∙1,2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∙0,2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1280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2027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∙1,2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∙0,2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388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2028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∙1,2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∙0,2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16329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2029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2567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2030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976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2031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2200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6134279"/>
                  </p:ext>
                </p:extLst>
              </p:nvPr>
            </p:nvGraphicFramePr>
            <p:xfrm>
              <a:off x="1667684" y="673945"/>
              <a:ext cx="9433169" cy="43094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8297">
                      <a:extLst>
                        <a:ext uri="{9D8B030D-6E8A-4147-A177-3AD203B41FA5}">
                          <a16:colId xmlns:a16="http://schemas.microsoft.com/office/drawing/2014/main" val="3350618494"/>
                        </a:ext>
                      </a:extLst>
                    </a:gridCol>
                    <a:gridCol w="2584971">
                      <a:extLst>
                        <a:ext uri="{9D8B030D-6E8A-4147-A177-3AD203B41FA5}">
                          <a16:colId xmlns:a16="http://schemas.microsoft.com/office/drawing/2014/main" val="3211494370"/>
                        </a:ext>
                      </a:extLst>
                    </a:gridCol>
                    <a:gridCol w="1886634">
                      <a:extLst>
                        <a:ext uri="{9D8B030D-6E8A-4147-A177-3AD203B41FA5}">
                          <a16:colId xmlns:a16="http://schemas.microsoft.com/office/drawing/2014/main" val="2814067793"/>
                        </a:ext>
                      </a:extLst>
                    </a:gridCol>
                    <a:gridCol w="2197617">
                      <a:extLst>
                        <a:ext uri="{9D8B030D-6E8A-4147-A177-3AD203B41FA5}">
                          <a16:colId xmlns:a16="http://schemas.microsoft.com/office/drawing/2014/main" val="2620337985"/>
                        </a:ext>
                      </a:extLst>
                    </a:gridCol>
                    <a:gridCol w="1575650">
                      <a:extLst>
                        <a:ext uri="{9D8B030D-6E8A-4147-A177-3AD203B41FA5}">
                          <a16:colId xmlns:a16="http://schemas.microsoft.com/office/drawing/2014/main" val="409051388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Год</a:t>
                          </a:r>
                          <a:endParaRPr lang="ru-RU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Долг банку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Выплата</a:t>
                          </a:r>
                          <a:r>
                            <a:rPr lang="ru-RU" baseline="0" dirty="0" smtClean="0"/>
                            <a:t> процентов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Выплата основного долга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Остаток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7866171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118" t="-108911" r="-219529" b="-4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971" t="-108911" r="-201942" b="-4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7618" t="-108911" r="-72853" b="-4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8456" t="-108911" r="-1544" b="-499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1280333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2027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118" t="-211000" r="-219529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971" t="-211000" r="-201942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7618" t="-211000" r="-72853" b="-4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8456" t="-211000" r="-1544" b="-4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7388249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2028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118" t="-311000" r="-219529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971" t="-311000" r="-201942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7618" t="-311000" r="-72853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8456" t="-311000" r="-1544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632903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2029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118" t="-406931" r="-219529" b="-2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971" t="-406931" r="-201942" b="-2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7618" t="-406931" r="-72853" b="-200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8456" t="-406931" r="-1544" b="-200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2567049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118" t="-512000" r="-219529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971" t="-512000" r="-201942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7618" t="-512000" r="-72853" b="-1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8456" t="-512000" r="-1544" b="-10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097648"/>
                      </a:ext>
                    </a:extLst>
                  </a:tr>
                  <a:tr h="612648"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2031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118" t="-605941" r="-219529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971" t="-605941" r="-201942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57618" t="-605941" r="-72853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98456" t="-605941" r="-1544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2200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767754" y="150725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S=300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71634" y="5149315"/>
                <a:ext cx="519052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+0,2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=498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634" y="5149315"/>
                <a:ext cx="5190523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06037" y="5944385"/>
                <a:ext cx="1356462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37" y="5944385"/>
                <a:ext cx="1356462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9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 txBox="1">
            <a:spLocks noChangeArrowheads="1"/>
          </p:cNvSpPr>
          <p:nvPr/>
        </p:nvSpPr>
        <p:spPr bwMode="auto">
          <a:xfrm>
            <a:off x="8513763" y="4508501"/>
            <a:ext cx="1465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</a:t>
            </a:r>
          </a:p>
        </p:txBody>
      </p:sp>
      <p:pic>
        <p:nvPicPr>
          <p:cNvPr id="604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4" y="908051"/>
            <a:ext cx="38687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605089"/>
            <a:ext cx="7604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32100"/>
            <a:ext cx="7145338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5012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4005263"/>
            <a:ext cx="60118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 txBox="1">
            <a:spLocks noChangeArrowheads="1"/>
          </p:cNvSpPr>
          <p:nvPr/>
        </p:nvSpPr>
        <p:spPr bwMode="auto">
          <a:xfrm>
            <a:off x="5808663" y="6053139"/>
            <a:ext cx="1465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</a:p>
        </p:txBody>
      </p:sp>
      <p:pic>
        <p:nvPicPr>
          <p:cNvPr id="5837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4" y="908051"/>
            <a:ext cx="38687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605089"/>
            <a:ext cx="7604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484313"/>
            <a:ext cx="50625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432175" y="5589588"/>
            <a:ext cx="503238" cy="298450"/>
          </a:xfrm>
          <a:prstGeom prst="ellipse">
            <a:avLst/>
          </a:prstGeom>
          <a:noFill/>
          <a:ln w="3810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384" name="Rectangle 3"/>
          <p:cNvSpPr txBox="1">
            <a:spLocks noChangeArrowheads="1"/>
          </p:cNvSpPr>
          <p:nvPr/>
        </p:nvSpPr>
        <p:spPr bwMode="auto">
          <a:xfrm>
            <a:off x="7464426" y="3354389"/>
            <a:ext cx="31083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удовлетворяет критерию на 1 балл: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построена математическая модель, решение сведено к иссле­дованию этой модели, при этом решение может быть не завершено.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58384" idx="1"/>
            <a:endCxn id="9" idx="7"/>
          </p:cNvCxnSpPr>
          <p:nvPr/>
        </p:nvCxnSpPr>
        <p:spPr>
          <a:xfrm flipH="1">
            <a:off x="3862389" y="4327526"/>
            <a:ext cx="3602037" cy="1304925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432175" y="5938838"/>
            <a:ext cx="503238" cy="298450"/>
          </a:xfrm>
          <a:prstGeom prst="ellipse">
            <a:avLst/>
          </a:prstGeom>
          <a:noFill/>
          <a:ln w="3810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11450" y="2133600"/>
            <a:ext cx="503238" cy="298450"/>
          </a:xfrm>
          <a:prstGeom prst="ellipse">
            <a:avLst/>
          </a:prstGeom>
          <a:noFill/>
          <a:ln w="3810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370139" y="2293939"/>
            <a:ext cx="1050925" cy="3762375"/>
          </a:xfrm>
          <a:custGeom>
            <a:avLst/>
            <a:gdLst>
              <a:gd name="connsiteX0" fmla="*/ 362309 w 1052422"/>
              <a:gd name="connsiteY0" fmla="*/ 0 h 3761167"/>
              <a:gd name="connsiteX1" fmla="*/ 319177 w 1052422"/>
              <a:gd name="connsiteY1" fmla="*/ 51759 h 3761167"/>
              <a:gd name="connsiteX2" fmla="*/ 293298 w 1052422"/>
              <a:gd name="connsiteY2" fmla="*/ 69012 h 3761167"/>
              <a:gd name="connsiteX3" fmla="*/ 250166 w 1052422"/>
              <a:gd name="connsiteY3" fmla="*/ 129397 h 3761167"/>
              <a:gd name="connsiteX4" fmla="*/ 224286 w 1052422"/>
              <a:gd name="connsiteY4" fmla="*/ 163902 h 3761167"/>
              <a:gd name="connsiteX5" fmla="*/ 189781 w 1052422"/>
              <a:gd name="connsiteY5" fmla="*/ 215661 h 3761167"/>
              <a:gd name="connsiteX6" fmla="*/ 172528 w 1052422"/>
              <a:gd name="connsiteY6" fmla="*/ 241540 h 3761167"/>
              <a:gd name="connsiteX7" fmla="*/ 146649 w 1052422"/>
              <a:gd name="connsiteY7" fmla="*/ 327804 h 3761167"/>
              <a:gd name="connsiteX8" fmla="*/ 129396 w 1052422"/>
              <a:gd name="connsiteY8" fmla="*/ 448574 h 3761167"/>
              <a:gd name="connsiteX9" fmla="*/ 120769 w 1052422"/>
              <a:gd name="connsiteY9" fmla="*/ 491706 h 3761167"/>
              <a:gd name="connsiteX10" fmla="*/ 112143 w 1052422"/>
              <a:gd name="connsiteY10" fmla="*/ 577970 h 3761167"/>
              <a:gd name="connsiteX11" fmla="*/ 103517 w 1052422"/>
              <a:gd name="connsiteY11" fmla="*/ 603849 h 3761167"/>
              <a:gd name="connsiteX12" fmla="*/ 86264 w 1052422"/>
              <a:gd name="connsiteY12" fmla="*/ 681487 h 3761167"/>
              <a:gd name="connsiteX13" fmla="*/ 77637 w 1052422"/>
              <a:gd name="connsiteY13" fmla="*/ 845389 h 3761167"/>
              <a:gd name="connsiteX14" fmla="*/ 69011 w 1052422"/>
              <a:gd name="connsiteY14" fmla="*/ 897148 h 3761167"/>
              <a:gd name="connsiteX15" fmla="*/ 60385 w 1052422"/>
              <a:gd name="connsiteY15" fmla="*/ 966159 h 3761167"/>
              <a:gd name="connsiteX16" fmla="*/ 43132 w 1052422"/>
              <a:gd name="connsiteY16" fmla="*/ 1026544 h 3761167"/>
              <a:gd name="connsiteX17" fmla="*/ 25879 w 1052422"/>
              <a:gd name="connsiteY17" fmla="*/ 1086929 h 3761167"/>
              <a:gd name="connsiteX18" fmla="*/ 17253 w 1052422"/>
              <a:gd name="connsiteY18" fmla="*/ 1285336 h 3761167"/>
              <a:gd name="connsiteX19" fmla="*/ 0 w 1052422"/>
              <a:gd name="connsiteY19" fmla="*/ 1449238 h 3761167"/>
              <a:gd name="connsiteX20" fmla="*/ 8626 w 1052422"/>
              <a:gd name="connsiteY20" fmla="*/ 1897812 h 3761167"/>
              <a:gd name="connsiteX21" fmla="*/ 25879 w 1052422"/>
              <a:gd name="connsiteY21" fmla="*/ 2044461 h 3761167"/>
              <a:gd name="connsiteX22" fmla="*/ 34505 w 1052422"/>
              <a:gd name="connsiteY22" fmla="*/ 2104846 h 3761167"/>
              <a:gd name="connsiteX23" fmla="*/ 51758 w 1052422"/>
              <a:gd name="connsiteY23" fmla="*/ 2156604 h 3761167"/>
              <a:gd name="connsiteX24" fmla="*/ 69011 w 1052422"/>
              <a:gd name="connsiteY24" fmla="*/ 2216989 h 3761167"/>
              <a:gd name="connsiteX25" fmla="*/ 86264 w 1052422"/>
              <a:gd name="connsiteY25" fmla="*/ 2242868 h 3761167"/>
              <a:gd name="connsiteX26" fmla="*/ 112143 w 1052422"/>
              <a:gd name="connsiteY26" fmla="*/ 2320506 h 3761167"/>
              <a:gd name="connsiteX27" fmla="*/ 120769 w 1052422"/>
              <a:gd name="connsiteY27" fmla="*/ 2346385 h 3761167"/>
              <a:gd name="connsiteX28" fmla="*/ 138022 w 1052422"/>
              <a:gd name="connsiteY28" fmla="*/ 2372265 h 3761167"/>
              <a:gd name="connsiteX29" fmla="*/ 172528 w 1052422"/>
              <a:gd name="connsiteY29" fmla="*/ 2449902 h 3761167"/>
              <a:gd name="connsiteX30" fmla="*/ 181154 w 1052422"/>
              <a:gd name="connsiteY30" fmla="*/ 2475782 h 3761167"/>
              <a:gd name="connsiteX31" fmla="*/ 198407 w 1052422"/>
              <a:gd name="connsiteY31" fmla="*/ 2510287 h 3761167"/>
              <a:gd name="connsiteX32" fmla="*/ 207034 w 1052422"/>
              <a:gd name="connsiteY32" fmla="*/ 2544793 h 3761167"/>
              <a:gd name="connsiteX33" fmla="*/ 224286 w 1052422"/>
              <a:gd name="connsiteY33" fmla="*/ 2596551 h 3761167"/>
              <a:gd name="connsiteX34" fmla="*/ 232913 w 1052422"/>
              <a:gd name="connsiteY34" fmla="*/ 2622431 h 3761167"/>
              <a:gd name="connsiteX35" fmla="*/ 267419 w 1052422"/>
              <a:gd name="connsiteY35" fmla="*/ 2674189 h 3761167"/>
              <a:gd name="connsiteX36" fmla="*/ 284671 w 1052422"/>
              <a:gd name="connsiteY36" fmla="*/ 2725948 h 3761167"/>
              <a:gd name="connsiteX37" fmla="*/ 319177 w 1052422"/>
              <a:gd name="connsiteY37" fmla="*/ 2777706 h 3761167"/>
              <a:gd name="connsiteX38" fmla="*/ 336430 w 1052422"/>
              <a:gd name="connsiteY38" fmla="*/ 2803585 h 3761167"/>
              <a:gd name="connsiteX39" fmla="*/ 353683 w 1052422"/>
              <a:gd name="connsiteY39" fmla="*/ 2838091 h 3761167"/>
              <a:gd name="connsiteX40" fmla="*/ 362309 w 1052422"/>
              <a:gd name="connsiteY40" fmla="*/ 2863970 h 3761167"/>
              <a:gd name="connsiteX41" fmla="*/ 388188 w 1052422"/>
              <a:gd name="connsiteY41" fmla="*/ 2898476 h 3761167"/>
              <a:gd name="connsiteX42" fmla="*/ 405441 w 1052422"/>
              <a:gd name="connsiteY42" fmla="*/ 2950234 h 3761167"/>
              <a:gd name="connsiteX43" fmla="*/ 439947 w 1052422"/>
              <a:gd name="connsiteY43" fmla="*/ 3001993 h 3761167"/>
              <a:gd name="connsiteX44" fmla="*/ 457200 w 1052422"/>
              <a:gd name="connsiteY44" fmla="*/ 3053751 h 3761167"/>
              <a:gd name="connsiteX45" fmla="*/ 500332 w 1052422"/>
              <a:gd name="connsiteY45" fmla="*/ 3114136 h 3761167"/>
              <a:gd name="connsiteX46" fmla="*/ 517585 w 1052422"/>
              <a:gd name="connsiteY46" fmla="*/ 3140016 h 3761167"/>
              <a:gd name="connsiteX47" fmla="*/ 543464 w 1052422"/>
              <a:gd name="connsiteY47" fmla="*/ 3174521 h 3761167"/>
              <a:gd name="connsiteX48" fmla="*/ 560717 w 1052422"/>
              <a:gd name="connsiteY48" fmla="*/ 3200400 h 3761167"/>
              <a:gd name="connsiteX49" fmla="*/ 586596 w 1052422"/>
              <a:gd name="connsiteY49" fmla="*/ 3217653 h 3761167"/>
              <a:gd name="connsiteX50" fmla="*/ 621102 w 1052422"/>
              <a:gd name="connsiteY50" fmla="*/ 3269412 h 3761167"/>
              <a:gd name="connsiteX51" fmla="*/ 638354 w 1052422"/>
              <a:gd name="connsiteY51" fmla="*/ 3295291 h 3761167"/>
              <a:gd name="connsiteX52" fmla="*/ 664234 w 1052422"/>
              <a:gd name="connsiteY52" fmla="*/ 3329797 h 3761167"/>
              <a:gd name="connsiteX53" fmla="*/ 698739 w 1052422"/>
              <a:gd name="connsiteY53" fmla="*/ 3381555 h 3761167"/>
              <a:gd name="connsiteX54" fmla="*/ 715992 w 1052422"/>
              <a:gd name="connsiteY54" fmla="*/ 3407434 h 3761167"/>
              <a:gd name="connsiteX55" fmla="*/ 741871 w 1052422"/>
              <a:gd name="connsiteY55" fmla="*/ 3424687 h 3761167"/>
              <a:gd name="connsiteX56" fmla="*/ 759124 w 1052422"/>
              <a:gd name="connsiteY56" fmla="*/ 3459193 h 3761167"/>
              <a:gd name="connsiteX57" fmla="*/ 767751 w 1052422"/>
              <a:gd name="connsiteY57" fmla="*/ 3485072 h 3761167"/>
              <a:gd name="connsiteX58" fmla="*/ 810883 w 1052422"/>
              <a:gd name="connsiteY58" fmla="*/ 3545457 h 3761167"/>
              <a:gd name="connsiteX59" fmla="*/ 836762 w 1052422"/>
              <a:gd name="connsiteY59" fmla="*/ 3571336 h 3761167"/>
              <a:gd name="connsiteX60" fmla="*/ 854015 w 1052422"/>
              <a:gd name="connsiteY60" fmla="*/ 3597216 h 3761167"/>
              <a:gd name="connsiteX61" fmla="*/ 905773 w 1052422"/>
              <a:gd name="connsiteY61" fmla="*/ 3640348 h 3761167"/>
              <a:gd name="connsiteX62" fmla="*/ 923026 w 1052422"/>
              <a:gd name="connsiteY62" fmla="*/ 3666227 h 3761167"/>
              <a:gd name="connsiteX63" fmla="*/ 948905 w 1052422"/>
              <a:gd name="connsiteY63" fmla="*/ 3683480 h 3761167"/>
              <a:gd name="connsiteX64" fmla="*/ 1000664 w 1052422"/>
              <a:gd name="connsiteY64" fmla="*/ 3717985 h 3761167"/>
              <a:gd name="connsiteX65" fmla="*/ 1026543 w 1052422"/>
              <a:gd name="connsiteY65" fmla="*/ 3735238 h 3761167"/>
              <a:gd name="connsiteX66" fmla="*/ 1052422 w 1052422"/>
              <a:gd name="connsiteY66" fmla="*/ 3761117 h 376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52422" h="3761167">
                <a:moveTo>
                  <a:pt x="362309" y="0"/>
                </a:moveTo>
                <a:cubicBezTo>
                  <a:pt x="347932" y="17253"/>
                  <a:pt x="335057" y="35878"/>
                  <a:pt x="319177" y="51759"/>
                </a:cubicBezTo>
                <a:cubicBezTo>
                  <a:pt x="311846" y="59090"/>
                  <a:pt x="300629" y="61681"/>
                  <a:pt x="293298" y="69012"/>
                </a:cubicBezTo>
                <a:cubicBezTo>
                  <a:pt x="279197" y="83113"/>
                  <a:pt x="262414" y="112250"/>
                  <a:pt x="250166" y="129397"/>
                </a:cubicBezTo>
                <a:cubicBezTo>
                  <a:pt x="241809" y="141096"/>
                  <a:pt x="232531" y="152124"/>
                  <a:pt x="224286" y="163902"/>
                </a:cubicBezTo>
                <a:cubicBezTo>
                  <a:pt x="212395" y="180889"/>
                  <a:pt x="201283" y="198408"/>
                  <a:pt x="189781" y="215661"/>
                </a:cubicBezTo>
                <a:lnTo>
                  <a:pt x="172528" y="241540"/>
                </a:lnTo>
                <a:cubicBezTo>
                  <a:pt x="161523" y="274554"/>
                  <a:pt x="153168" y="295208"/>
                  <a:pt x="146649" y="327804"/>
                </a:cubicBezTo>
                <a:cubicBezTo>
                  <a:pt x="134353" y="389283"/>
                  <a:pt x="140002" y="379633"/>
                  <a:pt x="129396" y="448574"/>
                </a:cubicBezTo>
                <a:cubicBezTo>
                  <a:pt x="127166" y="463066"/>
                  <a:pt x="123645" y="477329"/>
                  <a:pt x="120769" y="491706"/>
                </a:cubicBezTo>
                <a:cubicBezTo>
                  <a:pt x="117894" y="520461"/>
                  <a:pt x="116537" y="549408"/>
                  <a:pt x="112143" y="577970"/>
                </a:cubicBezTo>
                <a:cubicBezTo>
                  <a:pt x="110760" y="586957"/>
                  <a:pt x="105722" y="595028"/>
                  <a:pt x="103517" y="603849"/>
                </a:cubicBezTo>
                <a:cubicBezTo>
                  <a:pt x="97087" y="629568"/>
                  <a:pt x="92015" y="655608"/>
                  <a:pt x="86264" y="681487"/>
                </a:cubicBezTo>
                <a:cubicBezTo>
                  <a:pt x="83388" y="736121"/>
                  <a:pt x="82000" y="790854"/>
                  <a:pt x="77637" y="845389"/>
                </a:cubicBezTo>
                <a:cubicBezTo>
                  <a:pt x="76242" y="862824"/>
                  <a:pt x="71484" y="879833"/>
                  <a:pt x="69011" y="897148"/>
                </a:cubicBezTo>
                <a:cubicBezTo>
                  <a:pt x="65733" y="920098"/>
                  <a:pt x="64196" y="943292"/>
                  <a:pt x="60385" y="966159"/>
                </a:cubicBezTo>
                <a:cubicBezTo>
                  <a:pt x="54993" y="998508"/>
                  <a:pt x="51334" y="997837"/>
                  <a:pt x="43132" y="1026544"/>
                </a:cubicBezTo>
                <a:cubicBezTo>
                  <a:pt x="21466" y="1102375"/>
                  <a:pt x="46563" y="1024871"/>
                  <a:pt x="25879" y="1086929"/>
                </a:cubicBezTo>
                <a:cubicBezTo>
                  <a:pt x="23004" y="1153065"/>
                  <a:pt x="21140" y="1219252"/>
                  <a:pt x="17253" y="1285336"/>
                </a:cubicBezTo>
                <a:cubicBezTo>
                  <a:pt x="13679" y="1346098"/>
                  <a:pt x="7345" y="1390474"/>
                  <a:pt x="0" y="1449238"/>
                </a:cubicBezTo>
                <a:cubicBezTo>
                  <a:pt x="2875" y="1598763"/>
                  <a:pt x="3881" y="1748335"/>
                  <a:pt x="8626" y="1897812"/>
                </a:cubicBezTo>
                <a:cubicBezTo>
                  <a:pt x="10966" y="1971533"/>
                  <a:pt x="16366" y="1982624"/>
                  <a:pt x="25879" y="2044461"/>
                </a:cubicBezTo>
                <a:cubicBezTo>
                  <a:pt x="28971" y="2064557"/>
                  <a:pt x="29933" y="2085034"/>
                  <a:pt x="34505" y="2104846"/>
                </a:cubicBezTo>
                <a:cubicBezTo>
                  <a:pt x="38594" y="2122566"/>
                  <a:pt x="47347" y="2138961"/>
                  <a:pt x="51758" y="2156604"/>
                </a:cubicBezTo>
                <a:cubicBezTo>
                  <a:pt x="54521" y="2167655"/>
                  <a:pt x="62825" y="2204617"/>
                  <a:pt x="69011" y="2216989"/>
                </a:cubicBezTo>
                <a:cubicBezTo>
                  <a:pt x="73648" y="2226262"/>
                  <a:pt x="80513" y="2234242"/>
                  <a:pt x="86264" y="2242868"/>
                </a:cubicBezTo>
                <a:lnTo>
                  <a:pt x="112143" y="2320506"/>
                </a:lnTo>
                <a:cubicBezTo>
                  <a:pt x="115018" y="2329132"/>
                  <a:pt x="115725" y="2338819"/>
                  <a:pt x="120769" y="2346385"/>
                </a:cubicBezTo>
                <a:lnTo>
                  <a:pt x="138022" y="2372265"/>
                </a:lnTo>
                <a:cubicBezTo>
                  <a:pt x="154004" y="2452168"/>
                  <a:pt x="133405" y="2381435"/>
                  <a:pt x="172528" y="2449902"/>
                </a:cubicBezTo>
                <a:cubicBezTo>
                  <a:pt x="177039" y="2457797"/>
                  <a:pt x="177572" y="2467424"/>
                  <a:pt x="181154" y="2475782"/>
                </a:cubicBezTo>
                <a:cubicBezTo>
                  <a:pt x="186219" y="2487602"/>
                  <a:pt x="193892" y="2498246"/>
                  <a:pt x="198407" y="2510287"/>
                </a:cubicBezTo>
                <a:cubicBezTo>
                  <a:pt x="202570" y="2521388"/>
                  <a:pt x="203627" y="2533437"/>
                  <a:pt x="207034" y="2544793"/>
                </a:cubicBezTo>
                <a:cubicBezTo>
                  <a:pt x="212260" y="2562212"/>
                  <a:pt x="218535" y="2579298"/>
                  <a:pt x="224286" y="2596551"/>
                </a:cubicBezTo>
                <a:cubicBezTo>
                  <a:pt x="227162" y="2605178"/>
                  <a:pt x="227869" y="2614865"/>
                  <a:pt x="232913" y="2622431"/>
                </a:cubicBezTo>
                <a:lnTo>
                  <a:pt x="267419" y="2674189"/>
                </a:lnTo>
                <a:cubicBezTo>
                  <a:pt x="273170" y="2691442"/>
                  <a:pt x="274583" y="2710816"/>
                  <a:pt x="284671" y="2725948"/>
                </a:cubicBezTo>
                <a:lnTo>
                  <a:pt x="319177" y="2777706"/>
                </a:lnTo>
                <a:cubicBezTo>
                  <a:pt x="324928" y="2786332"/>
                  <a:pt x="331793" y="2794312"/>
                  <a:pt x="336430" y="2803585"/>
                </a:cubicBezTo>
                <a:cubicBezTo>
                  <a:pt x="342181" y="2815087"/>
                  <a:pt x="348617" y="2826271"/>
                  <a:pt x="353683" y="2838091"/>
                </a:cubicBezTo>
                <a:cubicBezTo>
                  <a:pt x="357265" y="2846449"/>
                  <a:pt x="357798" y="2856075"/>
                  <a:pt x="362309" y="2863970"/>
                </a:cubicBezTo>
                <a:cubicBezTo>
                  <a:pt x="369442" y="2876453"/>
                  <a:pt x="379562" y="2886974"/>
                  <a:pt x="388188" y="2898476"/>
                </a:cubicBezTo>
                <a:cubicBezTo>
                  <a:pt x="393939" y="2915729"/>
                  <a:pt x="395353" y="2935102"/>
                  <a:pt x="405441" y="2950234"/>
                </a:cubicBezTo>
                <a:lnTo>
                  <a:pt x="439947" y="3001993"/>
                </a:lnTo>
                <a:cubicBezTo>
                  <a:pt x="445698" y="3019246"/>
                  <a:pt x="447112" y="3038619"/>
                  <a:pt x="457200" y="3053751"/>
                </a:cubicBezTo>
                <a:cubicBezTo>
                  <a:pt x="497860" y="3114743"/>
                  <a:pt x="446832" y="3039236"/>
                  <a:pt x="500332" y="3114136"/>
                </a:cubicBezTo>
                <a:cubicBezTo>
                  <a:pt x="506358" y="3122573"/>
                  <a:pt x="511559" y="3131579"/>
                  <a:pt x="517585" y="3140016"/>
                </a:cubicBezTo>
                <a:cubicBezTo>
                  <a:pt x="525942" y="3151715"/>
                  <a:pt x="535107" y="3162822"/>
                  <a:pt x="543464" y="3174521"/>
                </a:cubicBezTo>
                <a:cubicBezTo>
                  <a:pt x="549490" y="3182957"/>
                  <a:pt x="553386" y="3193069"/>
                  <a:pt x="560717" y="3200400"/>
                </a:cubicBezTo>
                <a:cubicBezTo>
                  <a:pt x="568048" y="3207731"/>
                  <a:pt x="577970" y="3211902"/>
                  <a:pt x="586596" y="3217653"/>
                </a:cubicBezTo>
                <a:lnTo>
                  <a:pt x="621102" y="3269412"/>
                </a:lnTo>
                <a:cubicBezTo>
                  <a:pt x="626853" y="3278038"/>
                  <a:pt x="632133" y="3286997"/>
                  <a:pt x="638354" y="3295291"/>
                </a:cubicBezTo>
                <a:cubicBezTo>
                  <a:pt x="646981" y="3306793"/>
                  <a:pt x="655989" y="3318018"/>
                  <a:pt x="664234" y="3329797"/>
                </a:cubicBezTo>
                <a:cubicBezTo>
                  <a:pt x="676125" y="3346784"/>
                  <a:pt x="687237" y="3364302"/>
                  <a:pt x="698739" y="3381555"/>
                </a:cubicBezTo>
                <a:cubicBezTo>
                  <a:pt x="704490" y="3390181"/>
                  <a:pt x="707366" y="3401683"/>
                  <a:pt x="715992" y="3407434"/>
                </a:cubicBezTo>
                <a:lnTo>
                  <a:pt x="741871" y="3424687"/>
                </a:lnTo>
                <a:cubicBezTo>
                  <a:pt x="747622" y="3436189"/>
                  <a:pt x="754058" y="3447373"/>
                  <a:pt x="759124" y="3459193"/>
                </a:cubicBezTo>
                <a:cubicBezTo>
                  <a:pt x="762706" y="3467551"/>
                  <a:pt x="763684" y="3476939"/>
                  <a:pt x="767751" y="3485072"/>
                </a:cubicBezTo>
                <a:cubicBezTo>
                  <a:pt x="773215" y="3496000"/>
                  <a:pt x="806190" y="3539982"/>
                  <a:pt x="810883" y="3545457"/>
                </a:cubicBezTo>
                <a:cubicBezTo>
                  <a:pt x="818822" y="3554720"/>
                  <a:pt x="828952" y="3561964"/>
                  <a:pt x="836762" y="3571336"/>
                </a:cubicBezTo>
                <a:cubicBezTo>
                  <a:pt x="843399" y="3579301"/>
                  <a:pt x="846684" y="3589885"/>
                  <a:pt x="854015" y="3597216"/>
                </a:cubicBezTo>
                <a:cubicBezTo>
                  <a:pt x="921879" y="3665080"/>
                  <a:pt x="835103" y="3555543"/>
                  <a:pt x="905773" y="3640348"/>
                </a:cubicBezTo>
                <a:cubicBezTo>
                  <a:pt x="912410" y="3648313"/>
                  <a:pt x="915695" y="3658896"/>
                  <a:pt x="923026" y="3666227"/>
                </a:cubicBezTo>
                <a:cubicBezTo>
                  <a:pt x="930357" y="3673558"/>
                  <a:pt x="940940" y="3676843"/>
                  <a:pt x="948905" y="3683480"/>
                </a:cubicBezTo>
                <a:cubicBezTo>
                  <a:pt x="991983" y="3719378"/>
                  <a:pt x="955185" y="3702826"/>
                  <a:pt x="1000664" y="3717985"/>
                </a:cubicBezTo>
                <a:cubicBezTo>
                  <a:pt x="1009290" y="3723736"/>
                  <a:pt x="1019212" y="3727907"/>
                  <a:pt x="1026543" y="3735238"/>
                </a:cubicBezTo>
                <a:cubicBezTo>
                  <a:pt x="1054814" y="3763509"/>
                  <a:pt x="1030815" y="3761117"/>
                  <a:pt x="1052422" y="376111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71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9" grpId="0" animBg="1"/>
      <p:bldP spid="58384" grpId="0"/>
      <p:bldP spid="12" grpId="0" animBg="1"/>
      <p:bldP spid="14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19" y="868364"/>
            <a:ext cx="38687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605089"/>
            <a:ext cx="7604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149600"/>
            <a:ext cx="64563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3"/>
          <p:cNvSpPr txBox="1">
            <a:spLocks noChangeArrowheads="1"/>
          </p:cNvSpPr>
          <p:nvPr/>
        </p:nvSpPr>
        <p:spPr bwMode="auto">
          <a:xfrm>
            <a:off x="8513763" y="2997201"/>
            <a:ext cx="1465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75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</a:p>
        </p:txBody>
      </p:sp>
      <p:sp>
        <p:nvSpPr>
          <p:cNvPr id="8" name="Овал 7"/>
          <p:cNvSpPr/>
          <p:nvPr/>
        </p:nvSpPr>
        <p:spPr>
          <a:xfrm>
            <a:off x="2208214" y="5805488"/>
            <a:ext cx="503237" cy="360362"/>
          </a:xfrm>
          <a:prstGeom prst="ellipse">
            <a:avLst/>
          </a:prstGeom>
          <a:noFill/>
          <a:ln w="3810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120189" y="6557963"/>
          <a:ext cx="1512887" cy="26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9059" marR="19059" marT="19073" marB="1907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Оценивание</a:t>
                      </a:r>
                      <a:endParaRPr lang="ru-RU" sz="14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9" marR="19059" marT="19073" marB="190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4295776" y="6092826"/>
            <a:ext cx="504825" cy="360363"/>
          </a:xfrm>
          <a:prstGeom prst="ellipse">
            <a:avLst/>
          </a:prstGeom>
          <a:noFill/>
          <a:ln w="38100">
            <a:solidFill>
              <a:srgbClr val="D617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81" name="Rectangle 3"/>
          <p:cNvSpPr txBox="1">
            <a:spLocks noChangeArrowheads="1"/>
          </p:cNvSpPr>
          <p:nvPr/>
        </p:nvSpPr>
        <p:spPr bwMode="auto">
          <a:xfrm>
            <a:off x="7464426" y="3354389"/>
            <a:ext cx="31083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Удовлетворяет критерию на 1 балл: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построена математическая модель, решение сведено к иссле­дованию этой модели, при этом решение может быть не завершено.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2" name="Rectangle 3"/>
          <p:cNvSpPr txBox="1">
            <a:spLocks noChangeArrowheads="1"/>
          </p:cNvSpPr>
          <p:nvPr/>
        </p:nvSpPr>
        <p:spPr bwMode="auto">
          <a:xfrm>
            <a:off x="8183564" y="4481514"/>
            <a:ext cx="238918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удовлетворяет критерию на 2 балла: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построена математическая модель, решение сведено к иссле­дованию этой модели и получен результат: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— неверный ответ из-за </a:t>
            </a: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вычислительной ошибки</a:t>
            </a: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— верный ответ, но решение недостаточно обосновано</a:t>
            </a:r>
            <a:endParaRPr lang="ru-RU" altLang="ru-RU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66988" y="5653088"/>
            <a:ext cx="5568950" cy="184150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25988" y="6013450"/>
            <a:ext cx="3409950" cy="160338"/>
          </a:xfrm>
          <a:prstGeom prst="straightConnector1">
            <a:avLst/>
          </a:prstGeom>
          <a:ln w="38100">
            <a:solidFill>
              <a:srgbClr val="D617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4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8" grpId="0" animBg="1"/>
      <p:bldP spid="11" grpId="0" animBg="1"/>
      <p:bldP spid="62481" grpId="0"/>
      <p:bldP spid="624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1057275"/>
            <a:ext cx="75533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6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793" y="353262"/>
            <a:ext cx="782002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55" y="1782012"/>
            <a:ext cx="7467600" cy="488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725" y="4878736"/>
            <a:ext cx="7534275" cy="1381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3556" y="296104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461" y="440967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677" y="440967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b="1" baseline="-2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12256"/>
              </p:ext>
            </p:extLst>
          </p:nvPr>
        </p:nvGraphicFramePr>
        <p:xfrm>
          <a:off x="6175375" y="769938"/>
          <a:ext cx="578326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Visio" r:id="rId4" imgW="5783686" imgH="5257611" progId="Visio.Drawing.15">
                  <p:embed/>
                </p:oleObj>
              </mc:Choice>
              <mc:Fallback>
                <p:oleObj name="Visio" r:id="rId4" imgW="5783686" imgH="525761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5375" y="769938"/>
                        <a:ext cx="5783263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51189"/>
              </p:ext>
            </p:extLst>
          </p:nvPr>
        </p:nvGraphicFramePr>
        <p:xfrm>
          <a:off x="723900" y="318296"/>
          <a:ext cx="3947342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6" imgW="2209680" imgH="393480" progId="Equation.DSMT4">
                  <p:embed/>
                </p:oleObj>
              </mc:Choice>
              <mc:Fallback>
                <p:oleObj name="Equation" r:id="rId6" imgW="220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900" y="318296"/>
                        <a:ext cx="3947342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399907"/>
              </p:ext>
            </p:extLst>
          </p:nvPr>
        </p:nvGraphicFramePr>
        <p:xfrm>
          <a:off x="723900" y="1439862"/>
          <a:ext cx="29051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8" imgW="1625400" imgH="228600" progId="Equation.DSMT4">
                  <p:embed/>
                </p:oleObj>
              </mc:Choice>
              <mc:Fallback>
                <p:oleObj name="Equation" r:id="rId8" imgW="1625400" imgH="228600" progId="Equation.DSMT4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900" y="1439862"/>
                        <a:ext cx="2905125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74809"/>
              </p:ext>
            </p:extLst>
          </p:nvPr>
        </p:nvGraphicFramePr>
        <p:xfrm>
          <a:off x="696141" y="2266154"/>
          <a:ext cx="4017963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10" imgW="2247840" imgH="812520" progId="Equation.DSMT4">
                  <p:embed/>
                </p:oleObj>
              </mc:Choice>
              <mc:Fallback>
                <p:oleObj name="Equation" r:id="rId10" imgW="2247840" imgH="812520" progId="Equation.DSMT4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6141" y="2266154"/>
                        <a:ext cx="4017963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767639"/>
              </p:ext>
            </p:extLst>
          </p:nvPr>
        </p:nvGraphicFramePr>
        <p:xfrm>
          <a:off x="6167438" y="769938"/>
          <a:ext cx="5791200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Visio" r:id="rId12" imgW="5783686" imgH="5257611" progId="Visio.Drawing.15">
                  <p:embed/>
                </p:oleObj>
              </mc:Choice>
              <mc:Fallback>
                <p:oleObj name="Visio" r:id="rId12" imgW="5783686" imgH="5257611" progId="Visio.Drawing.15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67438" y="769938"/>
                        <a:ext cx="5791200" cy="527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6714"/>
              </p:ext>
            </p:extLst>
          </p:nvPr>
        </p:nvGraphicFramePr>
        <p:xfrm>
          <a:off x="696141" y="3984623"/>
          <a:ext cx="26320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14" imgW="1473120" imgH="698400" progId="Equation.DSMT4">
                  <p:embed/>
                </p:oleObj>
              </mc:Choice>
              <mc:Fallback>
                <p:oleObj name="Equation" r:id="rId14" imgW="1473120" imgH="698400" progId="Equation.DSMT4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6141" y="3984623"/>
                        <a:ext cx="2632075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6141" y="5498305"/>
            <a:ext cx="4112033" cy="9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21" y="1716226"/>
            <a:ext cx="8257407" cy="31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29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89" y="598033"/>
            <a:ext cx="9338534" cy="194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46" y="2755080"/>
            <a:ext cx="8403258" cy="591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354" y="3791735"/>
            <a:ext cx="74866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55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55" y="1761968"/>
            <a:ext cx="8478026" cy="23190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79" y="4081021"/>
            <a:ext cx="8506115" cy="8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66014"/>
              </p:ext>
            </p:extLst>
          </p:nvPr>
        </p:nvGraphicFramePr>
        <p:xfrm>
          <a:off x="828675" y="730409"/>
          <a:ext cx="10515600" cy="13716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714043">
                  <a:extLst>
                    <a:ext uri="{9D8B030D-6E8A-4147-A177-3AD203B41FA5}">
                      <a16:colId xmlns:a16="http://schemas.microsoft.com/office/drawing/2014/main" val="9935530"/>
                    </a:ext>
                  </a:extLst>
                </a:gridCol>
                <a:gridCol w="1714043">
                  <a:extLst>
                    <a:ext uri="{9D8B030D-6E8A-4147-A177-3AD203B41FA5}">
                      <a16:colId xmlns:a16="http://schemas.microsoft.com/office/drawing/2014/main" val="2424332365"/>
                    </a:ext>
                  </a:extLst>
                </a:gridCol>
                <a:gridCol w="1718249">
                  <a:extLst>
                    <a:ext uri="{9D8B030D-6E8A-4147-A177-3AD203B41FA5}">
                      <a16:colId xmlns:a16="http://schemas.microsoft.com/office/drawing/2014/main" val="3208398985"/>
                    </a:ext>
                  </a:extLst>
                </a:gridCol>
                <a:gridCol w="1716146">
                  <a:extLst>
                    <a:ext uri="{9D8B030D-6E8A-4147-A177-3AD203B41FA5}">
                      <a16:colId xmlns:a16="http://schemas.microsoft.com/office/drawing/2014/main" val="4220096037"/>
                    </a:ext>
                  </a:extLst>
                </a:gridCol>
                <a:gridCol w="1716146">
                  <a:extLst>
                    <a:ext uri="{9D8B030D-6E8A-4147-A177-3AD203B41FA5}">
                      <a16:colId xmlns:a16="http://schemas.microsoft.com/office/drawing/2014/main" val="726688163"/>
                    </a:ext>
                  </a:extLst>
                </a:gridCol>
                <a:gridCol w="1936973">
                  <a:extLst>
                    <a:ext uri="{9D8B030D-6E8A-4147-A177-3AD203B41FA5}">
                      <a16:colId xmlns:a16="http://schemas.microsoft.com/office/drawing/2014/main" val="3384068875"/>
                    </a:ext>
                  </a:extLst>
                </a:gridCol>
              </a:tblGrid>
              <a:tr h="1792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235" marR="67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656053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от общего числа участников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от общего числа участников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чел.</a:t>
                      </a: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от общего числа участников</a:t>
                      </a:r>
                    </a:p>
                  </a:txBody>
                  <a:tcPr marL="67235" marR="67235" marT="0" marB="0" anchor="ctr"/>
                </a:tc>
                <a:extLst>
                  <a:ext uri="{0D108BD9-81ED-4DB2-BD59-A6C34878D82A}">
                    <a16:rowId xmlns:a16="http://schemas.microsoft.com/office/drawing/2014/main" val="1355688275"/>
                  </a:ext>
                </a:extLst>
              </a:tr>
              <a:tr h="179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13326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52,4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13209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56,7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13616</a:t>
                      </a: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55,3</a:t>
                      </a:r>
                    </a:p>
                  </a:txBody>
                  <a:tcPr marL="67235" marR="67235" marT="0" marB="0"/>
                </a:tc>
                <a:extLst>
                  <a:ext uri="{0D108BD9-81ED-4DB2-BD59-A6C34878D82A}">
                    <a16:rowId xmlns:a16="http://schemas.microsoft.com/office/drawing/2014/main" val="134103153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282079"/>
              </p:ext>
            </p:extLst>
          </p:nvPr>
        </p:nvGraphicFramePr>
        <p:xfrm>
          <a:off x="1381125" y="2771045"/>
          <a:ext cx="9820275" cy="27127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07420">
                  <a:extLst>
                    <a:ext uri="{9D8B030D-6E8A-4147-A177-3AD203B41FA5}">
                      <a16:colId xmlns:a16="http://schemas.microsoft.com/office/drawing/2014/main" val="2121168640"/>
                    </a:ext>
                  </a:extLst>
                </a:gridCol>
                <a:gridCol w="2212855">
                  <a:extLst>
                    <a:ext uri="{9D8B030D-6E8A-4147-A177-3AD203B41FA5}">
                      <a16:colId xmlns:a16="http://schemas.microsoft.com/office/drawing/2014/main" val="3747202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участников ЕГЭ по предмету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13616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849552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них: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выпускников текущего года, обучающихся по программам СОО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561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выпускников текущего года, обучающихся по программам СПО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1216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выпускников прошлых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2003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участников с ограниченными возможностями здоровья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16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16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161925"/>
            <a:ext cx="61150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2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55" y="3041650"/>
            <a:ext cx="11623040" cy="5133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24124" y="4048126"/>
            <a:ext cx="8048625" cy="2419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Терещенко Игорь Викторович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комиссии ЕГЭ по математике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зав. кафедрой общей математики </a:t>
            </a:r>
            <a:r>
              <a:rPr lang="ru-RU" sz="28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КубГТУ</a:t>
            </a:r>
            <a:endParaRPr lang="ru-RU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к.ф.-м.н.,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74741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5529"/>
              </p:ext>
            </p:extLst>
          </p:nvPr>
        </p:nvGraphicFramePr>
        <p:xfrm>
          <a:off x="866775" y="819415"/>
          <a:ext cx="10629899" cy="52203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90985">
                  <a:extLst>
                    <a:ext uri="{9D8B030D-6E8A-4147-A177-3AD203B41FA5}">
                      <a16:colId xmlns:a16="http://schemas.microsoft.com/office/drawing/2014/main" val="3142270442"/>
                    </a:ext>
                  </a:extLst>
                </a:gridCol>
                <a:gridCol w="2212603">
                  <a:extLst>
                    <a:ext uri="{9D8B030D-6E8A-4147-A177-3AD203B41FA5}">
                      <a16:colId xmlns:a16="http://schemas.microsoft.com/office/drawing/2014/main" val="477995476"/>
                    </a:ext>
                  </a:extLst>
                </a:gridCol>
                <a:gridCol w="1908418">
                  <a:extLst>
                    <a:ext uri="{9D8B030D-6E8A-4147-A177-3AD203B41FA5}">
                      <a16:colId xmlns:a16="http://schemas.microsoft.com/office/drawing/2014/main" val="3642810971"/>
                    </a:ext>
                  </a:extLst>
                </a:gridCol>
                <a:gridCol w="1908418">
                  <a:extLst>
                    <a:ext uri="{9D8B030D-6E8A-4147-A177-3AD203B41FA5}">
                      <a16:colId xmlns:a16="http://schemas.microsoft.com/office/drawing/2014/main" val="1060303351"/>
                    </a:ext>
                  </a:extLst>
                </a:gridCol>
                <a:gridCol w="1909475">
                  <a:extLst>
                    <a:ext uri="{9D8B030D-6E8A-4147-A177-3AD203B41FA5}">
                      <a16:colId xmlns:a16="http://schemas.microsoft.com/office/drawing/2014/main" val="876053182"/>
                    </a:ext>
                  </a:extLst>
                </a:gridCol>
              </a:tblGrid>
              <a:tr h="145044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Выпускники текущего года, обучающиеся по программам СОО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Выпускники текущего года, обучающиеся по программам СПО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Выпускники прошлых лет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Участники ЕГЭ с ОВЗ</a:t>
                      </a:r>
                    </a:p>
                  </a:txBody>
                  <a:tcPr marL="47297" marR="47297" marT="0" marB="0" anchor="ctr"/>
                </a:tc>
                <a:extLst>
                  <a:ext uri="{0D108BD9-81ED-4DB2-BD59-A6C34878D82A}">
                    <a16:rowId xmlns:a16="http://schemas.microsoft.com/office/drawing/2014/main" val="1332309211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участников, набравших балл ниже минимального 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29,1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19,2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5,9</a:t>
                      </a:r>
                    </a:p>
                  </a:txBody>
                  <a:tcPr marL="47297" marR="47297" marT="0" marB="0" anchor="ctr"/>
                </a:tc>
                <a:extLst>
                  <a:ext uri="{0D108BD9-81ED-4DB2-BD59-A6C34878D82A}">
                    <a16:rowId xmlns:a16="http://schemas.microsoft.com/office/drawing/2014/main" val="3619600690"/>
                  </a:ext>
                </a:extLst>
              </a:tr>
              <a:tr h="87026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участников, получивших тестовый балл от минимального балла до 60 баллов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43,5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56,3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53,2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47,1</a:t>
                      </a:r>
                    </a:p>
                  </a:txBody>
                  <a:tcPr marL="47297" marR="47297" marT="0" marB="0" anchor="ctr"/>
                </a:tc>
                <a:extLst>
                  <a:ext uri="{0D108BD9-81ED-4DB2-BD59-A6C34878D82A}">
                    <a16:rowId xmlns:a16="http://schemas.microsoft.com/office/drawing/2014/main" val="1497718762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участников, получивших от 61 до 80 баллов    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42,4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13,6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22,4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40,0</a:t>
                      </a:r>
                    </a:p>
                  </a:txBody>
                  <a:tcPr marL="47297" marR="47297" marT="0" marB="0" anchor="ctr"/>
                </a:tc>
                <a:extLst>
                  <a:ext uri="{0D108BD9-81ED-4DB2-BD59-A6C34878D82A}">
                    <a16:rowId xmlns:a16="http://schemas.microsoft.com/office/drawing/2014/main" val="3974694427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участников, получивших от 81 до 99 баллов    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5,3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7,1</a:t>
                      </a:r>
                    </a:p>
                  </a:txBody>
                  <a:tcPr marL="47297" marR="47297" marT="0" marB="0" anchor="ctr"/>
                </a:tc>
                <a:extLst>
                  <a:ext uri="{0D108BD9-81ED-4DB2-BD59-A6C34878D82A}">
                    <a16:rowId xmlns:a16="http://schemas.microsoft.com/office/drawing/2014/main" val="4190547167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участников, получивших 100 баллов</a:t>
                      </a: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47297" marR="4729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47297" marR="47297" marT="0" marB="0" anchor="ctr"/>
                </a:tc>
                <a:extLst>
                  <a:ext uri="{0D108BD9-81ED-4DB2-BD59-A6C34878D82A}">
                    <a16:rowId xmlns:a16="http://schemas.microsoft.com/office/drawing/2014/main" val="72340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16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87313"/>
            <a:ext cx="10106025" cy="63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667375" y="2447925"/>
            <a:ext cx="666750" cy="3476625"/>
          </a:xfrm>
          <a:prstGeom prst="roundRect">
            <a:avLst/>
          </a:prstGeom>
          <a:solidFill>
            <a:schemeClr val="l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19215" y="2447925"/>
            <a:ext cx="666750" cy="3476625"/>
          </a:xfrm>
          <a:prstGeom prst="roundRect">
            <a:avLst/>
          </a:prstGeom>
          <a:solidFill>
            <a:schemeClr val="l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71055" y="2447924"/>
            <a:ext cx="666750" cy="3476625"/>
          </a:xfrm>
          <a:prstGeom prst="roundRect">
            <a:avLst/>
          </a:prstGeom>
          <a:solidFill>
            <a:schemeClr val="l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55455" y="2447924"/>
            <a:ext cx="666750" cy="3476625"/>
          </a:xfrm>
          <a:prstGeom prst="roundRect">
            <a:avLst/>
          </a:prstGeom>
          <a:solidFill>
            <a:schemeClr val="l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29519" y="2447924"/>
            <a:ext cx="666750" cy="3476625"/>
          </a:xfrm>
          <a:prstGeom prst="roundRect">
            <a:avLst/>
          </a:prstGeom>
          <a:solidFill>
            <a:schemeClr val="l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4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676" y="507365"/>
            <a:ext cx="9096483" cy="854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715" y="1477644"/>
            <a:ext cx="7440403" cy="453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341118"/>
            <a:ext cx="9035589" cy="60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24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1082</Words>
  <Application>Microsoft Office PowerPoint</Application>
  <PresentationFormat>Широкоэкранный</PresentationFormat>
  <Paragraphs>246</Paragraphs>
  <Slides>51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63" baseType="lpstr">
      <vt:lpstr>Arial</vt:lpstr>
      <vt:lpstr>Arial Cyr</vt:lpstr>
      <vt:lpstr>Arial Cyr</vt:lpstr>
      <vt:lpstr>Calibri</vt:lpstr>
      <vt:lpstr>Calibri Light</vt:lpstr>
      <vt:lpstr>Cambria Math</vt:lpstr>
      <vt:lpstr>Symbol</vt:lpstr>
      <vt:lpstr>Tahoma</vt:lpstr>
      <vt:lpstr>Times New Roman</vt:lpstr>
      <vt:lpstr>Тема Office</vt:lpstr>
      <vt:lpstr>Equation</vt:lpstr>
      <vt:lpstr>Visio</vt:lpstr>
      <vt:lpstr>Особенности работы по подготовке к ЕГЭ по математике профильного уровня в 2022 году на основе анализа ЕГЭ прошлых лет    Терещенко Игорь Викторович председатель комиссии ЕГЭ по математике зав. кафедрой общей математики КубГТУ к.ф.-м.н., доцент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структуре экзамена (краткий ответ)</vt:lpstr>
      <vt:lpstr>Изменения в структуре экзамена</vt:lpstr>
      <vt:lpstr>Новые задания профильного ЕГЭ по математике</vt:lpstr>
      <vt:lpstr>Новые задания профильного ЕГЭ по математике</vt:lpstr>
      <vt:lpstr>Презентация PowerPoint</vt:lpstr>
      <vt:lpstr>Новые задания профильного ЕГЭ по математике</vt:lpstr>
      <vt:lpstr>Новые задания профильного ЕГЭ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ЕГЭ 2021</dc:title>
  <dc:creator>RePack by Diakov</dc:creator>
  <cp:lastModifiedBy>Елена Н. Белай</cp:lastModifiedBy>
  <cp:revision>46</cp:revision>
  <dcterms:created xsi:type="dcterms:W3CDTF">2021-09-23T05:10:26Z</dcterms:created>
  <dcterms:modified xsi:type="dcterms:W3CDTF">2021-11-27T10:42:39Z</dcterms:modified>
</cp:coreProperties>
</file>