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9" r:id="rId2"/>
    <p:sldId id="336" r:id="rId3"/>
    <p:sldId id="337" r:id="rId4"/>
    <p:sldId id="343" r:id="rId5"/>
    <p:sldId id="351" r:id="rId6"/>
    <p:sldId id="339" r:id="rId7"/>
    <p:sldId id="352" r:id="rId8"/>
    <p:sldId id="345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8E631-3F03-43BE-AB69-549DCAD8507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CE26E-97BB-4DAE-B2E2-18E73661AA5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Формирование участников сетевого взаимодействия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9C8F0E9-AA5D-4AD9-8CB0-8824B4FD3B1E}" type="parTrans" cxnId="{4A534D5E-6E60-4AF7-B391-0B322DC924E0}">
      <dgm:prSet/>
      <dgm:spPr/>
      <dgm:t>
        <a:bodyPr/>
        <a:lstStyle/>
        <a:p>
          <a:endParaRPr lang="ru-RU"/>
        </a:p>
      </dgm:t>
    </dgm:pt>
    <dgm:pt modelId="{043A81EE-FFB7-441D-AE46-9109EB86021A}" type="sibTrans" cxnId="{4A534D5E-6E60-4AF7-B391-0B322DC924E0}">
      <dgm:prSet/>
      <dgm:spPr/>
      <dgm:t>
        <a:bodyPr/>
        <a:lstStyle/>
        <a:p>
          <a:endParaRPr lang="ru-RU"/>
        </a:p>
      </dgm:t>
    </dgm:pt>
    <dgm:pt modelId="{AEA32065-077C-496D-AE22-842AF82B56FD}">
      <dgm:prSet phldrT="[Текст]"/>
      <dgm:spPr>
        <a:gradFill rotWithShape="0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 шаг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935214-21DB-40A5-B2FC-AE0CE5E04CAB}" type="parTrans" cxnId="{1EFD81A3-92F0-4A18-AAA0-5B5F0D652C57}">
      <dgm:prSet/>
      <dgm:spPr/>
      <dgm:t>
        <a:bodyPr/>
        <a:lstStyle/>
        <a:p>
          <a:endParaRPr lang="ru-RU"/>
        </a:p>
      </dgm:t>
    </dgm:pt>
    <dgm:pt modelId="{44631D3A-91F9-489D-BE37-DB3CD80EC785}" type="sibTrans" cxnId="{1EFD81A3-92F0-4A18-AAA0-5B5F0D652C57}">
      <dgm:prSet/>
      <dgm:spPr/>
      <dgm:t>
        <a:bodyPr/>
        <a:lstStyle/>
        <a:p>
          <a:endParaRPr lang="ru-RU"/>
        </a:p>
      </dgm:t>
    </dgm:pt>
    <dgm:pt modelId="{5BA82123-9234-43CE-8C6B-CBF5A1A4612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Подготовка набора соглашений, договоров, положений о проведении сетевых работ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0604446-DDAD-485C-8B63-29F382F69FA5}" type="parTrans" cxnId="{5A87D564-69B8-4C1B-BB2C-1CF1BCC1B21D}">
      <dgm:prSet/>
      <dgm:spPr/>
      <dgm:t>
        <a:bodyPr/>
        <a:lstStyle/>
        <a:p>
          <a:endParaRPr lang="ru-RU"/>
        </a:p>
      </dgm:t>
    </dgm:pt>
    <dgm:pt modelId="{2495147D-0E95-4802-B43F-1B85C6A2A25A}" type="sibTrans" cxnId="{5A87D564-69B8-4C1B-BB2C-1CF1BCC1B21D}">
      <dgm:prSet/>
      <dgm:spPr/>
      <dgm:t>
        <a:bodyPr/>
        <a:lstStyle/>
        <a:p>
          <a:endParaRPr lang="ru-RU"/>
        </a:p>
      </dgm:t>
    </dgm:pt>
    <dgm:pt modelId="{D2D65884-778B-4F3A-81F2-80747BA95A13}">
      <dgm:prSet phldrT="[Текст]"/>
      <dgm:spPr>
        <a:gradFill rotWithShape="0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 шаг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E44F5FB-5623-4ABB-BAF2-F3AD315C22FE}" type="parTrans" cxnId="{29EF4756-F6FB-481B-B20A-79F4F6845AD8}">
      <dgm:prSet/>
      <dgm:spPr/>
      <dgm:t>
        <a:bodyPr/>
        <a:lstStyle/>
        <a:p>
          <a:endParaRPr lang="ru-RU"/>
        </a:p>
      </dgm:t>
    </dgm:pt>
    <dgm:pt modelId="{EEB5F1DF-EB25-4CE2-B0AC-5B0F0577E055}" type="sibTrans" cxnId="{29EF4756-F6FB-481B-B20A-79F4F6845AD8}">
      <dgm:prSet/>
      <dgm:spPr/>
      <dgm:t>
        <a:bodyPr/>
        <a:lstStyle/>
        <a:p>
          <a:endParaRPr lang="ru-RU"/>
        </a:p>
      </dgm:t>
    </dgm:pt>
    <dgm:pt modelId="{18212757-36F8-436A-97AD-1676CCE5899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Формирование группы обучающихся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8EE7737-BFDD-483F-BD9D-6E6FD2CA2F88}" type="parTrans" cxnId="{8DE9E9CD-4279-4CE4-B853-EA0EB0FEAC80}">
      <dgm:prSet/>
      <dgm:spPr/>
      <dgm:t>
        <a:bodyPr/>
        <a:lstStyle/>
        <a:p>
          <a:endParaRPr lang="ru-RU"/>
        </a:p>
      </dgm:t>
    </dgm:pt>
    <dgm:pt modelId="{41EAFC12-FCCF-4D9B-BD07-4C6BCFD98D5B}" type="sibTrans" cxnId="{8DE9E9CD-4279-4CE4-B853-EA0EB0FEAC80}">
      <dgm:prSet/>
      <dgm:spPr/>
      <dgm:t>
        <a:bodyPr/>
        <a:lstStyle/>
        <a:p>
          <a:endParaRPr lang="ru-RU"/>
        </a:p>
      </dgm:t>
    </dgm:pt>
    <dgm:pt modelId="{97AA9651-9B7A-47A4-BDE3-513FA17C93DE}">
      <dgm:prSet phldrT="[Текст]"/>
      <dgm:spPr>
        <a:gradFill rotWithShape="0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 шаг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70D4D39-7F9D-479A-AA02-25E58B1A12C6}" type="sibTrans" cxnId="{BE4DB791-AA92-42E3-AE8D-893597D7ED95}">
      <dgm:prSet/>
      <dgm:spPr/>
      <dgm:t>
        <a:bodyPr/>
        <a:lstStyle/>
        <a:p>
          <a:endParaRPr lang="ru-RU"/>
        </a:p>
      </dgm:t>
    </dgm:pt>
    <dgm:pt modelId="{A2F88CC0-1C8E-44A9-A0A1-A882E54B9870}" type="parTrans" cxnId="{BE4DB791-AA92-42E3-AE8D-893597D7ED95}">
      <dgm:prSet/>
      <dgm:spPr/>
      <dgm:t>
        <a:bodyPr/>
        <a:lstStyle/>
        <a:p>
          <a:endParaRPr lang="ru-RU"/>
        </a:p>
      </dgm:t>
    </dgm:pt>
    <dgm:pt modelId="{E1432B43-AC24-4B89-967A-084B1F0FB602}" type="pres">
      <dgm:prSet presAssocID="{45E8E631-3F03-43BE-AB69-549DCAD850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C0466B-ACB3-45DD-8E16-A6D747BD6A23}" type="pres">
      <dgm:prSet presAssocID="{97AA9651-9B7A-47A4-BDE3-513FA17C93DE}" presName="composite" presStyleCnt="0"/>
      <dgm:spPr/>
    </dgm:pt>
    <dgm:pt modelId="{0B6BA972-80D8-4E46-B44B-1C8ACD891A14}" type="pres">
      <dgm:prSet presAssocID="{97AA9651-9B7A-47A4-BDE3-513FA17C93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F8912-2DBA-42D8-B34D-CA290979A44B}" type="pres">
      <dgm:prSet presAssocID="{97AA9651-9B7A-47A4-BDE3-513FA17C93D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83737-F15A-4C26-9110-F495D41EEA0D}" type="pres">
      <dgm:prSet presAssocID="{770D4D39-7F9D-479A-AA02-25E58B1A12C6}" presName="sp" presStyleCnt="0"/>
      <dgm:spPr/>
    </dgm:pt>
    <dgm:pt modelId="{FCE84BAE-763D-44EB-A45B-927C420D4A1E}" type="pres">
      <dgm:prSet presAssocID="{AEA32065-077C-496D-AE22-842AF82B56FD}" presName="composite" presStyleCnt="0"/>
      <dgm:spPr/>
    </dgm:pt>
    <dgm:pt modelId="{578D35B1-EC67-453C-8EA9-536360CD3F2D}" type="pres">
      <dgm:prSet presAssocID="{AEA32065-077C-496D-AE22-842AF82B56F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56A08-ABF5-4A21-87BF-4D7D221EDA5A}" type="pres">
      <dgm:prSet presAssocID="{AEA32065-077C-496D-AE22-842AF82B56F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45B9E-4185-471F-9D26-33EC49DDCAD2}" type="pres">
      <dgm:prSet presAssocID="{44631D3A-91F9-489D-BE37-DB3CD80EC785}" presName="sp" presStyleCnt="0"/>
      <dgm:spPr/>
    </dgm:pt>
    <dgm:pt modelId="{34848755-FEF4-4D1A-843B-F691C99B148D}" type="pres">
      <dgm:prSet presAssocID="{D2D65884-778B-4F3A-81F2-80747BA95A13}" presName="composite" presStyleCnt="0"/>
      <dgm:spPr/>
    </dgm:pt>
    <dgm:pt modelId="{5F63E5F4-D320-42D2-880B-83193988116C}" type="pres">
      <dgm:prSet presAssocID="{D2D65884-778B-4F3A-81F2-80747BA95A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AA1A-5090-4ADF-87AD-14762430DA72}" type="pres">
      <dgm:prSet presAssocID="{D2D65884-778B-4F3A-81F2-80747BA95A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9E9CD-4279-4CE4-B853-EA0EB0FEAC80}" srcId="{D2D65884-778B-4F3A-81F2-80747BA95A13}" destId="{18212757-36F8-436A-97AD-1676CCE58999}" srcOrd="0" destOrd="0" parTransId="{F8EE7737-BFDD-483F-BD9D-6E6FD2CA2F88}" sibTransId="{41EAFC12-FCCF-4D9B-BD07-4C6BCFD98D5B}"/>
    <dgm:cxn modelId="{50862822-8093-48C0-9AA9-4EDDF5AB1F72}" type="presOf" srcId="{D2D65884-778B-4F3A-81F2-80747BA95A13}" destId="{5F63E5F4-D320-42D2-880B-83193988116C}" srcOrd="0" destOrd="0" presId="urn:microsoft.com/office/officeart/2005/8/layout/chevron2"/>
    <dgm:cxn modelId="{2B701D2E-6742-4F21-8CC2-EF9BC0BFFFFA}" type="presOf" srcId="{97AA9651-9B7A-47A4-BDE3-513FA17C93DE}" destId="{0B6BA972-80D8-4E46-B44B-1C8ACD891A14}" srcOrd="0" destOrd="0" presId="urn:microsoft.com/office/officeart/2005/8/layout/chevron2"/>
    <dgm:cxn modelId="{7D0488FF-05FE-4422-9CFE-640003C572CA}" type="presOf" srcId="{AEA32065-077C-496D-AE22-842AF82B56FD}" destId="{578D35B1-EC67-453C-8EA9-536360CD3F2D}" srcOrd="0" destOrd="0" presId="urn:microsoft.com/office/officeart/2005/8/layout/chevron2"/>
    <dgm:cxn modelId="{1EFD81A3-92F0-4A18-AAA0-5B5F0D652C57}" srcId="{45E8E631-3F03-43BE-AB69-549DCAD85070}" destId="{AEA32065-077C-496D-AE22-842AF82B56FD}" srcOrd="1" destOrd="0" parTransId="{1E935214-21DB-40A5-B2FC-AE0CE5E04CAB}" sibTransId="{44631D3A-91F9-489D-BE37-DB3CD80EC785}"/>
    <dgm:cxn modelId="{D0D8CAA3-2C21-4101-90FD-23108709779B}" type="presOf" srcId="{45E8E631-3F03-43BE-AB69-549DCAD85070}" destId="{E1432B43-AC24-4B89-967A-084B1F0FB602}" srcOrd="0" destOrd="0" presId="urn:microsoft.com/office/officeart/2005/8/layout/chevron2"/>
    <dgm:cxn modelId="{4B66A9A7-DB13-434C-B945-BB02561DBFE3}" type="presOf" srcId="{5BA82123-9234-43CE-8C6B-CBF5A1A46126}" destId="{C7556A08-ABF5-4A21-87BF-4D7D221EDA5A}" srcOrd="0" destOrd="0" presId="urn:microsoft.com/office/officeart/2005/8/layout/chevron2"/>
    <dgm:cxn modelId="{E3987A66-0E76-462C-95E1-B1AC2789A12D}" type="presOf" srcId="{6D7CE26E-97BB-4DAE-B2E2-18E73661AA55}" destId="{F34F8912-2DBA-42D8-B34D-CA290979A44B}" srcOrd="0" destOrd="0" presId="urn:microsoft.com/office/officeart/2005/8/layout/chevron2"/>
    <dgm:cxn modelId="{BE4DB791-AA92-42E3-AE8D-893597D7ED95}" srcId="{45E8E631-3F03-43BE-AB69-549DCAD85070}" destId="{97AA9651-9B7A-47A4-BDE3-513FA17C93DE}" srcOrd="0" destOrd="0" parTransId="{A2F88CC0-1C8E-44A9-A0A1-A882E54B9870}" sibTransId="{770D4D39-7F9D-479A-AA02-25E58B1A12C6}"/>
    <dgm:cxn modelId="{4A534D5E-6E60-4AF7-B391-0B322DC924E0}" srcId="{97AA9651-9B7A-47A4-BDE3-513FA17C93DE}" destId="{6D7CE26E-97BB-4DAE-B2E2-18E73661AA55}" srcOrd="0" destOrd="0" parTransId="{E9C8F0E9-AA5D-4AD9-8CB0-8824B4FD3B1E}" sibTransId="{043A81EE-FFB7-441D-AE46-9109EB86021A}"/>
    <dgm:cxn modelId="{5A87D564-69B8-4C1B-BB2C-1CF1BCC1B21D}" srcId="{AEA32065-077C-496D-AE22-842AF82B56FD}" destId="{5BA82123-9234-43CE-8C6B-CBF5A1A46126}" srcOrd="0" destOrd="0" parTransId="{B0604446-DDAD-485C-8B63-29F382F69FA5}" sibTransId="{2495147D-0E95-4802-B43F-1B85C6A2A25A}"/>
    <dgm:cxn modelId="{29EF4756-F6FB-481B-B20A-79F4F6845AD8}" srcId="{45E8E631-3F03-43BE-AB69-549DCAD85070}" destId="{D2D65884-778B-4F3A-81F2-80747BA95A13}" srcOrd="2" destOrd="0" parTransId="{5E44F5FB-5623-4ABB-BAF2-F3AD315C22FE}" sibTransId="{EEB5F1DF-EB25-4CE2-B0AC-5B0F0577E055}"/>
    <dgm:cxn modelId="{24022784-BF7B-4055-9979-A8B4C58D49C1}" type="presOf" srcId="{18212757-36F8-436A-97AD-1676CCE58999}" destId="{E385AA1A-5090-4ADF-87AD-14762430DA72}" srcOrd="0" destOrd="0" presId="urn:microsoft.com/office/officeart/2005/8/layout/chevron2"/>
    <dgm:cxn modelId="{1DCEF8D9-0E7A-412B-985A-D85DBB4B5B76}" type="presParOf" srcId="{E1432B43-AC24-4B89-967A-084B1F0FB602}" destId="{B5C0466B-ACB3-45DD-8E16-A6D747BD6A23}" srcOrd="0" destOrd="0" presId="urn:microsoft.com/office/officeart/2005/8/layout/chevron2"/>
    <dgm:cxn modelId="{3BE5E0E4-C695-4848-BBE9-930D34B3EE04}" type="presParOf" srcId="{B5C0466B-ACB3-45DD-8E16-A6D747BD6A23}" destId="{0B6BA972-80D8-4E46-B44B-1C8ACD891A14}" srcOrd="0" destOrd="0" presId="urn:microsoft.com/office/officeart/2005/8/layout/chevron2"/>
    <dgm:cxn modelId="{9CB6D7B3-5407-4D1B-BDA6-3593DBE54DF4}" type="presParOf" srcId="{B5C0466B-ACB3-45DD-8E16-A6D747BD6A23}" destId="{F34F8912-2DBA-42D8-B34D-CA290979A44B}" srcOrd="1" destOrd="0" presId="urn:microsoft.com/office/officeart/2005/8/layout/chevron2"/>
    <dgm:cxn modelId="{18A8DEC9-2D60-4ED1-A8BC-3F7F6640F765}" type="presParOf" srcId="{E1432B43-AC24-4B89-967A-084B1F0FB602}" destId="{10883737-F15A-4C26-9110-F495D41EEA0D}" srcOrd="1" destOrd="0" presId="urn:microsoft.com/office/officeart/2005/8/layout/chevron2"/>
    <dgm:cxn modelId="{6DDB6940-31ED-4C5B-AB42-86BD906B600B}" type="presParOf" srcId="{E1432B43-AC24-4B89-967A-084B1F0FB602}" destId="{FCE84BAE-763D-44EB-A45B-927C420D4A1E}" srcOrd="2" destOrd="0" presId="urn:microsoft.com/office/officeart/2005/8/layout/chevron2"/>
    <dgm:cxn modelId="{0E409264-4831-4D15-A32B-7C104DD0FD07}" type="presParOf" srcId="{FCE84BAE-763D-44EB-A45B-927C420D4A1E}" destId="{578D35B1-EC67-453C-8EA9-536360CD3F2D}" srcOrd="0" destOrd="0" presId="urn:microsoft.com/office/officeart/2005/8/layout/chevron2"/>
    <dgm:cxn modelId="{115E551A-A632-4F08-8E9F-494B05BFCD3E}" type="presParOf" srcId="{FCE84BAE-763D-44EB-A45B-927C420D4A1E}" destId="{C7556A08-ABF5-4A21-87BF-4D7D221EDA5A}" srcOrd="1" destOrd="0" presId="urn:microsoft.com/office/officeart/2005/8/layout/chevron2"/>
    <dgm:cxn modelId="{9E6376D4-4A0B-4F9B-84C4-92E3BA4C8D66}" type="presParOf" srcId="{E1432B43-AC24-4B89-967A-084B1F0FB602}" destId="{CFD45B9E-4185-471F-9D26-33EC49DDCAD2}" srcOrd="3" destOrd="0" presId="urn:microsoft.com/office/officeart/2005/8/layout/chevron2"/>
    <dgm:cxn modelId="{B1B3BD7F-5C0C-45C5-A065-E92FE410BF4A}" type="presParOf" srcId="{E1432B43-AC24-4B89-967A-084B1F0FB602}" destId="{34848755-FEF4-4D1A-843B-F691C99B148D}" srcOrd="4" destOrd="0" presId="urn:microsoft.com/office/officeart/2005/8/layout/chevron2"/>
    <dgm:cxn modelId="{ED612A4F-EA38-4851-83C7-140B091A8DA4}" type="presParOf" srcId="{34848755-FEF4-4D1A-843B-F691C99B148D}" destId="{5F63E5F4-D320-42D2-880B-83193988116C}" srcOrd="0" destOrd="0" presId="urn:microsoft.com/office/officeart/2005/8/layout/chevron2"/>
    <dgm:cxn modelId="{17EEFADD-1410-47BB-839B-9A23CB28A77B}" type="presParOf" srcId="{34848755-FEF4-4D1A-843B-F691C99B148D}" destId="{E385AA1A-5090-4ADF-87AD-14762430D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6BA972-80D8-4E46-B44B-1C8ACD891A14}">
      <dsp:nvSpPr>
        <dsp:cNvPr id="0" name=""/>
        <dsp:cNvSpPr/>
      </dsp:nvSpPr>
      <dsp:spPr>
        <a:xfrm rot="5400000">
          <a:off x="-313973" y="316463"/>
          <a:ext cx="2093154" cy="1465208"/>
        </a:xfrm>
        <a:prstGeom prst="chevron">
          <a:avLst/>
        </a:prstGeom>
        <a:gradFill rotWithShape="0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Times New Roman" pitchFamily="18" charset="0"/>
              <a:cs typeface="Times New Roman" pitchFamily="18" charset="0"/>
            </a:rPr>
            <a:t>1 шаг</a:t>
          </a:r>
          <a:endParaRPr lang="ru-RU" sz="4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13973" y="316463"/>
        <a:ext cx="2093154" cy="1465208"/>
      </dsp:txXfrm>
    </dsp:sp>
    <dsp:sp modelId="{F34F8912-2DBA-42D8-B34D-CA290979A44B}">
      <dsp:nvSpPr>
        <dsp:cNvPr id="0" name=""/>
        <dsp:cNvSpPr/>
      </dsp:nvSpPr>
      <dsp:spPr>
        <a:xfrm rot="5400000">
          <a:off x="3040660" y="-1572962"/>
          <a:ext cx="1360550" cy="4511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Формирование участников сетевого взаимодействия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40660" y="-1572962"/>
        <a:ext cx="1360550" cy="4511455"/>
      </dsp:txXfrm>
    </dsp:sp>
    <dsp:sp modelId="{578D35B1-EC67-453C-8EA9-536360CD3F2D}">
      <dsp:nvSpPr>
        <dsp:cNvPr id="0" name=""/>
        <dsp:cNvSpPr/>
      </dsp:nvSpPr>
      <dsp:spPr>
        <a:xfrm rot="5400000">
          <a:off x="-313973" y="2219723"/>
          <a:ext cx="2093154" cy="1465208"/>
        </a:xfrm>
        <a:prstGeom prst="chevron">
          <a:avLst/>
        </a:prstGeom>
        <a:gradFill rotWithShape="0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Times New Roman" pitchFamily="18" charset="0"/>
              <a:cs typeface="Times New Roman" pitchFamily="18" charset="0"/>
            </a:rPr>
            <a:t>2 шаг</a:t>
          </a:r>
          <a:endParaRPr lang="ru-RU" sz="4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13973" y="2219723"/>
        <a:ext cx="2093154" cy="1465208"/>
      </dsp:txXfrm>
    </dsp:sp>
    <dsp:sp modelId="{C7556A08-ABF5-4A21-87BF-4D7D221EDA5A}">
      <dsp:nvSpPr>
        <dsp:cNvPr id="0" name=""/>
        <dsp:cNvSpPr/>
      </dsp:nvSpPr>
      <dsp:spPr>
        <a:xfrm rot="5400000">
          <a:off x="3040660" y="330298"/>
          <a:ext cx="1360550" cy="4511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Подготовка набора соглашений, договоров, положений о проведении сетевых работ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40660" y="330298"/>
        <a:ext cx="1360550" cy="4511455"/>
      </dsp:txXfrm>
    </dsp:sp>
    <dsp:sp modelId="{5F63E5F4-D320-42D2-880B-83193988116C}">
      <dsp:nvSpPr>
        <dsp:cNvPr id="0" name=""/>
        <dsp:cNvSpPr/>
      </dsp:nvSpPr>
      <dsp:spPr>
        <a:xfrm rot="5400000">
          <a:off x="-313973" y="4122983"/>
          <a:ext cx="2093154" cy="1465208"/>
        </a:xfrm>
        <a:prstGeom prst="chevron">
          <a:avLst/>
        </a:prstGeom>
        <a:gradFill rotWithShape="0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Times New Roman" pitchFamily="18" charset="0"/>
              <a:cs typeface="Times New Roman" pitchFamily="18" charset="0"/>
            </a:rPr>
            <a:t>3 шаг</a:t>
          </a:r>
          <a:endParaRPr lang="ru-RU" sz="4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313973" y="4122983"/>
        <a:ext cx="2093154" cy="1465208"/>
      </dsp:txXfrm>
    </dsp:sp>
    <dsp:sp modelId="{E385AA1A-5090-4ADF-87AD-14762430DA72}">
      <dsp:nvSpPr>
        <dsp:cNvPr id="0" name=""/>
        <dsp:cNvSpPr/>
      </dsp:nvSpPr>
      <dsp:spPr>
        <a:xfrm rot="5400000">
          <a:off x="3040660" y="2233558"/>
          <a:ext cx="1360550" cy="45114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Формирование группы обучающихся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40660" y="2233558"/>
        <a:ext cx="1360550" cy="4511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6AE5624-8139-49C7-BC94-16F237867CA2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D9C4E0-C8A5-48D5-9CAC-DDE462BD21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B4E57C0-697F-4EFF-96A2-B05283A97E00}" type="datetimeFigureOut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C75C606-144B-469F-877B-8FB313F2DB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B5739B-10F2-41D1-9B41-8861F5ED3F07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6DAE-CD5B-442D-8541-59F86B3F12A2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C4A7D-3A78-404A-8229-7B2D26AB0B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A3B6-9524-47C6-AFF3-847A5A3379B9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695F-F32F-43BB-B412-FC8F36D492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948C5-EFF8-4509-9F32-3C546C6CE8BC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73D3-F12F-43C3-8C0D-5D6FA39064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78B7-2108-4F22-910F-819371446665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C7DF-055B-4B9E-A907-89DFFEBC36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10F9-F7D2-4160-A53C-418DA1AB1C1F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969D-FF4D-4C86-8F0F-3092D0AA99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C7DB-8480-4144-A6C1-4B920F67EE8E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FAE5B-5A91-4514-829C-0D3D4852D9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BAA2-1B39-4B3D-B3C9-466E07F8E6CD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4383-2E8A-43FF-B4A6-8FA04C817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9533-3A02-48E0-AA9A-A9A2223FEC88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5EBA-E62E-414F-AFAF-421FE2235F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4FED-7AA1-42EC-A361-C99AF7139C50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7BC9-557E-46FB-9B53-0444028FB2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4485-AF9B-40B4-8516-D27D7A45B68B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A92F-52B2-4009-B370-943EFB69EE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1209-245A-40D5-8319-65C7E60A07C2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83AC-DE05-43F7-A7B0-A07CEF1AB6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E94F45-4993-4C26-85C7-ADB5D9666EBC}" type="datetime1">
              <a:rPr lang="ru-RU"/>
              <a:pPr>
                <a:defRPr/>
              </a:pPr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9A12706-BCD9-4C0B-AD05-4A5CD8BC63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69;&#1042;&#1056;&#1048;&#1050;&#1040;%20&#1042;&#1086;&#1088;&#1086;&#1087;&#1072;&#1081;\&#1052;&#1086;&#1081;%20&#1092;&#1080;&#1083;&#1100;&#1084;%201.avi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827088" y="2708275"/>
            <a:ext cx="7993062" cy="37528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/>
              <a:t>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в рамках проектной деятельности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условиях инженерного образования</a:t>
            </a:r>
            <a:r>
              <a:rPr lang="ru-RU" sz="320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(из опыта работы)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02081B-34DD-406D-B5B1-DF151C3F17AC}" type="slidenum">
              <a:rPr lang="ru-RU" altLang="ru-RU" sz="1600">
                <a:solidFill>
                  <a:srgbClr val="0D0D0D"/>
                </a:solidFill>
              </a:rPr>
              <a:pPr/>
              <a:t>1</a:t>
            </a:fld>
            <a:endParaRPr lang="ru-RU" altLang="ru-RU" sz="1600">
              <a:solidFill>
                <a:srgbClr val="0D0D0D"/>
              </a:solidFill>
            </a:endParaRPr>
          </a:p>
        </p:txBody>
      </p:sp>
      <p:pic>
        <p:nvPicPr>
          <p:cNvPr id="5124" name="Picture 6" descr="DSC04223"/>
          <p:cNvPicPr>
            <a:picLocks noChangeAspect="1" noChangeArrowheads="1"/>
          </p:cNvPicPr>
          <p:nvPr/>
        </p:nvPicPr>
        <p:blipFill>
          <a:blip r:embed="rId3" cstate="email">
            <a:lum bright="24000"/>
          </a:blip>
          <a:srcRect/>
          <a:stretch>
            <a:fillRect/>
          </a:stretch>
        </p:blipFill>
        <p:spPr bwMode="auto">
          <a:xfrm>
            <a:off x="714348" y="571480"/>
            <a:ext cx="4357718" cy="2714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1" name="Рисунок 1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357188"/>
            <a:ext cx="13620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4787900" y="2060575"/>
            <a:ext cx="3097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образования гуманитарного и цифрового профилей «Точка роста»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МБОУ гимназии </a:t>
            </a:r>
          </a:p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станицы Ленинградской</a:t>
            </a:r>
          </a:p>
          <a:p>
            <a:pPr algn="ctr"/>
            <a:endParaRPr lang="ru-RU" alt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8" descr="Точка роста — МБОУ СОШ №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549275"/>
            <a:ext cx="2197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12906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71500"/>
            <a:ext cx="7848600" cy="56356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УСЛОВИЯ:</a:t>
            </a:r>
            <a:endParaRPr lang="en-US" altLang="ru-RU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4" name="Группа 15"/>
          <p:cNvGrpSpPr>
            <a:grpSpLocks/>
          </p:cNvGrpSpPr>
          <p:nvPr/>
        </p:nvGrpSpPr>
        <p:grpSpPr bwMode="auto">
          <a:xfrm>
            <a:off x="0" y="1643063"/>
            <a:ext cx="2786063" cy="2571750"/>
            <a:chOff x="285720" y="1857364"/>
            <a:chExt cx="3657600" cy="3681413"/>
          </a:xfrm>
        </p:grpSpPr>
        <p:sp>
          <p:nvSpPr>
            <p:cNvPr id="70678" name="AutoShape 22"/>
            <p:cNvSpPr>
              <a:spLocks noChangeArrowheads="1"/>
            </p:cNvSpPr>
            <p:nvPr/>
          </p:nvSpPr>
          <p:spPr bwMode="gray">
            <a:xfrm>
              <a:off x="285720" y="1857364"/>
              <a:ext cx="3657600" cy="3681413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66667"/>
                    <a:invGamma/>
                    <a:alpha val="12000"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gray">
            <a:xfrm>
              <a:off x="573326" y="2214142"/>
              <a:ext cx="3046957" cy="304739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Для  эффективной</a:t>
              </a:r>
            </a:p>
            <a:p>
              <a:pPr algn="ctr" eaLnBrk="1" hangingPunct="1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социализации учащихся</a:t>
              </a:r>
            </a:p>
            <a:p>
              <a:pPr algn="ctr" eaLnBrk="1" hangingPunct="1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через проектную </a:t>
              </a:r>
            </a:p>
            <a:p>
              <a:pPr algn="ctr" eaLnBrk="1" hangingPunct="1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  исследовательскую </a:t>
              </a:r>
            </a:p>
            <a:p>
              <a:pPr algn="ctr" eaLnBrk="1" hangingPunct="1">
                <a:defRPr/>
              </a:pPr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деятельность</a:t>
              </a:r>
            </a:p>
          </p:txBody>
        </p:sp>
      </p:grpSp>
      <p:sp>
        <p:nvSpPr>
          <p:cNvPr id="5125" name="AutoShape 24"/>
          <p:cNvSpPr>
            <a:spLocks noChangeArrowheads="1"/>
          </p:cNvSpPr>
          <p:nvPr/>
        </p:nvSpPr>
        <p:spPr bwMode="gray">
          <a:xfrm>
            <a:off x="3071813" y="1428750"/>
            <a:ext cx="5643562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определены  учителя, владеющие техникой данного вида </a:t>
            </a:r>
          </a:p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деятельности и готовые к такой работе</a:t>
            </a:r>
            <a:endParaRPr lang="en-US" alt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AutoShape 25"/>
          <p:cNvSpPr>
            <a:spLocks noChangeArrowheads="1"/>
          </p:cNvSpPr>
          <p:nvPr/>
        </p:nvSpPr>
        <p:spPr bwMode="gray">
          <a:xfrm>
            <a:off x="3071813" y="2071688"/>
            <a:ext cx="5715000" cy="498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имеется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банк  тем  проектов, что позволяет обеспечить систему </a:t>
            </a:r>
          </a:p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выбора для обучающихся конкретного направления работы</a:t>
            </a:r>
            <a:endParaRPr lang="en-US" alt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AutoShape 26"/>
          <p:cNvSpPr>
            <a:spLocks noChangeArrowheads="1"/>
          </p:cNvSpPr>
          <p:nvPr/>
        </p:nvSpPr>
        <p:spPr bwMode="gray">
          <a:xfrm>
            <a:off x="3214688" y="2714625"/>
            <a:ext cx="5572125" cy="6429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выстроенная система сопровождения проектирования, </a:t>
            </a:r>
          </a:p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созданы внутренние стандарты оценки работы учащихся</a:t>
            </a:r>
            <a:endParaRPr lang="ru-RU" alt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AutoShape 28"/>
          <p:cNvSpPr>
            <a:spLocks noChangeArrowheads="1"/>
          </p:cNvSpPr>
          <p:nvPr/>
        </p:nvSpPr>
        <p:spPr bwMode="gray">
          <a:xfrm>
            <a:off x="571500" y="4429125"/>
            <a:ext cx="6143625" cy="357188"/>
          </a:xfrm>
          <a:prstGeom prst="roundRect">
            <a:avLst>
              <a:gd name="adj" fmla="val 50000"/>
            </a:avLst>
          </a:prstGeom>
          <a:gradFill>
            <a:gsLst>
              <a:gs pos="23000">
                <a:srgbClr val="CC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образовательные программы ООО и СОО</a:t>
            </a:r>
            <a:endParaRPr lang="en-US" sz="1600" b="1" dirty="0">
              <a:latin typeface="Bookman Old Style" pitchFamily="18" charset="0"/>
            </a:endParaRP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gray">
          <a:xfrm>
            <a:off x="642938" y="4929188"/>
            <a:ext cx="6072187" cy="2857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2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решения педсоветов от 08.11.2013 г. № 2 и 01.10.2018 г № 2</a:t>
            </a:r>
            <a:endParaRPr lang="en-US" sz="1600" b="1" dirty="0">
              <a:latin typeface="Bookman Old Style" pitchFamily="18" charset="0"/>
            </a:endParaRP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gray">
          <a:xfrm>
            <a:off x="571500" y="5429250"/>
            <a:ext cx="6143625" cy="500063"/>
          </a:xfrm>
          <a:prstGeom prst="roundRect">
            <a:avLst>
              <a:gd name="adj" fmla="val 50000"/>
            </a:avLst>
          </a:prstGeom>
          <a:gradFill>
            <a:gsLst>
              <a:gs pos="23000">
                <a:srgbClr val="CC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положение об  организации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- исследовательской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проектной деятельности учащихся МБОУ гимназии</a:t>
            </a:r>
            <a:endParaRPr lang="en-US" sz="1600" b="1" dirty="0">
              <a:latin typeface="Bookman Old Style" pitchFamily="18" charset="0"/>
            </a:endParaRPr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gray">
          <a:xfrm>
            <a:off x="642938" y="6072188"/>
            <a:ext cx="6143625" cy="357187"/>
          </a:xfrm>
          <a:prstGeom prst="roundRect">
            <a:avLst>
              <a:gd name="adj" fmla="val 50000"/>
            </a:avLst>
          </a:prstGeom>
          <a:gradFill>
            <a:gsLst>
              <a:gs pos="23000">
                <a:srgbClr val="CC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приказы по МБОУ гимназии на всех этапах работы над проектами</a:t>
            </a:r>
            <a:endParaRPr lang="en-US" sz="1600" b="1" dirty="0">
              <a:latin typeface="Bookman Old Style" pitchFamily="18" charset="0"/>
            </a:endParaRPr>
          </a:p>
        </p:txBody>
      </p:sp>
      <p:sp>
        <p:nvSpPr>
          <p:cNvPr id="5132" name="Freeform 24"/>
          <p:cNvSpPr>
            <a:spLocks/>
          </p:cNvSpPr>
          <p:nvPr/>
        </p:nvSpPr>
        <p:spPr bwMode="gray">
          <a:xfrm rot="1180041">
            <a:off x="2359025" y="1954213"/>
            <a:ext cx="747713" cy="989012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Freeform 24"/>
          <p:cNvSpPr>
            <a:spLocks/>
          </p:cNvSpPr>
          <p:nvPr/>
        </p:nvSpPr>
        <p:spPr bwMode="gray">
          <a:xfrm rot="3008599">
            <a:off x="2316956" y="2466182"/>
            <a:ext cx="747713" cy="990600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4" name="Freeform 24"/>
          <p:cNvSpPr>
            <a:spLocks/>
          </p:cNvSpPr>
          <p:nvPr/>
        </p:nvSpPr>
        <p:spPr bwMode="gray">
          <a:xfrm rot="9992209">
            <a:off x="7212013" y="4071938"/>
            <a:ext cx="1389062" cy="1368425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6858000" y="4429125"/>
            <a:ext cx="428625" cy="2143125"/>
          </a:xfrm>
          <a:prstGeom prst="rightBrac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Дата 3"/>
          <p:cNvSpPr txBox="1">
            <a:spLocks/>
          </p:cNvSpPr>
          <p:nvPr/>
        </p:nvSpPr>
        <p:spPr bwMode="auto">
          <a:xfrm>
            <a:off x="1428750" y="0"/>
            <a:ext cx="22145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ru-RU" sz="1400" b="1" dirty="0">
                <a:latin typeface="+mj-lt"/>
              </a:rPr>
              <a:t>МБОУ гимназия</a:t>
            </a:r>
            <a:endParaRPr lang="en-US" sz="1400" b="1" dirty="0">
              <a:latin typeface="+mj-lt"/>
            </a:endParaRPr>
          </a:p>
        </p:txBody>
      </p:sp>
      <p:sp>
        <p:nvSpPr>
          <p:cNvPr id="5137" name="Freeform 24"/>
          <p:cNvSpPr>
            <a:spLocks/>
          </p:cNvSpPr>
          <p:nvPr/>
        </p:nvSpPr>
        <p:spPr bwMode="gray">
          <a:xfrm rot="1180041">
            <a:off x="2287588" y="1525588"/>
            <a:ext cx="747712" cy="989012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8" name="AutoShape 25"/>
          <p:cNvSpPr>
            <a:spLocks noChangeArrowheads="1"/>
          </p:cNvSpPr>
          <p:nvPr/>
        </p:nvSpPr>
        <p:spPr bwMode="gray">
          <a:xfrm>
            <a:off x="2786063" y="3500438"/>
            <a:ext cx="6000750" cy="6429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изданы необходимые документы, регламентирующие </a:t>
            </a:r>
          </a:p>
          <a:p>
            <a:pPr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организацию учебно-исследовательской и проектной деятельности:</a:t>
            </a:r>
            <a:endParaRPr lang="en-US" alt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9" name="Freeform 24"/>
          <p:cNvSpPr>
            <a:spLocks/>
          </p:cNvSpPr>
          <p:nvPr/>
        </p:nvSpPr>
        <p:spPr bwMode="gray">
          <a:xfrm rot="5400000">
            <a:off x="2214562" y="2928938"/>
            <a:ext cx="500063" cy="928688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D:\Документы\мои проекты в 5-6 классах 2014-2015 г\фото Насти\DSC056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204864"/>
            <a:ext cx="159396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571500"/>
            <a:ext cx="7848600" cy="563563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ПРОЕКТОВ УЧАЩИХСЯ</a:t>
            </a:r>
            <a:endParaRPr lang="en-US" altLang="ru-RU"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Puzzle3"/>
          <p:cNvSpPr>
            <a:spLocks noEditPoints="1" noChangeArrowheads="1"/>
          </p:cNvSpPr>
          <p:nvPr/>
        </p:nvSpPr>
        <p:spPr bwMode="gray">
          <a:xfrm>
            <a:off x="4071938" y="1500188"/>
            <a:ext cx="1785937" cy="2241550"/>
          </a:xfrm>
          <a:custGeom>
            <a:avLst/>
            <a:gdLst>
              <a:gd name="T0" fmla="*/ 859151 w 21600"/>
              <a:gd name="T1" fmla="*/ 1640275 h 21600"/>
              <a:gd name="T2" fmla="*/ 1699203 w 21600"/>
              <a:gd name="T3" fmla="*/ 2188417 h 21600"/>
              <a:gd name="T4" fmla="*/ 1089752 w 21600"/>
              <a:gd name="T5" fmla="*/ 1432205 h 21600"/>
              <a:gd name="T6" fmla="*/ 1699203 w 21600"/>
              <a:gd name="T7" fmla="*/ 729023 h 21600"/>
              <a:gd name="T8" fmla="*/ 868164 w 21600"/>
              <a:gd name="T9" fmla="*/ 5396 h 21600"/>
              <a:gd name="T10" fmla="*/ 57216 w 21600"/>
              <a:gd name="T11" fmla="*/ 705881 h 21600"/>
              <a:gd name="T12" fmla="*/ 666750 w 21600"/>
              <a:gd name="T13" fmla="*/ 1403667 h 21600"/>
              <a:gd name="T14" fmla="*/ 57216 w 21600"/>
              <a:gd name="T15" fmla="*/ 218841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gradFill rotWithShape="1">
            <a:gsLst>
              <a:gs pos="0">
                <a:srgbClr val="5DBEDF"/>
              </a:gs>
              <a:gs pos="100000">
                <a:srgbClr val="0099CC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7" name="Puzzle2"/>
          <p:cNvSpPr>
            <a:spLocks noEditPoints="1" noChangeArrowheads="1"/>
          </p:cNvSpPr>
          <p:nvPr/>
        </p:nvSpPr>
        <p:spPr bwMode="gray">
          <a:xfrm>
            <a:off x="3643313" y="3143250"/>
            <a:ext cx="2714625" cy="1857375"/>
          </a:xfrm>
          <a:custGeom>
            <a:avLst/>
            <a:gdLst>
              <a:gd name="T0" fmla="*/ 1382 w 21600"/>
              <a:gd name="T1" fmla="*/ 1151057 h 21600"/>
              <a:gd name="T2" fmla="*/ 528095 w 21600"/>
              <a:gd name="T3" fmla="*/ 1819626 h 21600"/>
              <a:gd name="T4" fmla="*/ 1307042 w 21600"/>
              <a:gd name="T5" fmla="*/ 1196029 h 21600"/>
              <a:gd name="T6" fmla="*/ 2114014 w 21600"/>
              <a:gd name="T7" fmla="*/ 1822119 h 21600"/>
              <a:gd name="T8" fmla="*/ 2714625 w 21600"/>
              <a:gd name="T9" fmla="*/ 1296981 h 21600"/>
              <a:gd name="T10" fmla="*/ 2122560 w 21600"/>
              <a:gd name="T11" fmla="*/ 493494 h 21600"/>
              <a:gd name="T12" fmla="*/ 1357313 w 21600"/>
              <a:gd name="T13" fmla="*/ 2408 h 21600"/>
              <a:gd name="T14" fmla="*/ 528095 w 21600"/>
              <a:gd name="T15" fmla="*/ 5068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gradFill rotWithShape="1">
            <a:gsLst>
              <a:gs pos="0">
                <a:srgbClr val="BEC4FA"/>
              </a:gs>
              <a:gs pos="100000">
                <a:srgbClr val="717EF5"/>
              </a:gs>
            </a:gsLst>
            <a:lin ang="54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8" name="Puzzle4"/>
          <p:cNvSpPr>
            <a:spLocks noEditPoints="1" noChangeArrowheads="1"/>
          </p:cNvSpPr>
          <p:nvPr/>
        </p:nvSpPr>
        <p:spPr bwMode="gray">
          <a:xfrm>
            <a:off x="2643188" y="3143250"/>
            <a:ext cx="1643062" cy="2286000"/>
          </a:xfrm>
          <a:custGeom>
            <a:avLst/>
            <a:gdLst>
              <a:gd name="T0" fmla="*/ 631894 w 21600"/>
              <a:gd name="T1" fmla="*/ 1226926 h 21600"/>
              <a:gd name="T2" fmla="*/ 34459 w 21600"/>
              <a:gd name="T3" fmla="*/ 1792605 h 21600"/>
              <a:gd name="T4" fmla="*/ 874778 w 21600"/>
              <a:gd name="T5" fmla="*/ 2286000 h 21600"/>
              <a:gd name="T6" fmla="*/ 1591336 w 21600"/>
              <a:gd name="T7" fmla="*/ 1772814 h 21600"/>
              <a:gd name="T8" fmla="*/ 1062818 w 21600"/>
              <a:gd name="T9" fmla="*/ 1152313 h 21600"/>
              <a:gd name="T10" fmla="*/ 1599932 w 21600"/>
              <a:gd name="T11" fmla="*/ 499110 h 21600"/>
              <a:gd name="T12" fmla="*/ 844503 w 21600"/>
              <a:gd name="T13" fmla="*/ 1164 h 21600"/>
              <a:gd name="T14" fmla="*/ 34459 w 21600"/>
              <a:gd name="T15" fmla="*/ 49911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CB7C"/>
              </a:gs>
            </a:gsLst>
            <a:lin ang="189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9" name="Puzzle1"/>
          <p:cNvSpPr>
            <a:spLocks noEditPoints="1" noChangeArrowheads="1"/>
          </p:cNvSpPr>
          <p:nvPr/>
        </p:nvSpPr>
        <p:spPr bwMode="gray">
          <a:xfrm>
            <a:off x="2214563" y="2143125"/>
            <a:ext cx="2500312" cy="1585913"/>
          </a:xfrm>
          <a:custGeom>
            <a:avLst/>
            <a:gdLst>
              <a:gd name="T0" fmla="*/ 1937742 w 21600"/>
              <a:gd name="T1" fmla="*/ 1547587 h 21600"/>
              <a:gd name="T2" fmla="*/ 1965060 w 21600"/>
              <a:gd name="T3" fmla="*/ 38253 h 21600"/>
              <a:gd name="T4" fmla="*/ 546943 w 21600"/>
              <a:gd name="T5" fmla="*/ 62849 h 21600"/>
              <a:gd name="T6" fmla="*/ 583406 w 21600"/>
              <a:gd name="T7" fmla="*/ 1542154 h 21600"/>
              <a:gd name="T8" fmla="*/ 1251429 w 21600"/>
              <a:gd name="T9" fmla="*/ 946041 h 21600"/>
              <a:gd name="T10" fmla="*/ 1255365 w 21600"/>
              <a:gd name="T11" fmla="*/ 639798 h 21600"/>
              <a:gd name="T12" fmla="*/ 2500312 w 21600"/>
              <a:gd name="T13" fmla="*/ 734219 h 21600"/>
              <a:gd name="T14" fmla="*/ 6482 w 21600"/>
              <a:gd name="T15" fmla="*/ 73421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2700000" scaled="1"/>
          </a:gradFill>
          <a:ln w="57150">
            <a:solidFill>
              <a:srgbClr val="FFFFFF"/>
            </a:solidFill>
            <a:miter lim="800000"/>
            <a:headEnd/>
            <a:tailEnd/>
          </a:ln>
          <a:effectLst>
            <a:outerShdw dist="135003" dir="2471156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71550" y="1484313"/>
            <a:ext cx="289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66"/>
                </a:solidFill>
              </a:rPr>
              <a:t>УЧЕБНО – </a:t>
            </a:r>
          </a:p>
          <a:p>
            <a:pPr algn="ctr" eaLnBrk="1" hangingPunct="1"/>
            <a:r>
              <a:rPr lang="ru-RU" altLang="ru-RU" b="1">
                <a:solidFill>
                  <a:srgbClr val="000066"/>
                </a:solidFill>
              </a:rPr>
              <a:t>ИССЛЕДОВАТЕЛЬСКИЕ</a:t>
            </a:r>
            <a:endParaRPr lang="en-US" altLang="ru-RU" b="1">
              <a:solidFill>
                <a:srgbClr val="000066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651500" y="1557338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993300"/>
                </a:solidFill>
              </a:rPr>
              <a:t>ИНЖЕНЕРНЫЕ</a:t>
            </a:r>
            <a:endParaRPr lang="en-US" altLang="ru-RU" b="1">
              <a:solidFill>
                <a:srgbClr val="993300"/>
              </a:solidFill>
            </a:endParaRP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3000375" y="564356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CC0000"/>
                </a:solidFill>
              </a:rPr>
              <a:t>ИНФОРМАЦИОННЫЕ</a:t>
            </a:r>
            <a:endParaRPr lang="en-US" altLang="ru-RU" b="1">
              <a:solidFill>
                <a:srgbClr val="CC0000"/>
              </a:solidFill>
            </a:endParaRPr>
          </a:p>
        </p:txBody>
      </p:sp>
      <p:pic>
        <p:nvPicPr>
          <p:cNvPr id="6155" name="Рисунок 1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0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Дата 3"/>
          <p:cNvSpPr>
            <a:spLocks noGrp="1"/>
          </p:cNvSpPr>
          <p:nvPr>
            <p:ph type="dt" sz="quarter" idx="10"/>
          </p:nvPr>
        </p:nvSpPr>
        <p:spPr>
          <a:xfrm>
            <a:off x="1357313" y="0"/>
            <a:ext cx="2214562" cy="357188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МБОУ гимназия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157" name="Text Box 8"/>
          <p:cNvSpPr txBox="1">
            <a:spLocks noChangeArrowheads="1"/>
          </p:cNvSpPr>
          <p:nvPr/>
        </p:nvSpPr>
        <p:spPr bwMode="auto">
          <a:xfrm>
            <a:off x="6643688" y="4714875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0066"/>
                </a:solidFill>
              </a:rPr>
              <a:t>РОЛЕВЫЕ</a:t>
            </a:r>
            <a:endParaRPr lang="en-US" altLang="ru-RU" b="1">
              <a:solidFill>
                <a:srgbClr val="000066"/>
              </a:solidFill>
            </a:endParaRPr>
          </a:p>
        </p:txBody>
      </p:sp>
      <p:sp>
        <p:nvSpPr>
          <p:cNvPr id="6158" name="Text Box 8"/>
          <p:cNvSpPr txBox="1">
            <a:spLocks noChangeArrowheads="1"/>
          </p:cNvSpPr>
          <p:nvPr/>
        </p:nvSpPr>
        <p:spPr bwMode="auto">
          <a:xfrm>
            <a:off x="1000125" y="4857750"/>
            <a:ext cx="1360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000066"/>
                </a:solidFill>
              </a:rPr>
              <a:t>ИГРОВЫЕ</a:t>
            </a:r>
            <a:endParaRPr lang="en-US" altLang="ru-RU" b="1">
              <a:solidFill>
                <a:srgbClr val="000066"/>
              </a:solidFill>
            </a:endParaRPr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6443663" y="4005263"/>
            <a:ext cx="1935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CC0000"/>
                </a:solidFill>
              </a:rPr>
              <a:t>ПРИКЛАДНЫЕ</a:t>
            </a:r>
            <a:endParaRPr lang="en-US" altLang="ru-RU" b="1">
              <a:solidFill>
                <a:srgbClr val="CC0000"/>
              </a:solidFill>
            </a:endParaRPr>
          </a:p>
        </p:txBody>
      </p:sp>
      <p:sp>
        <p:nvSpPr>
          <p:cNvPr id="6160" name="Text Box 9"/>
          <p:cNvSpPr txBox="1">
            <a:spLocks noChangeArrowheads="1"/>
          </p:cNvSpPr>
          <p:nvPr/>
        </p:nvSpPr>
        <p:spPr bwMode="auto">
          <a:xfrm>
            <a:off x="323850" y="4005263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993300"/>
                </a:solidFill>
              </a:rPr>
              <a:t>СОЦИАЛЬНЫЕ</a:t>
            </a:r>
            <a:endParaRPr lang="en-US" altLang="ru-RU" b="1">
              <a:solidFill>
                <a:srgbClr val="993300"/>
              </a:solidFill>
            </a:endParaRPr>
          </a:p>
        </p:txBody>
      </p:sp>
      <p:pic>
        <p:nvPicPr>
          <p:cNvPr id="38914" name="Picture 2" descr="D:\Документы\материал Сократа, Эврики, МСХАУ и т п\Неделя науки 2011-2012 года\неделя науки\DSC081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4653136"/>
            <a:ext cx="1714512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 descr="C:\Users\dns\Desktop\ФГОС в гимназии\Сократ\DSCN224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2132856"/>
            <a:ext cx="1928826" cy="1295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Мой фильм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1043608" y="4653136"/>
            <a:ext cx="1500198" cy="1117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video fullScrn="1"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_DSC757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3" y="4572008"/>
            <a:ext cx="2316079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Выгнутая вправо стрелка 9"/>
          <p:cNvSpPr/>
          <p:nvPr/>
        </p:nvSpPr>
        <p:spPr>
          <a:xfrm>
            <a:off x="7500938" y="2214563"/>
            <a:ext cx="857250" cy="1500187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17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F78F85-4552-4CE8-B7AC-1C94356B8692}" type="slidenum">
              <a:rPr lang="ru-RU" altLang="ru-RU"/>
              <a:pPr/>
              <a:t>4</a:t>
            </a:fld>
            <a:endParaRPr lang="ru-RU" altLang="ru-RU"/>
          </a:p>
        </p:txBody>
      </p:sp>
      <p:pic>
        <p:nvPicPr>
          <p:cNvPr id="7173" name="Picture 7" descr="507846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642938"/>
            <a:ext cx="38227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1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285750"/>
            <a:ext cx="12906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>
          <a:xfrm>
            <a:off x="6929438" y="0"/>
            <a:ext cx="2214562" cy="357188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МБОУ гимназия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5214938" y="1500188"/>
            <a:ext cx="642937" cy="64293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5857875" y="1000125"/>
            <a:ext cx="1643063" cy="1500188"/>
          </a:xfrm>
          <a:prstGeom prst="foldedCorner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Среднее общее образование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7563" y="2786063"/>
            <a:ext cx="1714500" cy="1214437"/>
          </a:xfrm>
          <a:prstGeom prst="round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2857500" y="3357563"/>
            <a:ext cx="500063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71938" y="4071938"/>
            <a:ext cx="35718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с одним вырезанным скругленным углом 13"/>
          <p:cNvSpPr/>
          <p:nvPr/>
        </p:nvSpPr>
        <p:spPr>
          <a:xfrm>
            <a:off x="785813" y="2786063"/>
            <a:ext cx="2071687" cy="142875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Ленинградский учебный центр</a:t>
            </a:r>
          </a:p>
        </p:txBody>
      </p:sp>
      <p:sp>
        <p:nvSpPr>
          <p:cNvPr id="15" name="Прямоугольник с одним вырезанным скругленным углом 14"/>
          <p:cNvSpPr/>
          <p:nvPr/>
        </p:nvSpPr>
        <p:spPr>
          <a:xfrm>
            <a:off x="3357554" y="4643446"/>
            <a:ext cx="1571636" cy="1071570"/>
          </a:xfrm>
          <a:prstGeom prst="snipRoundRect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Станция юных техников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88" y="2714625"/>
            <a:ext cx="200025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Профильное  обучения</a:t>
            </a:r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5107782" y="3393281"/>
            <a:ext cx="35718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000625" y="4214813"/>
            <a:ext cx="3714750" cy="2214562"/>
          </a:xfrm>
          <a:prstGeom prst="wedgeRoundRectCallout">
            <a:avLst>
              <a:gd name="adj1" fmla="val 7368"/>
              <a:gd name="adj2" fmla="val -665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Tx/>
              <a:buChar char="-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технологический профиль инженерно-математической направленности ;</a:t>
            </a:r>
          </a:p>
          <a:p>
            <a:pPr eaLnBrk="1" hangingPunct="1">
              <a:buFontTx/>
              <a:buChar char="-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гуманитарный профиль социально-педагогической направленности;</a:t>
            </a:r>
          </a:p>
          <a:p>
            <a:pPr eaLnBrk="1" hangingPunct="1">
              <a:buFontTx/>
              <a:buChar char="-"/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естественно-научный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профиль химико-биологической направленности</a:t>
            </a:r>
          </a:p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765175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Численность учащихся в профильных группах</a:t>
            </a: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8D0330-8112-43B8-8EA1-EF8BF991894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611188" y="1700213"/>
          <a:ext cx="7985125" cy="4824412"/>
        </p:xfrm>
        <a:graphic>
          <a:graphicData uri="http://schemas.openxmlformats.org/presentationml/2006/ole">
            <p:oleObj spid="_x0000_s1026" name="Диаграмма" r:id="rId3" imgW="5981620" imgH="3019477" progId="MSGraph.Chart.8">
              <p:embed/>
            </p:oleObj>
          </a:graphicData>
        </a:graphic>
      </p:graphicFrame>
      <p:pic>
        <p:nvPicPr>
          <p:cNvPr id="1030" name="Рисунок 1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333375"/>
            <a:ext cx="1290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C:\Users\user\Desktop\краевой круглый стол по сетевому взаимодействию\договор с С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2060575"/>
            <a:ext cx="1655762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C:\Documents and Settings\Лена\Рабочий стол\ЭВрика Юниор 2015\сют\DSC057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281" y="4437112"/>
            <a:ext cx="1656184" cy="1084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Рисунок 1" descr="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0"/>
            <a:ext cx="107156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FC27D3-CC11-4C30-8C7C-5CE058AEB801}" type="slidenum">
              <a:rPr lang="ru-RU" altLang="ru-RU"/>
              <a:pPr/>
              <a:t>6</a:t>
            </a:fld>
            <a:endParaRPr lang="ru-RU" alt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1043608" y="476672"/>
          <a:ext cx="59766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Дата 3"/>
          <p:cNvSpPr>
            <a:spLocks noGrp="1"/>
          </p:cNvSpPr>
          <p:nvPr>
            <p:ph type="dt" sz="quarter" idx="10"/>
          </p:nvPr>
        </p:nvSpPr>
        <p:spPr>
          <a:xfrm>
            <a:off x="1000125" y="0"/>
            <a:ext cx="2214563" cy="357188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МБОУ гимназия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658A10-0F61-43A7-8995-6A847C0B45E5}" type="slidenum">
              <a:rPr lang="ru-RU" altLang="ru-RU"/>
              <a:pPr/>
              <a:t>7</a:t>
            </a:fld>
            <a:endParaRPr lang="ru-RU" altLang="ru-RU"/>
          </a:p>
        </p:txBody>
      </p:sp>
      <p:pic>
        <p:nvPicPr>
          <p:cNvPr id="40962" name="Picture 2" descr="C:\Users\user\Desktop\краевой круглый стол по сетевому взаимодействию\фото от СЮТ\Профильная смена инженерные каникулы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052736"/>
            <a:ext cx="3394645" cy="2262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4211638" y="476250"/>
            <a:ext cx="43211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«Инженерные каникулы»</a:t>
            </a:r>
          </a:p>
        </p:txBody>
      </p:sp>
      <p:pic>
        <p:nvPicPr>
          <p:cNvPr id="40965" name="Picture 5" descr="C:\Users\user\Desktop\краевой круглый стол по сетевому взаимодействию\фото от СЮТ\ХАКАТ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548680"/>
            <a:ext cx="2854374" cy="1902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476375" y="2636838"/>
            <a:ext cx="221932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Хакатон</a:t>
            </a:r>
          </a:p>
        </p:txBody>
      </p:sp>
      <p:pic>
        <p:nvPicPr>
          <p:cNvPr id="40967" name="Picture 7" descr="C:\Users\user\Desktop\краевой круглый стол по сетевому взаимодействию\фото от СЮТ\большие вызовы 2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3068960"/>
            <a:ext cx="3610754" cy="2406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1187624" y="5661248"/>
            <a:ext cx="2808312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«Большие</a:t>
            </a:r>
            <a:r>
              <a:rPr lang="ru-RU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</a:t>
            </a:r>
            <a:r>
              <a:rPr lang="ru-RU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вызовы»</a:t>
            </a:r>
          </a:p>
        </p:txBody>
      </p:sp>
      <p:pic>
        <p:nvPicPr>
          <p:cNvPr id="10" name="Picture 6" descr="D:\Документы\фото и видео 2016-2017 год\конкурс Леонардо\фото Леонардо\IMG_76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4077072"/>
            <a:ext cx="3338781" cy="214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5724128" y="3573016"/>
            <a:ext cx="2219325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</a:t>
            </a:r>
            <a:r>
              <a:rPr lang="ru-RU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Леонардо</a:t>
            </a:r>
            <a:r>
              <a:rPr lang="ru-RU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"</a:t>
            </a: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B5C88D-3F3B-4E12-8A04-749B37992FC2}" type="slidenum">
              <a:rPr lang="ru-RU" altLang="ru-RU"/>
              <a:pPr/>
              <a:t>8</a:t>
            </a:fld>
            <a:endParaRPr lang="ru-RU" altLang="ru-RU"/>
          </a:p>
        </p:txBody>
      </p:sp>
      <p:pic>
        <p:nvPicPr>
          <p:cNvPr id="10243" name="Рисунок 1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135731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1357313" y="285750"/>
            <a:ext cx="7358062" cy="2063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altLang="ru-RU" sz="3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Мы должны сделать школу местом для взращивания уникальных творческих людей, </a:t>
            </a:r>
            <a:br>
              <a:rPr lang="ru-RU" altLang="ru-RU" sz="3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altLang="ru-RU" sz="3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ведь будущее начинается сегодня!</a:t>
            </a:r>
            <a:r>
              <a:rPr lang="ru-RU" sz="3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3000" dirty="0">
                <a:latin typeface="+mj-lt"/>
                <a:ea typeface="+mj-ea"/>
                <a:cs typeface="+mj-cs"/>
              </a:rPr>
              <a:t> 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D:\Документы\материал Сократа и недели науки\Неделя науки 2013 - 2014 год\фото уроков и мероприятий\DSCN20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643314"/>
            <a:ext cx="371477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1" descr="C:\Documents and Settings\учитель\Мои документы\моя работа завуча\Фото учителей изменённое\фото уроков\DSC069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714752"/>
            <a:ext cx="3709742" cy="2589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D:\Документы\фото 2014-2015 г\прием у главы\DSCN17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2643182"/>
            <a:ext cx="3786214" cy="243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214</Words>
  <Application>Microsoft Office PowerPoint</Application>
  <PresentationFormat>Экран (4:3)</PresentationFormat>
  <Paragraphs>67</Paragraphs>
  <Slides>8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Bookman Old Style</vt:lpstr>
      <vt:lpstr>Тема Office</vt:lpstr>
      <vt:lpstr>Диаграмма Microsoft Graph</vt:lpstr>
      <vt:lpstr>Слайд 1</vt:lpstr>
      <vt:lpstr>УСЛОВИЯ:</vt:lpstr>
      <vt:lpstr>ТИПЫ ПРОЕКТОВ УЧАЩИХСЯ</vt:lpstr>
      <vt:lpstr>Слайд 4</vt:lpstr>
      <vt:lpstr>Численность учащихся в профильных группах 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shcherbakova_s_b</cp:lastModifiedBy>
  <cp:revision>240</cp:revision>
  <dcterms:created xsi:type="dcterms:W3CDTF">2011-08-02T23:19:04Z</dcterms:created>
  <dcterms:modified xsi:type="dcterms:W3CDTF">2020-09-28T05:57:51Z</dcterms:modified>
</cp:coreProperties>
</file>