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1" r:id="rId6"/>
    <p:sldId id="282" r:id="rId7"/>
    <p:sldId id="288" r:id="rId8"/>
    <p:sldId id="257" r:id="rId9"/>
    <p:sldId id="287" r:id="rId10"/>
    <p:sldId id="295" r:id="rId11"/>
    <p:sldId id="283" r:id="rId12"/>
    <p:sldId id="290" r:id="rId13"/>
    <p:sldId id="291" r:id="rId14"/>
    <p:sldId id="292" r:id="rId15"/>
    <p:sldId id="280" r:id="rId16"/>
    <p:sldId id="293" r:id="rId17"/>
    <p:sldId id="29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66456-A507-455A-8C00-6A04BC644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756BBC-E4DE-4FDB-B7F1-83316D52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8FE3F-331D-4BAD-AF13-11EE45BB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C30241-542E-4284-B6FF-46FD86E4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328757-EBC4-49C7-BF66-EF585EF8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50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459B86-188E-4E9A-B626-B2F01786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30F95F-EA42-4FC2-8793-30C8D7B0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107E16-6A14-4648-9A07-DD48DBAD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937926-4C1B-48E7-A7FC-3024A61D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F5160C-52A1-4C46-B828-16D6D2E7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06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F144A46-119B-4F59-9461-34C2DC4BF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100519-3CEB-47EC-B7EA-072854830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8AC5AC-899B-47CC-8578-424D7F07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7DA780-D514-4718-BBC3-BB8A3983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1B534C-C951-4FFF-AE35-059EBED1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87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44BE-C6F8-43DB-8A86-D5CD4FD7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344856-2F3A-4737-8BAC-9E407DDA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4186B-F5B1-49A6-8989-AD29780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13D2B9-4636-471F-A9F7-DAEC2565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569AF1-7374-458B-B4AB-B4995687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3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32BB2-8699-4CDE-A9FE-D405B23B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EBED9E-7700-496E-A12B-C1839052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DB9168-F92B-4A2B-8795-27CB5506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CBED5-E4A1-4806-9142-976AF3D8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6FD435-4F08-4941-9550-C788678A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61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6DFFD-1A62-4DA9-AA08-6776A759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620F30-5061-48A1-955A-4164DBE0F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80FD63-0E89-479D-95C8-85B14DFB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D25D73-42FB-49A2-A225-30DEF413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49C39E-B653-44A0-B686-9AB921C3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6C6ACF-754B-4BCB-B6C9-6412EB08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0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4C7AA-D50D-4574-9793-AE0526DF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0B8753-3A67-482F-A23C-4C5E1AD91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AAFB31-B2EE-400B-892A-95A2379A2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E582CA-D069-47A3-A057-BC208EEBB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94331FD-AD95-49D9-B431-99C6B269E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9E2541-FE83-4C4A-98FE-18367640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7525AB1-C70D-4946-A231-F0762182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6766F1-8848-4EF7-B913-577779F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1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FE69B-E9F7-43F8-916B-448B969E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466771-5C81-4E76-BB88-1572C771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CEC70E-8A4B-48B8-982B-42309D94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0E05F2-C537-4835-BA6E-A94DDA00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52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8D8E47-A35C-412B-937A-2F61721A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A3EF630-7503-41E6-9F7C-C2124016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F9E4FD-DC65-4E7A-BB7E-47D518B7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241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3D205C-13EC-47C9-8B91-CB704FA7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2765FA-023D-4AAA-8DC2-A5A0FBEA2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51DD3E-6C56-4C20-B30D-25197BCDA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22F2B6-51E7-4A43-93CF-25830F33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22EE1D-2CD1-49AF-9EE8-127AAA38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690323-86FB-497A-BFE0-570F2928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91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802598-C44D-416B-BE5E-1F8C0298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7B9B5B9-C3BA-469F-A547-572C950E3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858D1A-5ED7-4D93-8A2E-E4C7BE75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DF999B-1E98-4571-B66F-271E7237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5039EF-6DFF-4A06-8CD7-AF35033F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273777-7190-4C91-9E67-A102B8FA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41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FC19D3-8B30-453A-9D84-EF5A6DAF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B9D749-D473-44C5-8CE5-5EA7EBADF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1B3F0-D961-4A20-BFD9-3DDD99A2B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E735-F103-4784-A8F9-C06B13E1DB5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C31F9F-9643-4612-A133-5505D9DDB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9EF5FB-81E4-4F75-B454-B8314CEC6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33CC-4D06-4631-A999-41A00954F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12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B2DCFBA-20A2-4196-A7E3-7E492E89C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049237"/>
            <a:ext cx="12192000" cy="4623529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E6834C92-BE75-422A-AB61-80A896D76BF5}"/>
              </a:ext>
            </a:extLst>
          </p:cNvPr>
          <p:cNvSpPr txBox="1">
            <a:spLocks/>
          </p:cNvSpPr>
          <p:nvPr/>
        </p:nvSpPr>
        <p:spPr>
          <a:xfrm>
            <a:off x="0" y="5999998"/>
            <a:ext cx="12192000" cy="5605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 algn="l">
              <a:lnSpc>
                <a:spcPct val="100000"/>
              </a:lnSpc>
              <a:spcBef>
                <a:spcPts val="600"/>
              </a:spcBef>
            </a:pPr>
            <a:r>
              <a:rPr lang="ru-RU" sz="2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Чернова С.А. – учитель информатики ЧОУ «Гимназия №</a:t>
            </a:r>
            <a:r>
              <a:rPr lang="en-US" sz="2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1» г. Новороссийска</a:t>
            </a:r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394DD1E-5753-4167-A87C-223869B84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76BD"/>
              </a:clrFrom>
              <a:clrTo>
                <a:srgbClr val="0076B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112229" y="351614"/>
            <a:ext cx="1969827" cy="52744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D725772-46EE-4C60-A695-97FAD007F8FD}"/>
              </a:ext>
            </a:extLst>
          </p:cNvPr>
          <p:cNvSpPr txBox="1">
            <a:spLocks/>
          </p:cNvSpPr>
          <p:nvPr/>
        </p:nvSpPr>
        <p:spPr>
          <a:xfrm>
            <a:off x="862733" y="615336"/>
            <a:ext cx="10466534" cy="4538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Опыт использования облачной САПР для организации командной работы над инженерным проектом</a:t>
            </a:r>
          </a:p>
        </p:txBody>
      </p:sp>
      <p:pic>
        <p:nvPicPr>
          <p:cNvPr id="14" name="Рисунок 13" descr="Изображение выглядит как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47481FC7-7DAC-4E3C-901C-205629CF18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-166885"/>
            <a:ext cx="3594544" cy="1394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56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845584-AF88-430B-99B8-A1C412C1C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281187" y="982753"/>
            <a:ext cx="7708605" cy="46688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B7788B2-8CEF-4F69-B67A-5DC041F0FF39}"/>
              </a:ext>
            </a:extLst>
          </p:cNvPr>
          <p:cNvSpPr txBox="1">
            <a:spLocks/>
          </p:cNvSpPr>
          <p:nvPr/>
        </p:nvSpPr>
        <p:spPr>
          <a:xfrm>
            <a:off x="282142" y="2041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Материалы проекта </a:t>
            </a:r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Fusion 360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07E9D2-A2FC-4B97-B8E5-DF886EEE7C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64851" y="5328330"/>
            <a:ext cx="5724941" cy="13255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3A5F612-E37A-48DC-BCE1-79227C32E6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2208" y="2331379"/>
            <a:ext cx="6062643" cy="43225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37CEFD-69B2-437A-8B48-01B52D7FE4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2208" y="982753"/>
            <a:ext cx="3976576" cy="13255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6800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34" y="-17464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Fusion Team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E9CF74F-3FA9-45D8-B6F1-2153595D3EC0}"/>
              </a:ext>
            </a:extLst>
          </p:cNvPr>
          <p:cNvGrpSpPr/>
          <p:nvPr/>
        </p:nvGrpSpPr>
        <p:grpSpPr>
          <a:xfrm>
            <a:off x="302080" y="1055006"/>
            <a:ext cx="5634898" cy="5615215"/>
            <a:chOff x="-2673032" y="400050"/>
            <a:chExt cx="5169535" cy="48133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08FD529C-C9D9-42F7-BCEB-7EFDA5D75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673032" y="400050"/>
              <a:ext cx="5169535" cy="4813300"/>
            </a:xfrm>
            <a:prstGeom prst="rect">
              <a:avLst/>
            </a:prstGeom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722025B9-A042-4029-8132-AA1BA1035C8A}"/>
                </a:ext>
              </a:extLst>
            </p:cNvPr>
            <p:cNvSpPr/>
            <p:nvPr/>
          </p:nvSpPr>
          <p:spPr>
            <a:xfrm>
              <a:off x="844550" y="2292350"/>
              <a:ext cx="965200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B9D66A94-294C-44CB-BC5A-8FD3FE6E7DEE}"/>
                </a:ext>
              </a:extLst>
            </p:cNvPr>
            <p:cNvSpPr/>
            <p:nvPr/>
          </p:nvSpPr>
          <p:spPr>
            <a:xfrm>
              <a:off x="812800" y="3155950"/>
              <a:ext cx="1016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D51DCD91-8054-4688-A9B7-21F98E5A331F}"/>
                </a:ext>
              </a:extLst>
            </p:cNvPr>
            <p:cNvSpPr/>
            <p:nvPr/>
          </p:nvSpPr>
          <p:spPr>
            <a:xfrm>
              <a:off x="838200" y="3467100"/>
              <a:ext cx="11874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EFF59F73-466A-461E-9A24-CC79F922A611}"/>
                </a:ext>
              </a:extLst>
            </p:cNvPr>
            <p:cNvSpPr/>
            <p:nvPr/>
          </p:nvSpPr>
          <p:spPr>
            <a:xfrm>
              <a:off x="844550" y="4051300"/>
              <a:ext cx="13589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355B0EB-E211-4E5B-BAC3-468B284BAD4A}"/>
                </a:ext>
              </a:extLst>
            </p:cNvPr>
            <p:cNvSpPr/>
            <p:nvPr/>
          </p:nvSpPr>
          <p:spPr>
            <a:xfrm>
              <a:off x="806450" y="4616450"/>
              <a:ext cx="13589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B2B44E5B-22E4-4730-8F5B-1594E82021F6}"/>
                </a:ext>
              </a:extLst>
            </p:cNvPr>
            <p:cNvSpPr/>
            <p:nvPr/>
          </p:nvSpPr>
          <p:spPr>
            <a:xfrm>
              <a:off x="825500" y="2870200"/>
              <a:ext cx="11874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A4F926C-5D5D-4B45-95F5-73F81ADCA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62832" y="1055006"/>
            <a:ext cx="5776520" cy="49549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63102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34" y="-17464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Fusion Team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D844CC-2BDE-44D6-A6DA-5F92F6F9D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8877" y="1028700"/>
            <a:ext cx="7523574" cy="56315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DCEF71-78F8-4927-8A7C-8A7AA0FC2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61567" y="1028700"/>
            <a:ext cx="3891556" cy="28312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сидит, компьютер, смотр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3A52965-ABDC-446E-B935-846237703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/>
          <a:stretch/>
        </p:blipFill>
        <p:spPr>
          <a:xfrm>
            <a:off x="7961567" y="3934737"/>
            <a:ext cx="3891556" cy="2725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17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34" y="-17464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Fusion Team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22EB99-F619-4CF1-A58B-D28D22BE4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8" y="1058683"/>
            <a:ext cx="7971065" cy="56334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E5863D-0259-47C6-9E12-A3A0F7907D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22631" y="1058683"/>
            <a:ext cx="3670705" cy="56334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33697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34" y="-17464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Fusion Team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CA7B13-8977-484A-BFF2-93293B88D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0" y="1129486"/>
            <a:ext cx="7744516" cy="5594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539E25-C3B8-4881-96F2-0EC14FC8F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172450" y="1129486"/>
            <a:ext cx="3865938" cy="5594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243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30" y="173739"/>
            <a:ext cx="10515600" cy="1325563"/>
          </a:xfrm>
        </p:spPr>
        <p:txBody>
          <a:bodyPr/>
          <a:lstStyle/>
          <a:p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3D-моделирование. Autodesk Fusion 360 для робототехники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2C0980-FDD9-40FF-BE29-9D4E8D37B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9637" y="1619663"/>
            <a:ext cx="7472358" cy="50645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5FD374-D296-4C6D-B51D-506961655B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61123" y="1619662"/>
            <a:ext cx="3834499" cy="50645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76650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30" y="173739"/>
            <a:ext cx="10515600" cy="1325563"/>
          </a:xfrm>
        </p:spPr>
        <p:txBody>
          <a:bodyPr/>
          <a:lstStyle/>
          <a:p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3D-моделирование. Autodesk Fusion 360 для робототехники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AD4337-4040-4C4C-99D1-25933A220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5172" y="1499302"/>
            <a:ext cx="3740143" cy="52117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6E3DFF-A539-4378-AE48-6A7758C4CC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465864" y="1499302"/>
            <a:ext cx="7421834" cy="52119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00426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30" y="173739"/>
            <a:ext cx="10515600" cy="1325563"/>
          </a:xfrm>
        </p:spPr>
        <p:txBody>
          <a:bodyPr/>
          <a:lstStyle/>
          <a:p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3D-моделирование. Autodesk Fusion 360 для робототехники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2840E0-AEB5-4EB5-A1C2-15859BC3E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23530" y="1499302"/>
            <a:ext cx="7435006" cy="5216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9124D1-914A-431D-9CEB-EDB32C00C0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133252" y="1499302"/>
            <a:ext cx="3662214" cy="52161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83205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2EA62C-4502-464A-BFD5-A7BB03E3EEE1}"/>
              </a:ext>
            </a:extLst>
          </p:cNvPr>
          <p:cNvSpPr txBox="1"/>
          <p:nvPr/>
        </p:nvSpPr>
        <p:spPr>
          <a:xfrm>
            <a:off x="5590988" y="4410836"/>
            <a:ext cx="6369210" cy="16868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8163" algn="l"/>
              </a:tabLst>
            </a:pPr>
            <a:r>
              <a:rPr lang="ru-RU" sz="2600" b="1" dirty="0"/>
              <a:t>С 2012 года </a:t>
            </a:r>
            <a:r>
              <a:rPr lang="ru-RU" sz="2600" dirty="0"/>
              <a:t>ЧОУ «Гимназия № 1»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600" dirty="0"/>
              <a:t> участник Программы «Робототехника: инженерно-технические кадры инновационной России»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10D9EB-6D15-4D53-B1A7-8C4270526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5643" y="75429"/>
            <a:ext cx="5338226" cy="37229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 позе, человек, фотография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FAF0706-C62C-4D14-B6AC-8310EC4ACC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8993" y="3890515"/>
            <a:ext cx="5211406" cy="28814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стоит, текс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5B333A-8AC9-4F67-BDB2-EC0B5981C2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65135" y="149860"/>
            <a:ext cx="6495063" cy="3475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84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2EA62C-4502-464A-BFD5-A7BB03E3EEE1}"/>
              </a:ext>
            </a:extLst>
          </p:cNvPr>
          <p:cNvSpPr txBox="1"/>
          <p:nvPr/>
        </p:nvSpPr>
        <p:spPr>
          <a:xfrm>
            <a:off x="4838057" y="4163785"/>
            <a:ext cx="6975663" cy="17308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538163" algn="l"/>
              </a:tabLst>
            </a:pPr>
            <a:r>
              <a:rPr lang="en-US" sz="2600" b="1" dirty="0"/>
              <a:t>С 2017 </a:t>
            </a:r>
            <a:r>
              <a:rPr lang="en-US" sz="2600" b="1" dirty="0" err="1"/>
              <a:t>года</a:t>
            </a:r>
            <a:r>
              <a:rPr lang="en-US" sz="2600" b="1" dirty="0"/>
              <a:t> </a:t>
            </a:r>
            <a:r>
              <a:rPr lang="en-US" sz="2600" dirty="0"/>
              <a:t>ЧОУ «</a:t>
            </a:r>
            <a:r>
              <a:rPr lang="en-US" sz="2600" dirty="0" err="1"/>
              <a:t>Гимназия</a:t>
            </a:r>
            <a:r>
              <a:rPr lang="en-US" sz="2600" dirty="0"/>
              <a:t> № 1» </a:t>
            </a:r>
            <a:r>
              <a:rPr lang="en-US" sz="2600" dirty="0" err="1"/>
              <a:t>принимает</a:t>
            </a:r>
            <a:r>
              <a:rPr lang="en-US" sz="2600" dirty="0"/>
              <a:t> </a:t>
            </a:r>
            <a:r>
              <a:rPr lang="en-US" sz="2600" dirty="0" err="1"/>
              <a:t>активное</a:t>
            </a:r>
            <a:r>
              <a:rPr lang="en-US" sz="2600" dirty="0"/>
              <a:t> </a:t>
            </a:r>
            <a:r>
              <a:rPr lang="en-US" sz="2600" dirty="0" err="1"/>
              <a:t>участие</a:t>
            </a:r>
            <a:r>
              <a:rPr lang="en-US" sz="2600" dirty="0"/>
              <a:t> в </a:t>
            </a:r>
            <a:r>
              <a:rPr lang="en-US" sz="2600" dirty="0" err="1"/>
              <a:t>компетенции</a:t>
            </a:r>
            <a:r>
              <a:rPr lang="en-US" sz="2600" dirty="0"/>
              <a:t> «</a:t>
            </a:r>
            <a:r>
              <a:rPr lang="en-US" sz="2600" dirty="0" err="1"/>
              <a:t>Мобильная</a:t>
            </a:r>
            <a:r>
              <a:rPr lang="en-US" sz="2600" dirty="0"/>
              <a:t> </a:t>
            </a:r>
            <a:r>
              <a:rPr lang="en-US" sz="2600" dirty="0" err="1"/>
              <a:t>робототехника</a:t>
            </a:r>
            <a:r>
              <a:rPr lang="en-US" sz="2600" dirty="0"/>
              <a:t>» </a:t>
            </a:r>
            <a:r>
              <a:rPr lang="en-US" sz="2600" dirty="0" err="1"/>
              <a:t>чемпионатов</a:t>
            </a:r>
            <a:r>
              <a:rPr lang="en-US" sz="2600" dirty="0"/>
              <a:t> </a:t>
            </a:r>
            <a:r>
              <a:rPr lang="en-US" sz="2600" dirty="0" err="1"/>
              <a:t>различного</a:t>
            </a:r>
            <a:r>
              <a:rPr lang="en-US" sz="2600" dirty="0"/>
              <a:t> </a:t>
            </a:r>
            <a:r>
              <a:rPr lang="en-US" sz="2600" dirty="0" err="1"/>
              <a:t>уровня</a:t>
            </a:r>
            <a:r>
              <a:rPr lang="en-US" sz="2600" dirty="0"/>
              <a:t> WorldSkills Juniors</a:t>
            </a:r>
            <a:r>
              <a:rPr lang="ru-RU" sz="2600" dirty="0"/>
              <a:t>.</a:t>
            </a:r>
            <a:endParaRPr lang="en-US" sz="2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FD98DB-970D-4D77-9E60-7478E46994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B59614-ADFF-464E-A0ED-7F92AA76C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здание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BBDCA6B-AF97-4CC2-BBE9-C4D14D5BAA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24609" y="299364"/>
            <a:ext cx="7149755" cy="3210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2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1C9F5D-45E1-404C-9497-16C52375C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80579" y="130641"/>
            <a:ext cx="9329114" cy="65967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05142E-1695-4210-822A-084119215E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11067" y="130641"/>
            <a:ext cx="7404299" cy="5200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955D6E-163A-4412-BAEF-F594F2CB43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11066" y="2649286"/>
            <a:ext cx="7404299" cy="4078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1186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7EC0927-2750-4758-9FB4-6970EB3F6195}"/>
              </a:ext>
            </a:extLst>
          </p:cNvPr>
          <p:cNvSpPr/>
          <p:nvPr/>
        </p:nvSpPr>
        <p:spPr>
          <a:xfrm>
            <a:off x="319768" y="1587398"/>
            <a:ext cx="11564263" cy="5069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2EA62C-4502-464A-BFD5-A7BB03E3EEE1}"/>
              </a:ext>
            </a:extLst>
          </p:cNvPr>
          <p:cNvSpPr txBox="1"/>
          <p:nvPr/>
        </p:nvSpPr>
        <p:spPr>
          <a:xfrm>
            <a:off x="287504" y="402699"/>
            <a:ext cx="11564263" cy="8925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8163" algn="l"/>
              </a:tabLst>
            </a:pPr>
            <a:r>
              <a:rPr lang="ru-RU" sz="2600" dirty="0"/>
              <a:t>Конструкторы VEX с 2017 года стали официальным оборудованием для конкурсов WorldSkills и </a:t>
            </a:r>
            <a:r>
              <a:rPr lang="ru-RU" sz="2600" dirty="0" err="1"/>
              <a:t>JuniorSkills</a:t>
            </a:r>
            <a:r>
              <a:rPr lang="ru-RU" sz="2600" dirty="0"/>
              <a:t> в компетенции «Мобильная робототехника».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4591C4D-0343-4E93-AF78-36F9A56B4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54713" y="3045745"/>
            <a:ext cx="5100936" cy="318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F4E887-9E04-499D-A531-31837CCA1A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43" y="4022654"/>
            <a:ext cx="4765194" cy="2477901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06CB798-0C3F-454C-9B20-84516FC0696E}"/>
              </a:ext>
            </a:extLst>
          </p:cNvPr>
          <p:cNvCxnSpPr/>
          <p:nvPr/>
        </p:nvCxnSpPr>
        <p:spPr>
          <a:xfrm>
            <a:off x="6069636" y="1822744"/>
            <a:ext cx="0" cy="4632557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7ACA75-6D7E-4B9D-95BE-7D8BC383EB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2" y="1682045"/>
            <a:ext cx="3850811" cy="2982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6CA097-0D72-48DB-A19D-C481853D73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11" y="1711226"/>
            <a:ext cx="3520926" cy="3116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320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7D80B0-26B9-46D9-9C1D-72CE4AC0D0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0815" y="185998"/>
            <a:ext cx="11735370" cy="6486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89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43644EF-0734-48F1-85AE-608D667CC5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43" y="159487"/>
            <a:ext cx="7749955" cy="435935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ешний, мужчина, стоит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694D242F-9473-4FF9-A40D-5493CF271D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6956" y="159487"/>
            <a:ext cx="3866198" cy="6485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2B1CFC-4C19-4435-A9F3-2EC8BECD0573}"/>
              </a:ext>
            </a:extLst>
          </p:cNvPr>
          <p:cNvSpPr txBox="1"/>
          <p:nvPr/>
        </p:nvSpPr>
        <p:spPr>
          <a:xfrm>
            <a:off x="4222643" y="4605632"/>
            <a:ext cx="7749954" cy="2092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8163" algn="l"/>
              </a:tabLst>
            </a:pPr>
            <a:r>
              <a:rPr lang="ru-RU" sz="2600" b="1" dirty="0"/>
              <a:t>В 2017 году </a:t>
            </a:r>
            <a:r>
              <a:rPr lang="ru-RU" sz="2600" dirty="0"/>
              <a:t>команда гимназии в составе российской юниорской сборной WorldSkills </a:t>
            </a:r>
            <a:r>
              <a:rPr lang="ru-RU" sz="2600" dirty="0" err="1"/>
              <a:t>Russia</a:t>
            </a:r>
            <a:r>
              <a:rPr lang="ru-RU" sz="2600" dirty="0"/>
              <a:t> приняла участие в международных презентационных соревнованиях </a:t>
            </a:r>
            <a:r>
              <a:rPr lang="ru-RU" sz="2600" dirty="0" err="1"/>
              <a:t>JuniorSkills</a:t>
            </a:r>
            <a:r>
              <a:rPr lang="ru-RU" sz="2600" dirty="0"/>
              <a:t> в рамках WorldSkills Abu Dhabi 2017.</a:t>
            </a:r>
          </a:p>
        </p:txBody>
      </p:sp>
    </p:spTree>
    <p:extLst>
      <p:ext uri="{BB962C8B-B14F-4D97-AF65-F5344CB8AC3E}">
        <p14:creationId xmlns="" xmlns:p14="http://schemas.microsoft.com/office/powerpoint/2010/main" val="337548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2597B-AE5C-4920-9F9B-BEE0F22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171450"/>
            <a:ext cx="10515600" cy="1325563"/>
          </a:xfrm>
        </p:spPr>
        <p:txBody>
          <a:bodyPr/>
          <a:lstStyle/>
          <a:p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Преимущества </a:t>
            </a:r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Fusion 360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FDD776-3E31-43B2-AA9F-7C3D7F886C49}"/>
              </a:ext>
            </a:extLst>
          </p:cNvPr>
          <p:cNvSpPr txBox="1"/>
          <p:nvPr/>
        </p:nvSpPr>
        <p:spPr>
          <a:xfrm>
            <a:off x="473528" y="1690688"/>
            <a:ext cx="11185071" cy="46166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8163" algn="l"/>
              </a:tabLst>
            </a:pPr>
            <a:r>
              <a:rPr lang="ru-RU" sz="2600" dirty="0"/>
              <a:t>Программа легче в освоении, чем другие САПР.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8163" algn="l"/>
              </a:tabLst>
            </a:pPr>
            <a:r>
              <a:rPr lang="ru-RU" sz="2600" dirty="0"/>
              <a:t>Система работает в «облаке», она не нагружает компьютер – не нужно иметь мощный ПК.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8163" algn="l"/>
              </a:tabLst>
            </a:pPr>
            <a:r>
              <a:rPr lang="ru-RU" sz="2600" dirty="0"/>
              <a:t>Система отлично подходит для организации сетевого взаимодействия команды проектировщиков: все изменения сразу синхронизируются в «облаке».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8163" algn="l"/>
              </a:tabLst>
            </a:pPr>
            <a:r>
              <a:rPr lang="ru-RU" sz="2600" dirty="0"/>
              <a:t>Не требуется дополнительного программного обеспечения для визуализации, анимации и разработки документации проекта.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8163" algn="l"/>
              </a:tabLst>
            </a:pPr>
            <a:r>
              <a:rPr lang="ru-RU" sz="2600" dirty="0"/>
              <a:t>Студенты и школьники могут использовать Fusion 360 бесплатно.</a:t>
            </a:r>
          </a:p>
        </p:txBody>
      </p:sp>
    </p:spTree>
    <p:extLst>
      <p:ext uri="{BB962C8B-B14F-4D97-AF65-F5344CB8AC3E}">
        <p14:creationId xmlns="" xmlns:p14="http://schemas.microsoft.com/office/powerpoint/2010/main" val="241928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527223-2749-4676-BD52-D7A0E645CD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2C931B-0ABC-4F64-98EF-E432A27638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4261260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205</Words>
  <Application>Microsoft Office PowerPoint</Application>
  <PresentationFormat>Произвольный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Преимущества Fusion 360</vt:lpstr>
      <vt:lpstr>Слайд 9</vt:lpstr>
      <vt:lpstr>Слайд 10</vt:lpstr>
      <vt:lpstr>Fusion Team</vt:lpstr>
      <vt:lpstr>Fusion Team</vt:lpstr>
      <vt:lpstr>Fusion Team</vt:lpstr>
      <vt:lpstr>Fusion Team</vt:lpstr>
      <vt:lpstr>3D-моделирование. Autodesk Fusion 360 для робототехники</vt:lpstr>
      <vt:lpstr>3D-моделирование. Autodesk Fusion 360 для робототехники</vt:lpstr>
      <vt:lpstr>3D-моделирование. Autodesk Fusion 360 для робототехники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Чернова</dc:creator>
  <cp:lastModifiedBy>shcherbakova_s_b</cp:lastModifiedBy>
  <cp:revision>18</cp:revision>
  <dcterms:created xsi:type="dcterms:W3CDTF">2020-09-08T20:48:26Z</dcterms:created>
  <dcterms:modified xsi:type="dcterms:W3CDTF">2020-09-28T06:02:52Z</dcterms:modified>
</cp:coreProperties>
</file>