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96" r:id="rId3"/>
    <p:sldId id="512" r:id="rId4"/>
    <p:sldId id="513" r:id="rId5"/>
    <p:sldId id="522" r:id="rId6"/>
    <p:sldId id="505" r:id="rId7"/>
    <p:sldId id="497" r:id="rId8"/>
    <p:sldId id="507" r:id="rId9"/>
    <p:sldId id="508" r:id="rId10"/>
    <p:sldId id="501" r:id="rId11"/>
    <p:sldId id="504" r:id="rId12"/>
    <p:sldId id="515" r:id="rId13"/>
    <p:sldId id="517" r:id="rId14"/>
    <p:sldId id="514" r:id="rId15"/>
    <p:sldId id="518" r:id="rId16"/>
    <p:sldId id="519" r:id="rId17"/>
    <p:sldId id="520" r:id="rId18"/>
    <p:sldId id="506" r:id="rId19"/>
    <p:sldId id="516" r:id="rId20"/>
    <p:sldId id="510" r:id="rId21"/>
    <p:sldId id="511" r:id="rId22"/>
    <p:sldId id="509" r:id="rId23"/>
    <p:sldId id="26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56" autoAdjust="0"/>
  </p:normalViewPr>
  <p:slideViewPr>
    <p:cSldViewPr snapToGrid="0">
      <p:cViewPr varScale="1">
        <p:scale>
          <a:sx n="102" d="100"/>
          <a:sy n="102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Академия Минпросвещения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Лист1!$A$2:$A$23</c:f>
              <c:strCache>
                <c:ptCount val="22"/>
                <c:pt idx="0">
                  <c:v>г.Анапа</c:v>
                </c:pt>
                <c:pt idx="1">
                  <c:v>г.Армавир</c:v>
                </c:pt>
                <c:pt idx="2">
                  <c:v>г.Геленджик</c:v>
                </c:pt>
                <c:pt idx="3">
                  <c:v>г.Горячий Ключ</c:v>
                </c:pt>
                <c:pt idx="4">
                  <c:v>г.Краснодар</c:v>
                </c:pt>
                <c:pt idx="5">
                  <c:v>г.Новороссийск</c:v>
                </c:pt>
                <c:pt idx="6">
                  <c:v>г.Сочи</c:v>
                </c:pt>
                <c:pt idx="7">
                  <c:v>Абинский р-н</c:v>
                </c:pt>
                <c:pt idx="8">
                  <c:v>Апшеронский р-н</c:v>
                </c:pt>
                <c:pt idx="9">
                  <c:v>Белоглинский р-н</c:v>
                </c:pt>
                <c:pt idx="10">
                  <c:v>Белореченский р-н</c:v>
                </c:pt>
                <c:pt idx="11">
                  <c:v>Брюховецкий р-н</c:v>
                </c:pt>
                <c:pt idx="12">
                  <c:v>Выселковский р-н</c:v>
                </c:pt>
                <c:pt idx="13">
                  <c:v>Гулькевичский р-н</c:v>
                </c:pt>
                <c:pt idx="14">
                  <c:v>Динской р-н</c:v>
                </c:pt>
                <c:pt idx="15">
                  <c:v>Ейский р-н</c:v>
                </c:pt>
                <c:pt idx="16">
                  <c:v>Кавказский р-н</c:v>
                </c:pt>
                <c:pt idx="17">
                  <c:v>Калининский р-н</c:v>
                </c:pt>
                <c:pt idx="18">
                  <c:v>Каневской р-н</c:v>
                </c:pt>
                <c:pt idx="19">
                  <c:v>Кореновский р-н</c:v>
                </c:pt>
                <c:pt idx="20">
                  <c:v>Красноармейский р-н</c:v>
                </c:pt>
                <c:pt idx="21">
                  <c:v>Крыловский р-н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12</c:v>
                </c:pt>
                <c:pt idx="1">
                  <c:v>18</c:v>
                </c:pt>
                <c:pt idx="2">
                  <c:v>26</c:v>
                </c:pt>
                <c:pt idx="3">
                  <c:v>14</c:v>
                </c:pt>
                <c:pt idx="4">
                  <c:v>90</c:v>
                </c:pt>
                <c:pt idx="5">
                  <c:v>16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12</c:v>
                </c:pt>
                <c:pt idx="10">
                  <c:v>18</c:v>
                </c:pt>
                <c:pt idx="11">
                  <c:v>12</c:v>
                </c:pt>
                <c:pt idx="12">
                  <c:v>13</c:v>
                </c:pt>
                <c:pt idx="13">
                  <c:v>70</c:v>
                </c:pt>
                <c:pt idx="14">
                  <c:v>16</c:v>
                </c:pt>
                <c:pt idx="15">
                  <c:v>15</c:v>
                </c:pt>
                <c:pt idx="16">
                  <c:v>13</c:v>
                </c:pt>
                <c:pt idx="17">
                  <c:v>11</c:v>
                </c:pt>
                <c:pt idx="18">
                  <c:v>13</c:v>
                </c:pt>
                <c:pt idx="19">
                  <c:v>18</c:v>
                </c:pt>
                <c:pt idx="20">
                  <c:v>13</c:v>
                </c:pt>
                <c:pt idx="2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89-48B4-92D6-1AE029532C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ИРО (36 часов)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Лист1!$A$2:$A$23</c:f>
              <c:strCache>
                <c:ptCount val="22"/>
                <c:pt idx="0">
                  <c:v>г.Анапа</c:v>
                </c:pt>
                <c:pt idx="1">
                  <c:v>г.Армавир</c:v>
                </c:pt>
                <c:pt idx="2">
                  <c:v>г.Геленджик</c:v>
                </c:pt>
                <c:pt idx="3">
                  <c:v>г.Горячий Ключ</c:v>
                </c:pt>
                <c:pt idx="4">
                  <c:v>г.Краснодар</c:v>
                </c:pt>
                <c:pt idx="5">
                  <c:v>г.Новороссийск</c:v>
                </c:pt>
                <c:pt idx="6">
                  <c:v>г.Сочи</c:v>
                </c:pt>
                <c:pt idx="7">
                  <c:v>Абинский р-н</c:v>
                </c:pt>
                <c:pt idx="8">
                  <c:v>Апшеронский р-н</c:v>
                </c:pt>
                <c:pt idx="9">
                  <c:v>Белоглинский р-н</c:v>
                </c:pt>
                <c:pt idx="10">
                  <c:v>Белореченский р-н</c:v>
                </c:pt>
                <c:pt idx="11">
                  <c:v>Брюховецкий р-н</c:v>
                </c:pt>
                <c:pt idx="12">
                  <c:v>Выселковский р-н</c:v>
                </c:pt>
                <c:pt idx="13">
                  <c:v>Гулькевичский р-н</c:v>
                </c:pt>
                <c:pt idx="14">
                  <c:v>Динской р-н</c:v>
                </c:pt>
                <c:pt idx="15">
                  <c:v>Ейский р-н</c:v>
                </c:pt>
                <c:pt idx="16">
                  <c:v>Кавказский р-н</c:v>
                </c:pt>
                <c:pt idx="17">
                  <c:v>Калининский р-н</c:v>
                </c:pt>
                <c:pt idx="18">
                  <c:v>Каневской р-н</c:v>
                </c:pt>
                <c:pt idx="19">
                  <c:v>Кореновский р-н</c:v>
                </c:pt>
                <c:pt idx="20">
                  <c:v>Красноармейский р-н</c:v>
                </c:pt>
                <c:pt idx="21">
                  <c:v>Крыловский р-н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277</c:v>
                </c:pt>
                <c:pt idx="1">
                  <c:v>346</c:v>
                </c:pt>
                <c:pt idx="2">
                  <c:v>232</c:v>
                </c:pt>
                <c:pt idx="3">
                  <c:v>143</c:v>
                </c:pt>
                <c:pt idx="4">
                  <c:v>1445</c:v>
                </c:pt>
                <c:pt idx="5">
                  <c:v>369</c:v>
                </c:pt>
                <c:pt idx="6">
                  <c:v>478</c:v>
                </c:pt>
                <c:pt idx="7">
                  <c:v>134</c:v>
                </c:pt>
                <c:pt idx="8">
                  <c:v>266</c:v>
                </c:pt>
                <c:pt idx="9">
                  <c:v>92</c:v>
                </c:pt>
                <c:pt idx="10">
                  <c:v>372</c:v>
                </c:pt>
                <c:pt idx="11">
                  <c:v>92</c:v>
                </c:pt>
                <c:pt idx="12">
                  <c:v>195</c:v>
                </c:pt>
                <c:pt idx="13">
                  <c:v>216</c:v>
                </c:pt>
                <c:pt idx="14">
                  <c:v>487</c:v>
                </c:pt>
                <c:pt idx="15">
                  <c:v>174</c:v>
                </c:pt>
                <c:pt idx="16">
                  <c:v>230</c:v>
                </c:pt>
                <c:pt idx="17">
                  <c:v>162</c:v>
                </c:pt>
                <c:pt idx="18">
                  <c:v>278</c:v>
                </c:pt>
                <c:pt idx="19">
                  <c:v>186</c:v>
                </c:pt>
                <c:pt idx="20">
                  <c:v>174</c:v>
                </c:pt>
                <c:pt idx="2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89-48B4-92D6-1AE029532C1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СПО (36 час)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Лист1!$A$2:$A$23</c:f>
              <c:strCache>
                <c:ptCount val="22"/>
                <c:pt idx="0">
                  <c:v>г.Анапа</c:v>
                </c:pt>
                <c:pt idx="1">
                  <c:v>г.Армавир</c:v>
                </c:pt>
                <c:pt idx="2">
                  <c:v>г.Геленджик</c:v>
                </c:pt>
                <c:pt idx="3">
                  <c:v>г.Горячий Ключ</c:v>
                </c:pt>
                <c:pt idx="4">
                  <c:v>г.Краснодар</c:v>
                </c:pt>
                <c:pt idx="5">
                  <c:v>г.Новороссийск</c:v>
                </c:pt>
                <c:pt idx="6">
                  <c:v>г.Сочи</c:v>
                </c:pt>
                <c:pt idx="7">
                  <c:v>Абинский р-н</c:v>
                </c:pt>
                <c:pt idx="8">
                  <c:v>Апшеронский р-н</c:v>
                </c:pt>
                <c:pt idx="9">
                  <c:v>Белоглинский р-н</c:v>
                </c:pt>
                <c:pt idx="10">
                  <c:v>Белореченский р-н</c:v>
                </c:pt>
                <c:pt idx="11">
                  <c:v>Брюховецкий р-н</c:v>
                </c:pt>
                <c:pt idx="12">
                  <c:v>Выселковский р-н</c:v>
                </c:pt>
                <c:pt idx="13">
                  <c:v>Гулькевичский р-н</c:v>
                </c:pt>
                <c:pt idx="14">
                  <c:v>Динской р-н</c:v>
                </c:pt>
                <c:pt idx="15">
                  <c:v>Ейский р-н</c:v>
                </c:pt>
                <c:pt idx="16">
                  <c:v>Кавказский р-н</c:v>
                </c:pt>
                <c:pt idx="17">
                  <c:v>Калининский р-н</c:v>
                </c:pt>
                <c:pt idx="18">
                  <c:v>Каневской р-н</c:v>
                </c:pt>
                <c:pt idx="19">
                  <c:v>Кореновский р-н</c:v>
                </c:pt>
                <c:pt idx="20">
                  <c:v>Красноармейский р-н</c:v>
                </c:pt>
                <c:pt idx="21">
                  <c:v>Крыловский р-н</c:v>
                </c:pt>
              </c:strCache>
            </c:strRef>
          </c:cat>
          <c:val>
            <c:numRef>
              <c:f>Лист1!$D$2:$D$23</c:f>
              <c:numCache>
                <c:formatCode>General</c:formatCode>
                <c:ptCount val="22"/>
                <c:pt idx="0">
                  <c:v>206</c:v>
                </c:pt>
                <c:pt idx="1">
                  <c:v>23</c:v>
                </c:pt>
                <c:pt idx="2">
                  <c:v>30</c:v>
                </c:pt>
                <c:pt idx="3">
                  <c:v>28</c:v>
                </c:pt>
                <c:pt idx="4">
                  <c:v>234</c:v>
                </c:pt>
                <c:pt idx="5">
                  <c:v>84</c:v>
                </c:pt>
                <c:pt idx="6">
                  <c:v>166</c:v>
                </c:pt>
                <c:pt idx="7">
                  <c:v>54</c:v>
                </c:pt>
                <c:pt idx="8">
                  <c:v>34</c:v>
                </c:pt>
                <c:pt idx="9">
                  <c:v>2</c:v>
                </c:pt>
                <c:pt idx="10">
                  <c:v>25</c:v>
                </c:pt>
                <c:pt idx="11">
                  <c:v>46</c:v>
                </c:pt>
                <c:pt idx="12">
                  <c:v>55</c:v>
                </c:pt>
                <c:pt idx="13">
                  <c:v>32</c:v>
                </c:pt>
                <c:pt idx="14">
                  <c:v>45</c:v>
                </c:pt>
                <c:pt idx="15">
                  <c:v>48</c:v>
                </c:pt>
                <c:pt idx="16">
                  <c:v>0</c:v>
                </c:pt>
                <c:pt idx="17">
                  <c:v>3</c:v>
                </c:pt>
                <c:pt idx="18">
                  <c:v>85</c:v>
                </c:pt>
                <c:pt idx="19">
                  <c:v>35</c:v>
                </c:pt>
                <c:pt idx="20">
                  <c:v>4</c:v>
                </c:pt>
                <c:pt idx="2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89-48B4-92D6-1AE029532C1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ИРО (48 часов, ЦОС)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Лист1!$A$2:$A$23</c:f>
              <c:strCache>
                <c:ptCount val="22"/>
                <c:pt idx="0">
                  <c:v>г.Анапа</c:v>
                </c:pt>
                <c:pt idx="1">
                  <c:v>г.Армавир</c:v>
                </c:pt>
                <c:pt idx="2">
                  <c:v>г.Геленджик</c:v>
                </c:pt>
                <c:pt idx="3">
                  <c:v>г.Горячий Ключ</c:v>
                </c:pt>
                <c:pt idx="4">
                  <c:v>г.Краснодар</c:v>
                </c:pt>
                <c:pt idx="5">
                  <c:v>г.Новороссийск</c:v>
                </c:pt>
                <c:pt idx="6">
                  <c:v>г.Сочи</c:v>
                </c:pt>
                <c:pt idx="7">
                  <c:v>Абинский р-н</c:v>
                </c:pt>
                <c:pt idx="8">
                  <c:v>Апшеронский р-н</c:v>
                </c:pt>
                <c:pt idx="9">
                  <c:v>Белоглинский р-н</c:v>
                </c:pt>
                <c:pt idx="10">
                  <c:v>Белореченский р-н</c:v>
                </c:pt>
                <c:pt idx="11">
                  <c:v>Брюховецкий р-н</c:v>
                </c:pt>
                <c:pt idx="12">
                  <c:v>Выселковский р-н</c:v>
                </c:pt>
                <c:pt idx="13">
                  <c:v>Гулькевичский р-н</c:v>
                </c:pt>
                <c:pt idx="14">
                  <c:v>Динской р-н</c:v>
                </c:pt>
                <c:pt idx="15">
                  <c:v>Ейский р-н</c:v>
                </c:pt>
                <c:pt idx="16">
                  <c:v>Кавказский р-н</c:v>
                </c:pt>
                <c:pt idx="17">
                  <c:v>Калининский р-н</c:v>
                </c:pt>
                <c:pt idx="18">
                  <c:v>Каневской р-н</c:v>
                </c:pt>
                <c:pt idx="19">
                  <c:v>Кореновский р-н</c:v>
                </c:pt>
                <c:pt idx="20">
                  <c:v>Красноармейский р-н</c:v>
                </c:pt>
                <c:pt idx="21">
                  <c:v>Крыловский р-н</c:v>
                </c:pt>
              </c:strCache>
            </c:strRef>
          </c:cat>
          <c:val>
            <c:numRef>
              <c:f>Лист1!$E$2:$E$23</c:f>
              <c:numCache>
                <c:formatCode>General</c:formatCode>
                <c:ptCount val="22"/>
                <c:pt idx="0">
                  <c:v>109</c:v>
                </c:pt>
                <c:pt idx="1">
                  <c:v>122</c:v>
                </c:pt>
                <c:pt idx="2">
                  <c:v>51</c:v>
                </c:pt>
                <c:pt idx="3">
                  <c:v>34</c:v>
                </c:pt>
                <c:pt idx="4">
                  <c:v>750</c:v>
                </c:pt>
                <c:pt idx="5">
                  <c:v>316</c:v>
                </c:pt>
                <c:pt idx="6">
                  <c:v>579</c:v>
                </c:pt>
                <c:pt idx="7">
                  <c:v>137</c:v>
                </c:pt>
                <c:pt idx="8">
                  <c:v>49</c:v>
                </c:pt>
                <c:pt idx="9">
                  <c:v>33</c:v>
                </c:pt>
                <c:pt idx="10">
                  <c:v>36</c:v>
                </c:pt>
                <c:pt idx="11">
                  <c:v>51</c:v>
                </c:pt>
                <c:pt idx="12">
                  <c:v>0</c:v>
                </c:pt>
                <c:pt idx="13">
                  <c:v>31</c:v>
                </c:pt>
                <c:pt idx="14">
                  <c:v>19</c:v>
                </c:pt>
                <c:pt idx="15">
                  <c:v>101</c:v>
                </c:pt>
                <c:pt idx="16">
                  <c:v>122</c:v>
                </c:pt>
                <c:pt idx="17">
                  <c:v>15</c:v>
                </c:pt>
                <c:pt idx="18">
                  <c:v>5</c:v>
                </c:pt>
                <c:pt idx="19">
                  <c:v>60</c:v>
                </c:pt>
                <c:pt idx="20">
                  <c:v>203</c:v>
                </c:pt>
                <c:pt idx="2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89-48B4-92D6-1AE029532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920656"/>
        <c:axId val="243923152"/>
      </c:barChart>
      <c:catAx>
        <c:axId val="243920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923152"/>
        <c:crosses val="autoZero"/>
        <c:auto val="1"/>
        <c:lblAlgn val="ctr"/>
        <c:lblOffset val="100"/>
        <c:noMultiLvlLbl val="0"/>
      </c:catAx>
      <c:valAx>
        <c:axId val="243923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92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Академия Минпросвещения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Лист1!$A$2:$A$23</c:f>
              <c:strCache>
                <c:ptCount val="22"/>
                <c:pt idx="0">
                  <c:v>Крымский р-н</c:v>
                </c:pt>
                <c:pt idx="1">
                  <c:v>Курганинский р-н</c:v>
                </c:pt>
                <c:pt idx="2">
                  <c:v>Кущевский р-н</c:v>
                </c:pt>
                <c:pt idx="3">
                  <c:v>Лабинский р-н</c:v>
                </c:pt>
                <c:pt idx="4">
                  <c:v>Ленинградский р-н</c:v>
                </c:pt>
                <c:pt idx="5">
                  <c:v>Мостовский р-н</c:v>
                </c:pt>
                <c:pt idx="6">
                  <c:v>Новокубанский р-н</c:v>
                </c:pt>
                <c:pt idx="7">
                  <c:v>Новопокровский р-н</c:v>
                </c:pt>
                <c:pt idx="8">
                  <c:v>Отрадненский р-н</c:v>
                </c:pt>
                <c:pt idx="9">
                  <c:v>Павловский р-н</c:v>
                </c:pt>
                <c:pt idx="10">
                  <c:v>Приморско-Ахтарский р-н</c:v>
                </c:pt>
                <c:pt idx="11">
                  <c:v>Северский р-н</c:v>
                </c:pt>
                <c:pt idx="12">
                  <c:v>Славянский р-н</c:v>
                </c:pt>
                <c:pt idx="13">
                  <c:v>Староминский р-н</c:v>
                </c:pt>
                <c:pt idx="14">
                  <c:v>Тбилисский р-н</c:v>
                </c:pt>
                <c:pt idx="15">
                  <c:v>Темрюкский р-н</c:v>
                </c:pt>
                <c:pt idx="16">
                  <c:v>Тимашевский р-н</c:v>
                </c:pt>
                <c:pt idx="17">
                  <c:v>Тихорецкий р-н</c:v>
                </c:pt>
                <c:pt idx="18">
                  <c:v>Туапсинский р-н</c:v>
                </c:pt>
                <c:pt idx="19">
                  <c:v>Успенский р-н</c:v>
                </c:pt>
                <c:pt idx="20">
                  <c:v>Усть-Лабинский р-н</c:v>
                </c:pt>
                <c:pt idx="21">
                  <c:v>Щербиновский р-н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15</c:v>
                </c:pt>
                <c:pt idx="1">
                  <c:v>11</c:v>
                </c:pt>
                <c:pt idx="2">
                  <c:v>11</c:v>
                </c:pt>
                <c:pt idx="3">
                  <c:v>9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16</c:v>
                </c:pt>
                <c:pt idx="11">
                  <c:v>13</c:v>
                </c:pt>
                <c:pt idx="12">
                  <c:v>14</c:v>
                </c:pt>
                <c:pt idx="13">
                  <c:v>8</c:v>
                </c:pt>
                <c:pt idx="14">
                  <c:v>23</c:v>
                </c:pt>
                <c:pt idx="15">
                  <c:v>49</c:v>
                </c:pt>
                <c:pt idx="16">
                  <c:v>19</c:v>
                </c:pt>
                <c:pt idx="17">
                  <c:v>13</c:v>
                </c:pt>
                <c:pt idx="18">
                  <c:v>13</c:v>
                </c:pt>
                <c:pt idx="19">
                  <c:v>6</c:v>
                </c:pt>
                <c:pt idx="20">
                  <c:v>13</c:v>
                </c:pt>
                <c:pt idx="2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4-4AD5-A77A-C11EC265C5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ИРО (36 часов)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Лист1!$A$2:$A$23</c:f>
              <c:strCache>
                <c:ptCount val="22"/>
                <c:pt idx="0">
                  <c:v>Крымский р-н</c:v>
                </c:pt>
                <c:pt idx="1">
                  <c:v>Курганинский р-н</c:v>
                </c:pt>
                <c:pt idx="2">
                  <c:v>Кущевский р-н</c:v>
                </c:pt>
                <c:pt idx="3">
                  <c:v>Лабинский р-н</c:v>
                </c:pt>
                <c:pt idx="4">
                  <c:v>Ленинградский р-н</c:v>
                </c:pt>
                <c:pt idx="5">
                  <c:v>Мостовский р-н</c:v>
                </c:pt>
                <c:pt idx="6">
                  <c:v>Новокубанский р-н</c:v>
                </c:pt>
                <c:pt idx="7">
                  <c:v>Новопокровский р-н</c:v>
                </c:pt>
                <c:pt idx="8">
                  <c:v>Отрадненский р-н</c:v>
                </c:pt>
                <c:pt idx="9">
                  <c:v>Павловский р-н</c:v>
                </c:pt>
                <c:pt idx="10">
                  <c:v>Приморско-Ахтарский р-н</c:v>
                </c:pt>
                <c:pt idx="11">
                  <c:v>Северский р-н</c:v>
                </c:pt>
                <c:pt idx="12">
                  <c:v>Славянский р-н</c:v>
                </c:pt>
                <c:pt idx="13">
                  <c:v>Староминский р-н</c:v>
                </c:pt>
                <c:pt idx="14">
                  <c:v>Тбилисский р-н</c:v>
                </c:pt>
                <c:pt idx="15">
                  <c:v>Темрюкский р-н</c:v>
                </c:pt>
                <c:pt idx="16">
                  <c:v>Тимашевский р-н</c:v>
                </c:pt>
                <c:pt idx="17">
                  <c:v>Тихорецкий р-н</c:v>
                </c:pt>
                <c:pt idx="18">
                  <c:v>Туапсинский р-н</c:v>
                </c:pt>
                <c:pt idx="19">
                  <c:v>Успенский р-н</c:v>
                </c:pt>
                <c:pt idx="20">
                  <c:v>Усть-Лабинский р-н</c:v>
                </c:pt>
                <c:pt idx="21">
                  <c:v>Щербиновский р-н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270</c:v>
                </c:pt>
                <c:pt idx="1">
                  <c:v>202</c:v>
                </c:pt>
                <c:pt idx="2">
                  <c:v>210</c:v>
                </c:pt>
                <c:pt idx="3">
                  <c:v>234</c:v>
                </c:pt>
                <c:pt idx="4">
                  <c:v>188</c:v>
                </c:pt>
                <c:pt idx="5">
                  <c:v>209</c:v>
                </c:pt>
                <c:pt idx="6">
                  <c:v>233</c:v>
                </c:pt>
                <c:pt idx="7">
                  <c:v>167</c:v>
                </c:pt>
                <c:pt idx="8">
                  <c:v>248</c:v>
                </c:pt>
                <c:pt idx="9">
                  <c:v>165</c:v>
                </c:pt>
                <c:pt idx="10">
                  <c:v>91</c:v>
                </c:pt>
                <c:pt idx="11">
                  <c:v>290</c:v>
                </c:pt>
                <c:pt idx="12">
                  <c:v>321</c:v>
                </c:pt>
                <c:pt idx="13">
                  <c:v>99</c:v>
                </c:pt>
                <c:pt idx="14">
                  <c:v>198</c:v>
                </c:pt>
                <c:pt idx="15">
                  <c:v>272</c:v>
                </c:pt>
                <c:pt idx="16">
                  <c:v>126</c:v>
                </c:pt>
                <c:pt idx="17">
                  <c:v>239</c:v>
                </c:pt>
                <c:pt idx="18">
                  <c:v>344</c:v>
                </c:pt>
                <c:pt idx="19">
                  <c:v>166</c:v>
                </c:pt>
                <c:pt idx="20">
                  <c:v>291</c:v>
                </c:pt>
                <c:pt idx="2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34-4AD5-A77A-C11EC265C5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СПО (36 час)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Лист1!$A$2:$A$23</c:f>
              <c:strCache>
                <c:ptCount val="22"/>
                <c:pt idx="0">
                  <c:v>Крымский р-н</c:v>
                </c:pt>
                <c:pt idx="1">
                  <c:v>Курганинский р-н</c:v>
                </c:pt>
                <c:pt idx="2">
                  <c:v>Кущевский р-н</c:v>
                </c:pt>
                <c:pt idx="3">
                  <c:v>Лабинский р-н</c:v>
                </c:pt>
                <c:pt idx="4">
                  <c:v>Ленинградский р-н</c:v>
                </c:pt>
                <c:pt idx="5">
                  <c:v>Мостовский р-н</c:v>
                </c:pt>
                <c:pt idx="6">
                  <c:v>Новокубанский р-н</c:v>
                </c:pt>
                <c:pt idx="7">
                  <c:v>Новопокровский р-н</c:v>
                </c:pt>
                <c:pt idx="8">
                  <c:v>Отрадненский р-н</c:v>
                </c:pt>
                <c:pt idx="9">
                  <c:v>Павловский р-н</c:v>
                </c:pt>
                <c:pt idx="10">
                  <c:v>Приморско-Ахтарский р-н</c:v>
                </c:pt>
                <c:pt idx="11">
                  <c:v>Северский р-н</c:v>
                </c:pt>
                <c:pt idx="12">
                  <c:v>Славянский р-н</c:v>
                </c:pt>
                <c:pt idx="13">
                  <c:v>Староминский р-н</c:v>
                </c:pt>
                <c:pt idx="14">
                  <c:v>Тбилисский р-н</c:v>
                </c:pt>
                <c:pt idx="15">
                  <c:v>Темрюкский р-н</c:v>
                </c:pt>
                <c:pt idx="16">
                  <c:v>Тимашевский р-н</c:v>
                </c:pt>
                <c:pt idx="17">
                  <c:v>Тихорецкий р-н</c:v>
                </c:pt>
                <c:pt idx="18">
                  <c:v>Туапсинский р-н</c:v>
                </c:pt>
                <c:pt idx="19">
                  <c:v>Успенский р-н</c:v>
                </c:pt>
                <c:pt idx="20">
                  <c:v>Усть-Лабинский р-н</c:v>
                </c:pt>
                <c:pt idx="21">
                  <c:v>Щербиновский р-н</c:v>
                </c:pt>
              </c:strCache>
            </c:strRef>
          </c:cat>
          <c:val>
            <c:numRef>
              <c:f>Лист1!$D$2:$D$23</c:f>
              <c:numCache>
                <c:formatCode>General</c:formatCode>
                <c:ptCount val="22"/>
                <c:pt idx="0">
                  <c:v>66</c:v>
                </c:pt>
                <c:pt idx="1">
                  <c:v>0</c:v>
                </c:pt>
                <c:pt idx="2">
                  <c:v>34</c:v>
                </c:pt>
                <c:pt idx="3">
                  <c:v>34</c:v>
                </c:pt>
                <c:pt idx="4">
                  <c:v>52</c:v>
                </c:pt>
                <c:pt idx="5">
                  <c:v>5</c:v>
                </c:pt>
                <c:pt idx="6">
                  <c:v>0</c:v>
                </c:pt>
                <c:pt idx="7">
                  <c:v>2</c:v>
                </c:pt>
                <c:pt idx="8">
                  <c:v>13</c:v>
                </c:pt>
                <c:pt idx="9">
                  <c:v>73</c:v>
                </c:pt>
                <c:pt idx="10">
                  <c:v>33</c:v>
                </c:pt>
                <c:pt idx="11">
                  <c:v>97</c:v>
                </c:pt>
                <c:pt idx="12">
                  <c:v>9</c:v>
                </c:pt>
                <c:pt idx="13">
                  <c:v>12</c:v>
                </c:pt>
                <c:pt idx="14">
                  <c:v>0</c:v>
                </c:pt>
                <c:pt idx="15">
                  <c:v>37</c:v>
                </c:pt>
                <c:pt idx="16">
                  <c:v>33</c:v>
                </c:pt>
                <c:pt idx="17">
                  <c:v>94</c:v>
                </c:pt>
                <c:pt idx="18">
                  <c:v>85</c:v>
                </c:pt>
                <c:pt idx="19">
                  <c:v>46</c:v>
                </c:pt>
                <c:pt idx="20">
                  <c:v>29</c:v>
                </c:pt>
                <c:pt idx="2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34-4AD5-A77A-C11EC265C52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ИРО (48 часов, ЦОС)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Лист1!$A$2:$A$23</c:f>
              <c:strCache>
                <c:ptCount val="22"/>
                <c:pt idx="0">
                  <c:v>Крымский р-н</c:v>
                </c:pt>
                <c:pt idx="1">
                  <c:v>Курганинский р-н</c:v>
                </c:pt>
                <c:pt idx="2">
                  <c:v>Кущевский р-н</c:v>
                </c:pt>
                <c:pt idx="3">
                  <c:v>Лабинский р-н</c:v>
                </c:pt>
                <c:pt idx="4">
                  <c:v>Ленинградский р-н</c:v>
                </c:pt>
                <c:pt idx="5">
                  <c:v>Мостовский р-н</c:v>
                </c:pt>
                <c:pt idx="6">
                  <c:v>Новокубанский р-н</c:v>
                </c:pt>
                <c:pt idx="7">
                  <c:v>Новопокровский р-н</c:v>
                </c:pt>
                <c:pt idx="8">
                  <c:v>Отрадненский р-н</c:v>
                </c:pt>
                <c:pt idx="9">
                  <c:v>Павловский р-н</c:v>
                </c:pt>
                <c:pt idx="10">
                  <c:v>Приморско-Ахтарский р-н</c:v>
                </c:pt>
                <c:pt idx="11">
                  <c:v>Северский р-н</c:v>
                </c:pt>
                <c:pt idx="12">
                  <c:v>Славянский р-н</c:v>
                </c:pt>
                <c:pt idx="13">
                  <c:v>Староминский р-н</c:v>
                </c:pt>
                <c:pt idx="14">
                  <c:v>Тбилисский р-н</c:v>
                </c:pt>
                <c:pt idx="15">
                  <c:v>Темрюкский р-н</c:v>
                </c:pt>
                <c:pt idx="16">
                  <c:v>Тимашевский р-н</c:v>
                </c:pt>
                <c:pt idx="17">
                  <c:v>Тихорецкий р-н</c:v>
                </c:pt>
                <c:pt idx="18">
                  <c:v>Туапсинский р-н</c:v>
                </c:pt>
                <c:pt idx="19">
                  <c:v>Успенский р-н</c:v>
                </c:pt>
                <c:pt idx="20">
                  <c:v>Усть-Лабинский р-н</c:v>
                </c:pt>
                <c:pt idx="21">
                  <c:v>Щербиновский р-н</c:v>
                </c:pt>
              </c:strCache>
            </c:strRef>
          </c:cat>
          <c:val>
            <c:numRef>
              <c:f>Лист1!$E$2:$E$23</c:f>
              <c:numCache>
                <c:formatCode>General</c:formatCode>
                <c:ptCount val="22"/>
                <c:pt idx="0">
                  <c:v>94</c:v>
                </c:pt>
                <c:pt idx="1">
                  <c:v>64</c:v>
                </c:pt>
                <c:pt idx="2">
                  <c:v>33</c:v>
                </c:pt>
                <c:pt idx="3">
                  <c:v>33</c:v>
                </c:pt>
                <c:pt idx="4">
                  <c:v>18</c:v>
                </c:pt>
                <c:pt idx="5">
                  <c:v>80</c:v>
                </c:pt>
                <c:pt idx="6">
                  <c:v>135</c:v>
                </c:pt>
                <c:pt idx="7">
                  <c:v>66</c:v>
                </c:pt>
                <c:pt idx="8">
                  <c:v>0</c:v>
                </c:pt>
                <c:pt idx="9">
                  <c:v>55</c:v>
                </c:pt>
                <c:pt idx="10">
                  <c:v>63</c:v>
                </c:pt>
                <c:pt idx="11">
                  <c:v>16</c:v>
                </c:pt>
                <c:pt idx="12">
                  <c:v>165</c:v>
                </c:pt>
                <c:pt idx="13">
                  <c:v>18</c:v>
                </c:pt>
                <c:pt idx="14">
                  <c:v>0</c:v>
                </c:pt>
                <c:pt idx="15">
                  <c:v>40</c:v>
                </c:pt>
                <c:pt idx="16">
                  <c:v>136</c:v>
                </c:pt>
                <c:pt idx="17">
                  <c:v>63</c:v>
                </c:pt>
                <c:pt idx="18">
                  <c:v>64</c:v>
                </c:pt>
                <c:pt idx="19">
                  <c:v>23</c:v>
                </c:pt>
                <c:pt idx="20">
                  <c:v>82</c:v>
                </c:pt>
                <c:pt idx="2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34-4AD5-A77A-C11EC265C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920656"/>
        <c:axId val="243923152"/>
      </c:barChart>
      <c:catAx>
        <c:axId val="243920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923152"/>
        <c:crosses val="autoZero"/>
        <c:auto val="1"/>
        <c:lblAlgn val="ctr"/>
        <c:lblOffset val="100"/>
        <c:noMultiLvlLbl val="0"/>
      </c:catAx>
      <c:valAx>
        <c:axId val="243923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92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E84A8-0312-4953-A492-B54B018E41FB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2F492-ABD3-46A1-A453-A00F703E4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93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740CF-6AD5-4A9A-80CC-76FB725395A6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51AD4-F230-4AA9-9E9F-2B60F134E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8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7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4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5125" y="857250"/>
            <a:ext cx="4116388" cy="2316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Краснодарском крае 18 146 педагогических работников запланировано по на обучение по обновленным программ ФГОС НОО, ФГОС ООО.</a:t>
            </a:r>
          </a:p>
          <a:p>
            <a:r>
              <a:rPr lang="ru-RU" dirty="0" smtClean="0"/>
              <a:t>Институт заключил лицензионный договор с Академия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 на реализацию типовой программы ДПП ПК «Реализация требований обновлённых ФГОС НОО, ФГОС ООО в работе учителя» в объеме 36 часов. </a:t>
            </a:r>
          </a:p>
          <a:p>
            <a:r>
              <a:rPr lang="ru-RU" dirty="0" smtClean="0"/>
              <a:t>Вторая программа обучения по теме «Деятельность учителя по достижению результатов обучения в соответствии с ФГОС с использованием цифровых образовательных ресурсов» в объеме 48 часов вошла в федеральный реестр.</a:t>
            </a:r>
          </a:p>
          <a:p>
            <a:r>
              <a:rPr lang="ru-RU" dirty="0" smtClean="0"/>
              <a:t>На текущий момент готовятся к подписанию лицензионные договоры 3-х педагогических колледжей: «Ленинградский социально-педагогический колледж», «Новороссийский социально-педагогический колледж», «</a:t>
            </a:r>
            <a:r>
              <a:rPr lang="ru-RU" dirty="0" err="1" smtClean="0"/>
              <a:t>Ейский</a:t>
            </a:r>
            <a:r>
              <a:rPr lang="ru-RU" dirty="0" smtClean="0"/>
              <a:t> </a:t>
            </a:r>
            <a:r>
              <a:rPr lang="ru-RU" dirty="0" err="1" smtClean="0"/>
              <a:t>полипрофильный</a:t>
            </a:r>
            <a:r>
              <a:rPr lang="ru-RU" dirty="0" smtClean="0"/>
              <a:t> колледж». </a:t>
            </a:r>
          </a:p>
          <a:p>
            <a:r>
              <a:rPr lang="ru-RU" dirty="0" smtClean="0"/>
              <a:t>Четыре участника обучения будут соблюдать единый регламент проведения программы повышения квалификации: очно-заочный, с использование дистанционных технологий (18 час -  дистанционно, 18 час – очно).</a:t>
            </a:r>
          </a:p>
          <a:p>
            <a:r>
              <a:rPr lang="ru-RU" dirty="0" smtClean="0"/>
              <a:t>В целях реализации программ профессорско-преподавательский состав Института и колледжей обучен в Академии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885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2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12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05125" y="857250"/>
            <a:ext cx="4116388" cy="2316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300" dirty="0" smtClean="0"/>
              <a:t> На</a:t>
            </a:r>
            <a:r>
              <a:rPr lang="ru-RU" altLang="ru-RU" sz="1300" baseline="0" dirty="0" smtClean="0"/>
              <a:t> сайте Института с</a:t>
            </a:r>
            <a:r>
              <a:rPr lang="ru-RU" altLang="ru-RU" sz="1300" dirty="0" smtClean="0"/>
              <a:t>опровождение введения  обновленных стандартов представлено по нескольким направлениям региональной научно-методической системы.    </a:t>
            </a:r>
          </a:p>
          <a:p>
            <a:r>
              <a:rPr lang="ru-RU" altLang="ru-RU" sz="1300" dirty="0" smtClean="0"/>
              <a:t>         Стратегически важным остается вопрос реализации региональной Дорожной карты внедрения стандартов, который освещается на сайте регионального координатора. </a:t>
            </a:r>
          </a:p>
          <a:p>
            <a:r>
              <a:rPr lang="ru-RU" altLang="ru-RU" sz="1300" dirty="0" smtClean="0"/>
              <a:t>         Очень важно, что</a:t>
            </a:r>
            <a:r>
              <a:rPr lang="ru-RU" altLang="ru-RU" sz="1300" baseline="0" dirty="0" smtClean="0"/>
              <a:t> муниципальные специалисты имеют возможность получать единую актуальную информацию на</a:t>
            </a:r>
            <a:r>
              <a:rPr lang="ru-RU" altLang="ru-RU" sz="1300" dirty="0" smtClean="0"/>
              <a:t> этой региональной площадке.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12760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5125" y="857250"/>
            <a:ext cx="4116388" cy="2316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 размещаются не только федеральные и региональные нормативные документы, но и разработанные  институтом методические рекомендации и памятки, такие как -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«Какие изменения в работу школы вносят обновленные ФГОС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Кроме того,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руководителям образовательных организаций представлен примерный алгоритм работы по введению обновленных ФГОС с перечнем основных мероприятий и образцами школьных документов.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Циклограммы мероприятий по введению стандартов на первое полугодие 2022 года запланировано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для руководящих работников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образованием, территориальных-методических служб и школ - 6 семинаров.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для педагогических работников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методистов по предметам – 13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по предметному содержанию с учетом апробации примерных рабочих программ; 5 по психолого-педагогическому сопровождению и 2 по адаптированным программам.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уже проведены в январе-марте 13 мероприятий, материалы которых также размещены на сайте ИРО.</a:t>
            </a:r>
          </a:p>
        </p:txBody>
      </p:sp>
    </p:spTree>
    <p:extLst>
      <p:ext uri="{BB962C8B-B14F-4D97-AF65-F5344CB8AC3E}">
        <p14:creationId xmlns:p14="http://schemas.microsoft.com/office/powerpoint/2010/main" val="2375718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5125" y="857250"/>
            <a:ext cx="4116388" cy="2316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этого, осуществляется адресная и системная работа с отдельными образовательными организациями края по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подготовке к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введению стандартов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Институтом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предметными сообществами педагогов 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методическим активом ведутся адресные групповые и индивидуальные консультации.  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муниципальных образований организованы практико-ориентированные занятия с использованием </a:t>
            </a:r>
          </a:p>
          <a:p>
            <a:pPr algn="just"/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 разработаны методические пособия для учителя и обучающихся по читательской и математической грамотности для учащихся начальной и основной школы. В проекте «Телешкола Кубани» в этом году представлено 15 уроков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формирования функциональной грамотности 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логике системно-</a:t>
            </a:r>
            <a:r>
              <a:rPr lang="ru-RU" sz="1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77728" algn="just">
              <a:lnSpc>
                <a:spcPct val="150000"/>
              </a:lnSpc>
            </a:pP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коллеги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все ресурсы Института развития образования находятся в открытом доступе на официальном сайте Института. 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93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8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05547-C1D3-44ED-A1FD-3851498D8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D0197F-8DA1-43CD-8AC5-7D5C5B3AB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2EF11-BC98-4DDD-8C0B-2AB8ADEE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B0EA38-8C38-4347-B7C2-34591909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4C6A1-2C4E-43A5-B5D0-55434F02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6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F10F6-7ACD-42E0-A6C3-89760FDC1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B3A7BA-3A74-4B3B-BFEE-550D0D5DF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A3DB57-2DD1-40BF-87F7-8278B6C2A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12A9BF-2340-47B6-8D2B-708AF94B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245E11-7B1A-4401-BB06-EF6DCBD7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2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BCFE3C-461F-4156-B3D4-D80B86B60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B8DA27-3FA8-4961-888D-4F31DE985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A5A633-A672-4080-909C-EFF5347A6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2FE000-7A34-4D83-9950-5E0032EB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0FF3A6-E7F0-4931-95E2-E5A8403D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1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E528C-D7B1-497E-BAA0-9CD75632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86CEF2-FD66-4928-830F-96CDE43E6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E0529E-F518-44DF-8AE2-3BE7AB17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B7952-9FF3-49F3-BA01-AD987F27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EE19C9-FA96-4877-9549-DD8D21DE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6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0957-941A-4986-85D6-D499A60A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30FD7-522C-4379-AED3-44CDBD6A2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B25F9-9EC3-4985-A2B5-FBF7E7F1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322D68-B591-4BDA-B4B1-3699B30A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75292-BB54-415A-ACD7-36E57857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6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8CD16-D44E-4B21-9331-6F514DCC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C72A48-5B00-41C8-B9DC-B378839C4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D9EF2F-2EAD-404D-A43A-3D4ADDDA0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811C60-C794-4509-B90C-8E361626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E6548A-DB73-483F-A856-6E5E4B05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1FB08D-2CDD-4170-BC3D-A50F1A87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4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A6933-2C23-4EA6-A350-D44FADF7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B64E53-4933-4D01-B050-5024A99A4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803732-3E22-483C-A5A6-D96AD3CCC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6A6F21-8FC6-4DA7-8C7F-E20B49EFA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CAADD4-60BE-4800-B549-806B3B0D9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307CFC-6BBA-4AC2-BA1C-47DDB940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29725A-33AA-47DB-AA02-2D959609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641184-9A3D-4107-9D87-A3D5C616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4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3E993-C7DC-4315-AE4D-21035C33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B53E0B-202C-40C2-9A04-FEED70AF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2FEC0C-D6A4-4424-B58A-668EDB19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A8B761-662A-47E1-B8E2-F40187D3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8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88B449-27F0-4FA9-8D6C-D91F6938E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4F8672-DEE7-4E62-99C4-8172FDC5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4692FA-E27B-4E0A-A7A8-684A648F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0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5A77D-F7F1-4895-99F4-EF0271F1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ACF6B9-ABA0-43CF-A117-AC77E2004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FC5A70-37A9-4C1C-B7E5-80AD31963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0BC7BF-DC90-4EFA-AD7E-02064C5A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5EB94D-6B40-4EFA-8077-B5D195E3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F6F6EB-48F0-4C83-BB00-13390104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30336-CC91-4B90-A96B-E728B4AF7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271AC4-7E31-497B-B819-C68030B8A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89327F-2A57-43C1-95DE-7746F7668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66F658-951E-497B-A006-E85398F1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BBBD2F-6BB6-41A6-B28E-F6457091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E001D0-EC91-4C41-BF29-CB345AD5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4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77950-2413-4807-A08E-078CB6B3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53FEA0-59CF-49AD-9D90-6829D946B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B66C7-7009-4D87-AA7D-4669B0E4F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0E42-93CD-4156-AD58-07FD274BB40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299FB6-5213-4115-967C-97ACFE120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88D48D-74D5-4543-A226-7BF92CCC8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iro23.ru/?page_id=5772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0FCF3-99DD-4367-8839-6E79A3C07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753" y="1451182"/>
            <a:ext cx="10838018" cy="1709357"/>
          </a:xfrm>
        </p:spPr>
        <p:txBody>
          <a:bodyPr>
            <a:noAutofit/>
          </a:bodyPr>
          <a:lstStyle/>
          <a:p>
            <a:r>
              <a:rPr lang="ru-RU" sz="5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организации повышения квалификации по обновленным ФГОС</a:t>
            </a:r>
            <a:endParaRPr lang="ru-RU" sz="5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A994EB-D2DE-44F3-B34D-EE3E6F83F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0087" y="4760313"/>
            <a:ext cx="6551630" cy="149118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Терновая Людмила Николаевна,</a:t>
            </a:r>
          </a:p>
          <a:p>
            <a:r>
              <a:rPr lang="ru-RU" dirty="0"/>
              <a:t> проректор ГБОУ ДПО «Институт развития образования» Краснодарского края</a:t>
            </a:r>
          </a:p>
          <a:p>
            <a:r>
              <a:rPr lang="ru-RU" dirty="0" smtClean="0"/>
              <a:t>Апрель </a:t>
            </a:r>
            <a:r>
              <a:rPr lang="ru-RU" dirty="0"/>
              <a:t>2022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13D257-ACC7-47C8-B607-8A3EE8617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7" y="0"/>
            <a:ext cx="5927834" cy="1243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0" y="3367904"/>
            <a:ext cx="3377988" cy="3377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0" y="3520304"/>
            <a:ext cx="3377988" cy="33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59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904114"/>
              </p:ext>
            </p:extLst>
          </p:nvPr>
        </p:nvGraphicFramePr>
        <p:xfrm>
          <a:off x="191677" y="575036"/>
          <a:ext cx="6859572" cy="6183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096">
                  <a:extLst>
                    <a:ext uri="{9D8B030D-6E8A-4147-A177-3AD203B41FA5}">
                      <a16:colId xmlns:a16="http://schemas.microsoft.com/office/drawing/2014/main" val="4101076110"/>
                    </a:ext>
                  </a:extLst>
                </a:gridCol>
                <a:gridCol w="820132">
                  <a:extLst>
                    <a:ext uri="{9D8B030D-6E8A-4147-A177-3AD203B41FA5}">
                      <a16:colId xmlns:a16="http://schemas.microsoft.com/office/drawing/2014/main" val="4065640324"/>
                    </a:ext>
                  </a:extLst>
                </a:gridCol>
                <a:gridCol w="1121790">
                  <a:extLst>
                    <a:ext uri="{9D8B030D-6E8A-4147-A177-3AD203B41FA5}">
                      <a16:colId xmlns:a16="http://schemas.microsoft.com/office/drawing/2014/main" val="1149366978"/>
                    </a:ext>
                  </a:extLst>
                </a:gridCol>
                <a:gridCol w="820132">
                  <a:extLst>
                    <a:ext uri="{9D8B030D-6E8A-4147-A177-3AD203B41FA5}">
                      <a16:colId xmlns:a16="http://schemas.microsoft.com/office/drawing/2014/main" val="3828181732"/>
                    </a:ext>
                  </a:extLst>
                </a:gridCol>
                <a:gridCol w="622169">
                  <a:extLst>
                    <a:ext uri="{9D8B030D-6E8A-4147-A177-3AD203B41FA5}">
                      <a16:colId xmlns:a16="http://schemas.microsoft.com/office/drawing/2014/main" val="73816734"/>
                    </a:ext>
                  </a:extLst>
                </a:gridCol>
                <a:gridCol w="933253">
                  <a:extLst>
                    <a:ext uri="{9D8B030D-6E8A-4147-A177-3AD203B41FA5}">
                      <a16:colId xmlns:a16="http://schemas.microsoft.com/office/drawing/2014/main" val="3848475257"/>
                    </a:ext>
                  </a:extLst>
                </a:gridCol>
              </a:tblGrid>
              <a:tr h="377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Академия </a:t>
                      </a:r>
                      <a:r>
                        <a:rPr lang="ru-RU" sz="13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(суммарно)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ИРО (36 </a:t>
                      </a: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 (36 час)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ИРО (48 </a:t>
                      </a: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часов, ЦОС)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8565252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г.Анапа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3563902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г.Армавир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0505008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г.Геленджик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900433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г.Горячий Ключ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3225699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г.Краснодар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930139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г.Новороссийск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53561337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г.Сочи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63449722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30194257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Апшеронский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2804461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Белоглинский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336258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88679702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Брюховецкий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719287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Выселковский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680748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Гулькевичский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8790682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Динской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2304503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7257957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Кавказский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942078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30055515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Каневской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5881370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Кореновский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04933878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Красноармейский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387140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Крыловский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48765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920" y="1"/>
            <a:ext cx="10515600" cy="72586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контингента слушателей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51505870"/>
              </p:ext>
            </p:extLst>
          </p:nvPr>
        </p:nvGraphicFramePr>
        <p:xfrm>
          <a:off x="7136091" y="957641"/>
          <a:ext cx="4673600" cy="580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570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54689"/>
              </p:ext>
            </p:extLst>
          </p:nvPr>
        </p:nvGraphicFramePr>
        <p:xfrm>
          <a:off x="191677" y="575036"/>
          <a:ext cx="6859572" cy="6183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853">
                  <a:extLst>
                    <a:ext uri="{9D8B030D-6E8A-4147-A177-3AD203B41FA5}">
                      <a16:colId xmlns:a16="http://schemas.microsoft.com/office/drawing/2014/main" val="4101076110"/>
                    </a:ext>
                  </a:extLst>
                </a:gridCol>
                <a:gridCol w="697583">
                  <a:extLst>
                    <a:ext uri="{9D8B030D-6E8A-4147-A177-3AD203B41FA5}">
                      <a16:colId xmlns:a16="http://schemas.microsoft.com/office/drawing/2014/main" val="4065640324"/>
                    </a:ext>
                  </a:extLst>
                </a:gridCol>
                <a:gridCol w="1470582">
                  <a:extLst>
                    <a:ext uri="{9D8B030D-6E8A-4147-A177-3AD203B41FA5}">
                      <a16:colId xmlns:a16="http://schemas.microsoft.com/office/drawing/2014/main" val="1149366978"/>
                    </a:ext>
                  </a:extLst>
                </a:gridCol>
                <a:gridCol w="820132">
                  <a:extLst>
                    <a:ext uri="{9D8B030D-6E8A-4147-A177-3AD203B41FA5}">
                      <a16:colId xmlns:a16="http://schemas.microsoft.com/office/drawing/2014/main" val="3828181732"/>
                    </a:ext>
                  </a:extLst>
                </a:gridCol>
                <a:gridCol w="622169">
                  <a:extLst>
                    <a:ext uri="{9D8B030D-6E8A-4147-A177-3AD203B41FA5}">
                      <a16:colId xmlns:a16="http://schemas.microsoft.com/office/drawing/2014/main" val="73816734"/>
                    </a:ext>
                  </a:extLst>
                </a:gridCol>
                <a:gridCol w="933253">
                  <a:extLst>
                    <a:ext uri="{9D8B030D-6E8A-4147-A177-3AD203B41FA5}">
                      <a16:colId xmlns:a16="http://schemas.microsoft.com/office/drawing/2014/main" val="3848475257"/>
                    </a:ext>
                  </a:extLst>
                </a:gridCol>
              </a:tblGrid>
              <a:tr h="377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Академия </a:t>
                      </a:r>
                      <a:r>
                        <a:rPr lang="ru-RU" sz="13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(суммарно)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ИРО (36 </a:t>
                      </a: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 (36 час)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ИРО (48 </a:t>
                      </a: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часов, ЦОС)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8565252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3563902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Курганинский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0505008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Кущевский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900433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3225699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930139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Мостовский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53561337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Новокубанский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63449722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Новопокровский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30194257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Отрадненский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2804461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336258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Приморско-Ахтарский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88679702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719287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Славянский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680748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Староминский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8790682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Тбилисский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2304503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Темрюкский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7257957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Тимашевский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942078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Тихорецкий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30055515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Туапсинский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5881370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04933878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Усть-Лабинский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387140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Щербиновский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48765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920" y="1"/>
            <a:ext cx="10515600" cy="72586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контингента слушателей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56085275"/>
              </p:ext>
            </p:extLst>
          </p:nvPr>
        </p:nvGraphicFramePr>
        <p:xfrm>
          <a:off x="7136091" y="957641"/>
          <a:ext cx="4673600" cy="580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929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ФГОС НОО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383462"/>
              </p:ext>
            </p:extLst>
          </p:nvPr>
        </p:nvGraphicFramePr>
        <p:xfrm>
          <a:off x="414780" y="1825623"/>
          <a:ext cx="11274456" cy="450447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72239">
                  <a:extLst>
                    <a:ext uri="{9D8B030D-6E8A-4147-A177-3AD203B41FA5}">
                      <a16:colId xmlns:a16="http://schemas.microsoft.com/office/drawing/2014/main" val="2064193375"/>
                    </a:ext>
                  </a:extLst>
                </a:gridCol>
                <a:gridCol w="1630837">
                  <a:extLst>
                    <a:ext uri="{9D8B030D-6E8A-4147-A177-3AD203B41FA5}">
                      <a16:colId xmlns:a16="http://schemas.microsoft.com/office/drawing/2014/main" val="185595400"/>
                    </a:ext>
                  </a:extLst>
                </a:gridCol>
                <a:gridCol w="1395167">
                  <a:extLst>
                    <a:ext uri="{9D8B030D-6E8A-4147-A177-3AD203B41FA5}">
                      <a16:colId xmlns:a16="http://schemas.microsoft.com/office/drawing/2014/main" val="842734381"/>
                    </a:ext>
                  </a:extLst>
                </a:gridCol>
                <a:gridCol w="1225484">
                  <a:extLst>
                    <a:ext uri="{9D8B030D-6E8A-4147-A177-3AD203B41FA5}">
                      <a16:colId xmlns:a16="http://schemas.microsoft.com/office/drawing/2014/main" val="810284322"/>
                    </a:ext>
                  </a:extLst>
                </a:gridCol>
                <a:gridCol w="1594149">
                  <a:extLst>
                    <a:ext uri="{9D8B030D-6E8A-4147-A177-3AD203B41FA5}">
                      <a16:colId xmlns:a16="http://schemas.microsoft.com/office/drawing/2014/main" val="690221828"/>
                    </a:ext>
                  </a:extLst>
                </a:gridCol>
                <a:gridCol w="1497843">
                  <a:extLst>
                    <a:ext uri="{9D8B030D-6E8A-4147-A177-3AD203B41FA5}">
                      <a16:colId xmlns:a16="http://schemas.microsoft.com/office/drawing/2014/main" val="1389128899"/>
                    </a:ext>
                  </a:extLst>
                </a:gridCol>
                <a:gridCol w="939877">
                  <a:extLst>
                    <a:ext uri="{9D8B030D-6E8A-4147-A177-3AD203B41FA5}">
                      <a16:colId xmlns:a16="http://schemas.microsoft.com/office/drawing/2014/main" val="1169464142"/>
                    </a:ext>
                  </a:extLst>
                </a:gridCol>
                <a:gridCol w="1218860">
                  <a:extLst>
                    <a:ext uri="{9D8B030D-6E8A-4147-A177-3AD203B41FA5}">
                      <a16:colId xmlns:a16="http://schemas.microsoft.com/office/drawing/2014/main" val="3473252199"/>
                    </a:ext>
                  </a:extLst>
                </a:gridCol>
              </a:tblGrid>
              <a:tr h="1304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ФГОС </a:t>
                      </a: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часов)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ИРО </a:t>
                      </a: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(36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Академия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21.02.2022 по 23.03.2022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Академия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29.03.2022 по 05.05.2022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 </a:t>
                      </a: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час)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ИРО ФГОС+ЦОС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(48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251281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г.Анапа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796205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г.Армавир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972666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г.Геленджик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206604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г.Горячий Ключ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182628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г.Краснодар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063990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г.Новороссийск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467843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г.Сочи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713929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Абинский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40031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Апшеронский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626114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Белоглинский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773492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177776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Брюховецкий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375309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Выселковский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343141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Гулькевичский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810585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Динской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0189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917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ДПП ПК «Реализация требований обновлённых ФГОС НОО, ФГОС ООО в работе учителя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6656" y="1690688"/>
            <a:ext cx="5976593" cy="618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– лицензиаты 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6656" y="2498103"/>
            <a:ext cx="5976593" cy="838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ИРО Краснодарского края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6656" y="3715731"/>
            <a:ext cx="5976593" cy="2364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КК «Ленинградский социально-педагогический колледж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«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полипрофильный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колледж»</a:t>
            </a:r>
          </a:p>
          <a:p>
            <a:pPr algn="ctr"/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«Новороссийский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социально-педагогический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колледж»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>
          <a:xfrm>
            <a:off x="1071777" y="1690688"/>
            <a:ext cx="3471943" cy="444428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46368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обучения организациями СПО (начальное образование)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055514"/>
              </p:ext>
            </p:extLst>
          </p:nvPr>
        </p:nvGraphicFramePr>
        <p:xfrm>
          <a:off x="356910" y="2450969"/>
          <a:ext cx="3828591" cy="384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5012">
                  <a:extLst>
                    <a:ext uri="{9D8B030D-6E8A-4147-A177-3AD203B41FA5}">
                      <a16:colId xmlns:a16="http://schemas.microsoft.com/office/drawing/2014/main" val="3213771675"/>
                    </a:ext>
                  </a:extLst>
                </a:gridCol>
                <a:gridCol w="477440">
                  <a:extLst>
                    <a:ext uri="{9D8B030D-6E8A-4147-A177-3AD203B41FA5}">
                      <a16:colId xmlns:a16="http://schemas.microsoft.com/office/drawing/2014/main" val="666074822"/>
                    </a:ext>
                  </a:extLst>
                </a:gridCol>
                <a:gridCol w="1436201">
                  <a:extLst>
                    <a:ext uri="{9D8B030D-6E8A-4147-A177-3AD203B41FA5}">
                      <a16:colId xmlns:a16="http://schemas.microsoft.com/office/drawing/2014/main" val="279699817"/>
                    </a:ext>
                  </a:extLst>
                </a:gridCol>
                <a:gridCol w="329938">
                  <a:extLst>
                    <a:ext uri="{9D8B030D-6E8A-4147-A177-3AD203B41FA5}">
                      <a16:colId xmlns:a16="http://schemas.microsoft.com/office/drawing/2014/main" val="3325664718"/>
                    </a:ext>
                  </a:extLst>
                </a:gridCol>
              </a:tblGrid>
              <a:tr h="246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г.Армавир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Новопокровский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8898833"/>
                  </a:ext>
                </a:extLst>
              </a:tr>
              <a:tr h="102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Апшеронский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Отрадненский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0949284"/>
                  </a:ext>
                </a:extLst>
              </a:tr>
              <a:tr h="102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Белоглинский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4784416"/>
                  </a:ext>
                </a:extLst>
              </a:tr>
              <a:tr h="102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8357296"/>
                  </a:ext>
                </a:extLst>
              </a:tr>
              <a:tr h="102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Брюховецкий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Славянский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3140808"/>
                  </a:ext>
                </a:extLst>
              </a:tr>
              <a:tr h="102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Выселковский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7045172"/>
                  </a:ext>
                </a:extLst>
              </a:tr>
              <a:tr h="102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Динской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Староминский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0054051"/>
                  </a:ext>
                </a:extLst>
              </a:tr>
              <a:tr h="102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Успенский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Гулькевичский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92894050"/>
                  </a:ext>
                </a:extLst>
              </a:tr>
              <a:tr h="102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Кореновский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г.Горячий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Ключ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8933225"/>
                  </a:ext>
                </a:extLst>
              </a:tr>
              <a:tr h="102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Красноармейский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Приморско-Ахтарский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0455938"/>
                  </a:ext>
                </a:extLst>
              </a:tr>
              <a:tr h="102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Крыловский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Каневской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5659253"/>
                  </a:ext>
                </a:extLst>
              </a:tr>
              <a:tr h="102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Кущевский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Темрюкский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4915472"/>
                  </a:ext>
                </a:extLst>
              </a:tr>
              <a:tr h="102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Лабинский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Тихорецкий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7554106"/>
                  </a:ext>
                </a:extLst>
              </a:tr>
              <a:tr h="5079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845868"/>
                  </a:ext>
                </a:extLst>
              </a:tr>
              <a:tr h="102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Мостовский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302261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264986"/>
              </p:ext>
            </p:extLst>
          </p:nvPr>
        </p:nvGraphicFramePr>
        <p:xfrm>
          <a:off x="4333526" y="2554709"/>
          <a:ext cx="4348560" cy="1338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9180">
                  <a:extLst>
                    <a:ext uri="{9D8B030D-6E8A-4147-A177-3AD203B41FA5}">
                      <a16:colId xmlns:a16="http://schemas.microsoft.com/office/drawing/2014/main" val="4125556670"/>
                    </a:ext>
                  </a:extLst>
                </a:gridCol>
                <a:gridCol w="449179">
                  <a:extLst>
                    <a:ext uri="{9D8B030D-6E8A-4147-A177-3AD203B41FA5}">
                      <a16:colId xmlns:a16="http://schemas.microsoft.com/office/drawing/2014/main" val="2395919817"/>
                    </a:ext>
                  </a:extLst>
                </a:gridCol>
                <a:gridCol w="1414020">
                  <a:extLst>
                    <a:ext uri="{9D8B030D-6E8A-4147-A177-3AD203B41FA5}">
                      <a16:colId xmlns:a16="http://schemas.microsoft.com/office/drawing/2014/main" val="1733823102"/>
                    </a:ext>
                  </a:extLst>
                </a:gridCol>
                <a:gridCol w="556181">
                  <a:extLst>
                    <a:ext uri="{9D8B030D-6E8A-4147-A177-3AD203B41FA5}">
                      <a16:colId xmlns:a16="http://schemas.microsoft.com/office/drawing/2014/main" val="4264665810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г.Анапа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Абинский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5287785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г.Геленджик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544264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г.Новороссийск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Туапсинский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4521996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г.Сочи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289245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54707"/>
              </p:ext>
            </p:extLst>
          </p:nvPr>
        </p:nvGraphicFramePr>
        <p:xfrm>
          <a:off x="8827973" y="2564091"/>
          <a:ext cx="3003790" cy="485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8279">
                  <a:extLst>
                    <a:ext uri="{9D8B030D-6E8A-4147-A177-3AD203B41FA5}">
                      <a16:colId xmlns:a16="http://schemas.microsoft.com/office/drawing/2014/main" val="2892532518"/>
                    </a:ext>
                  </a:extLst>
                </a:gridCol>
                <a:gridCol w="885511">
                  <a:extLst>
                    <a:ext uri="{9D8B030D-6E8A-4147-A177-3AD203B41FA5}">
                      <a16:colId xmlns:a16="http://schemas.microsoft.com/office/drawing/2014/main" val="728943874"/>
                    </a:ext>
                  </a:extLst>
                </a:gridCol>
              </a:tblGrid>
              <a:tr h="1801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Тимашевский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6786107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437737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60237" y="1690687"/>
            <a:ext cx="382526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КК «Ленинградский социально-педагогический колледж»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27973" y="1690686"/>
            <a:ext cx="300379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«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полипрофильный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33526" y="1690687"/>
            <a:ext cx="43485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«Новороссийский социально-педагогический колледж»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82402" y="5620405"/>
            <a:ext cx="2094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867 человек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49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обучения организациями СПО (Физическая культура)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93428" y="1690684"/>
            <a:ext cx="300379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«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полипрофильный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41534" y="1690685"/>
            <a:ext cx="43485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«Новороссийский социально-педагогический колледж»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10026" y="5878696"/>
            <a:ext cx="2248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622 человека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595177"/>
              </p:ext>
            </p:extLst>
          </p:nvPr>
        </p:nvGraphicFramePr>
        <p:xfrm>
          <a:off x="1241534" y="2506658"/>
          <a:ext cx="4348559" cy="3895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3182">
                  <a:extLst>
                    <a:ext uri="{9D8B030D-6E8A-4147-A177-3AD203B41FA5}">
                      <a16:colId xmlns:a16="http://schemas.microsoft.com/office/drawing/2014/main" val="28955026"/>
                    </a:ext>
                  </a:extLst>
                </a:gridCol>
                <a:gridCol w="1395377">
                  <a:extLst>
                    <a:ext uri="{9D8B030D-6E8A-4147-A177-3AD203B41FA5}">
                      <a16:colId xmlns:a16="http://schemas.microsoft.com/office/drawing/2014/main" val="3232062152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г.Анапа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170978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г.Геленджик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209791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г.Новороссийск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612529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Абинский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3581026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8809257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г.Сочи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481628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Темрюкский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9271946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Приморско-Ахтарский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86667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472297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Туапсинский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04060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Апшеронский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584567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1855448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233508"/>
              </p:ext>
            </p:extLst>
          </p:nvPr>
        </p:nvGraphicFramePr>
        <p:xfrm>
          <a:off x="5993428" y="2506658"/>
          <a:ext cx="3003789" cy="4039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9926">
                  <a:extLst>
                    <a:ext uri="{9D8B030D-6E8A-4147-A177-3AD203B41FA5}">
                      <a16:colId xmlns:a16="http://schemas.microsoft.com/office/drawing/2014/main" val="3962441224"/>
                    </a:ext>
                  </a:extLst>
                </a:gridCol>
                <a:gridCol w="963863">
                  <a:extLst>
                    <a:ext uri="{9D8B030D-6E8A-4147-A177-3AD203B41FA5}">
                      <a16:colId xmlns:a16="http://schemas.microsoft.com/office/drawing/2014/main" val="1730614331"/>
                    </a:ext>
                  </a:extLst>
                </a:gridCol>
              </a:tblGrid>
              <a:tr h="407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11565589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Крыловский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140570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Гулькевичский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201500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Каневской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313357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649228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8016503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Щербиновский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5220884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Брюховецкий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614366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Выселковский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5200244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Кореновский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0550128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Динской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552755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Тихорецкий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3907652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Староминский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426759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Успенский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570768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1921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447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обучения организациями СПО (Музыка, изобразительное искусство)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99033" y="1590842"/>
            <a:ext cx="300379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«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полипрофильный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7490" y="6317802"/>
            <a:ext cx="2094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309 человек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625415"/>
              </p:ext>
            </p:extLst>
          </p:nvPr>
        </p:nvGraphicFramePr>
        <p:xfrm>
          <a:off x="838200" y="2364384"/>
          <a:ext cx="3860833" cy="3826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9221">
                  <a:extLst>
                    <a:ext uri="{9D8B030D-6E8A-4147-A177-3AD203B41FA5}">
                      <a16:colId xmlns:a16="http://schemas.microsoft.com/office/drawing/2014/main" val="843102306"/>
                    </a:ext>
                  </a:extLst>
                </a:gridCol>
                <a:gridCol w="1371612">
                  <a:extLst>
                    <a:ext uri="{9D8B030D-6E8A-4147-A177-3AD203B41FA5}">
                      <a16:colId xmlns:a16="http://schemas.microsoft.com/office/drawing/2014/main" val="1700371040"/>
                    </a:ext>
                  </a:extLst>
                </a:gridCol>
              </a:tblGrid>
              <a:tr h="407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г.Горячий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ключ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1923113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9041804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Приморско-Ахтарский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75225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56386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336147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Кущевский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3633680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Каневской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8066113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914015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Брюховецкий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113526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Тимашевский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003167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Крыловский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516222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Щербиновский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3283102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г.Анапа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1152511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5371768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433018"/>
              </p:ext>
            </p:extLst>
          </p:nvPr>
        </p:nvGraphicFramePr>
        <p:xfrm>
          <a:off x="7088957" y="2359651"/>
          <a:ext cx="4128940" cy="4098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7343">
                  <a:extLst>
                    <a:ext uri="{9D8B030D-6E8A-4147-A177-3AD203B41FA5}">
                      <a16:colId xmlns:a16="http://schemas.microsoft.com/office/drawing/2014/main" val="1254589348"/>
                    </a:ext>
                  </a:extLst>
                </a:gridCol>
                <a:gridCol w="1631597">
                  <a:extLst>
                    <a:ext uri="{9D8B030D-6E8A-4147-A177-3AD203B41FA5}">
                      <a16:colId xmlns:a16="http://schemas.microsoft.com/office/drawing/2014/main" val="2988440560"/>
                    </a:ext>
                  </a:extLst>
                </a:gridCol>
              </a:tblGrid>
              <a:tr h="407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г.Горячий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ключ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1923113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9041804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Приморско-Ахтарский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75225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56386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336147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Кущевский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3633680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Каневской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8066113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914015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Брюховецкий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113526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Тимашевский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003167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Выселковский р-н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516222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Крыловский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314800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Щербиновский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3283102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г.Анапа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1152511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537176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57894" y="1914007"/>
            <a:ext cx="95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78899" y="1914007"/>
            <a:ext cx="289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90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обучения организациями СПО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9090" y="1558712"/>
            <a:ext cx="382526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КК «Ленинградский социально-педагогический колледж»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46826" y="1558711"/>
            <a:ext cx="300379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«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полипрофильный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2379" y="1558712"/>
            <a:ext cx="43485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«Новороссийский социально-педагогический колледж»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37178" y="377953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867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090" y="2884274"/>
            <a:ext cx="11471526" cy="7802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Начальные классы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17954" y="4173214"/>
            <a:ext cx="3417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11037" y="5373857"/>
            <a:ext cx="573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Музыка, изобразительное искусство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78540" y="3423780"/>
            <a:ext cx="1741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439 слушателей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37678" y="3385230"/>
            <a:ext cx="1621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403 слушателя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64311" y="3458863"/>
            <a:ext cx="1626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слушателей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27998" y="4705927"/>
            <a:ext cx="1741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315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45458" y="4890384"/>
            <a:ext cx="1741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307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585036" y="5791319"/>
            <a:ext cx="1621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 слушатель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64311" y="6195675"/>
            <a:ext cx="1741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 слушателей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4440" y="6264646"/>
            <a:ext cx="2001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1798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37177" y="4980177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622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37177" y="605128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309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015780" y="2249355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641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37177" y="2283953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718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87717" y="232250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439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63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сторонних организациях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266449"/>
              </p:ext>
            </p:extLst>
          </p:nvPr>
        </p:nvGraphicFramePr>
        <p:xfrm>
          <a:off x="5169411" y="1690688"/>
          <a:ext cx="662704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014">
                  <a:extLst>
                    <a:ext uri="{9D8B030D-6E8A-4147-A177-3AD203B41FA5}">
                      <a16:colId xmlns:a16="http://schemas.microsoft.com/office/drawing/2014/main" val="1706122822"/>
                    </a:ext>
                  </a:extLst>
                </a:gridCol>
                <a:gridCol w="2209014">
                  <a:extLst>
                    <a:ext uri="{9D8B030D-6E8A-4147-A177-3AD203B41FA5}">
                      <a16:colId xmlns:a16="http://schemas.microsoft.com/office/drawing/2014/main" val="2501979602"/>
                    </a:ext>
                  </a:extLst>
                </a:gridCol>
                <a:gridCol w="2209014">
                  <a:extLst>
                    <a:ext uri="{9D8B030D-6E8A-4147-A177-3AD203B41FA5}">
                      <a16:colId xmlns:a16="http://schemas.microsoft.com/office/drawing/2014/main" val="125146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Комментарий по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организации, проводящей обучение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3762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Брюховецкий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педагоги  оплатили курсовую подготовку по обновлённым ФГОС  и проходят ее в ООО "Учитель-Инфо" Лицензия №6704  (сертификаты будут получены в мае 2022 года)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295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Гулькевичский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№18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им.А.Н.Березового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"Центр инновационного образования и воспитания"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3407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Гулькевичский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р-н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14 им. Д.А. Старикова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Инфоурок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034356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7" y="1539832"/>
            <a:ext cx="3646980" cy="515767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9741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сайте ИРО</a:t>
            </a:r>
            <a:endParaRPr lang="ru-R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547" y="1863333"/>
            <a:ext cx="4255642" cy="4351338"/>
          </a:xfr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5" y="1863333"/>
            <a:ext cx="6508366" cy="435133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138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1A1F9-AFA4-4C2E-828B-64E310D2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49" y="365125"/>
            <a:ext cx="10213383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учителей, которые пройдут ПК и приступят к реализации обновленных ФГОС с 01.09.2022 года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74DDE9-B089-4177-B88B-746BBAE0F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04737"/>
            <a:ext cx="5183188" cy="500338"/>
          </a:xfrm>
        </p:spPr>
        <p:txBody>
          <a:bodyPr anchor="ctr" anchorCtr="0"/>
          <a:lstStyle/>
          <a:p>
            <a:r>
              <a:rPr lang="ru-RU" dirty="0" smtClean="0"/>
              <a:t>Основное общее образование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60E69A-52BD-4E42-BDB0-462DB4AC4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14" y="51076"/>
            <a:ext cx="1597572" cy="1597572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839788" y="2004737"/>
            <a:ext cx="5157787" cy="500338"/>
          </a:xfrm>
        </p:spPr>
        <p:txBody>
          <a:bodyPr/>
          <a:lstStyle/>
          <a:p>
            <a:r>
              <a:rPr lang="ru-RU" dirty="0" smtClean="0"/>
              <a:t>Начальное общее образование</a:t>
            </a:r>
            <a:endParaRPr lang="ru-RU" dirty="0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4546272"/>
              </p:ext>
            </p:extLst>
          </p:nvPr>
        </p:nvGraphicFramePr>
        <p:xfrm>
          <a:off x="692822" y="3133173"/>
          <a:ext cx="9753036" cy="446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11232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24812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59797" y="2634458"/>
            <a:ext cx="798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6760" y="3896713"/>
            <a:ext cx="798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учителей, которые приступят с 01.09.2022 года к реализации обновленных ФГОС НОО и ООО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1230107"/>
              </p:ext>
            </p:extLst>
          </p:nvPr>
        </p:nvGraphicFramePr>
        <p:xfrm>
          <a:off x="692822" y="4789698"/>
          <a:ext cx="9753036" cy="446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14792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Объект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3459269"/>
              </p:ext>
            </p:extLst>
          </p:nvPr>
        </p:nvGraphicFramePr>
        <p:xfrm>
          <a:off x="692822" y="5752634"/>
          <a:ext cx="9753036" cy="446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59,6%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328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/>
          </p:cNvSpPr>
          <p:nvPr/>
        </p:nvSpPr>
        <p:spPr bwMode="auto">
          <a:xfrm>
            <a:off x="152460" y="93950"/>
            <a:ext cx="10918328" cy="104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2" b="1">
                <a:solidFill>
                  <a:srgbClr val="0652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Раздел ФГОС на сайте</a:t>
            </a:r>
            <a:endParaRPr lang="ru-RU" altLang="ru-RU" sz="3602" b="1">
              <a:solidFill>
                <a:srgbClr val="0652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2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ИРО Краснодарского края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9E9ECD-EE0F-4E53-99DD-A66417A7B3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0"/>
          <a:stretch/>
        </p:blipFill>
        <p:spPr>
          <a:xfrm>
            <a:off x="152461" y="4593094"/>
            <a:ext cx="4807241" cy="21360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4CB374F-0274-4F4D-AF72-7818449860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68" r="25315" b="19701"/>
          <a:stretch/>
        </p:blipFill>
        <p:spPr>
          <a:xfrm>
            <a:off x="3255648" y="4593093"/>
            <a:ext cx="5005755" cy="214555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68EC3F0-1769-4E7D-816F-1014E2AA71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884"/>
          <a:stretch/>
        </p:blipFill>
        <p:spPr>
          <a:xfrm>
            <a:off x="7696031" y="4593093"/>
            <a:ext cx="4343510" cy="214555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078" name="Рисунок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/>
          <a:stretch>
            <a:fillRect/>
          </a:stretch>
        </p:blipFill>
        <p:spPr bwMode="auto">
          <a:xfrm>
            <a:off x="152461" y="1475614"/>
            <a:ext cx="5788699" cy="300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Группа 7"/>
          <p:cNvGrpSpPr>
            <a:grpSpLocks/>
          </p:cNvGrpSpPr>
          <p:nvPr/>
        </p:nvGrpSpPr>
        <p:grpSpPr bwMode="auto">
          <a:xfrm>
            <a:off x="2007385" y="1717011"/>
            <a:ext cx="2855440" cy="2731567"/>
            <a:chOff x="1725528" y="1556115"/>
            <a:chExt cx="3216750" cy="3148268"/>
          </a:xfrm>
        </p:grpSpPr>
        <p:pic>
          <p:nvPicPr>
            <p:cNvPr id="3097" name="Рисунок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237" y="1944685"/>
              <a:ext cx="1781175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 descr="Лупа – Бесплатные иконки: Инструменты и посуда">
              <a:extLst>
                <a:ext uri="{FF2B5EF4-FFF2-40B4-BE49-F238E27FC236}">
                  <a16:creationId xmlns:a16="http://schemas.microsoft.com/office/drawing/2014/main" id="{83524EF7-0964-4A2C-86A9-D9A78F024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25528" y="1556115"/>
              <a:ext cx="3216750" cy="3148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Стрелка: изогнутая вверх 8">
            <a:extLst>
              <a:ext uri="{FF2B5EF4-FFF2-40B4-BE49-F238E27FC236}">
                <a16:creationId xmlns:a16="http://schemas.microsoft.com/office/drawing/2014/main" id="{974DC659-C676-440A-8920-C9FA7141D615}"/>
              </a:ext>
            </a:extLst>
          </p:cNvPr>
          <p:cNvSpPr/>
          <p:nvPr/>
        </p:nvSpPr>
        <p:spPr>
          <a:xfrm rot="14481338">
            <a:off x="4376066" y="2508688"/>
            <a:ext cx="2008973" cy="568547"/>
          </a:xfrm>
          <a:prstGeom prst="curvedUpArrow">
            <a:avLst>
              <a:gd name="adj1" fmla="val 19498"/>
              <a:gd name="adj2" fmla="val 48215"/>
              <a:gd name="adj3" fmla="val 494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1" dirty="0">
              <a:solidFill>
                <a:prstClr val="black"/>
              </a:solidFill>
            </a:endParaRPr>
          </a:p>
        </p:txBody>
      </p:sp>
      <p:pic>
        <p:nvPicPr>
          <p:cNvPr id="3081" name="Рисунок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78" y="1389854"/>
            <a:ext cx="3670147" cy="7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Рисунок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51" y="2172798"/>
            <a:ext cx="4075117" cy="7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Рисунок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5" y="2966858"/>
            <a:ext cx="4075117" cy="7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E2738F51-3AFA-4159-ADCA-3070BEE5898D}"/>
              </a:ext>
            </a:extLst>
          </p:cNvPr>
          <p:cNvSpPr/>
          <p:nvPr/>
        </p:nvSpPr>
        <p:spPr>
          <a:xfrm>
            <a:off x="6357691" y="2101378"/>
            <a:ext cx="325664" cy="1866940"/>
          </a:xfrm>
          <a:prstGeom prst="downArrow">
            <a:avLst>
              <a:gd name="adj1" fmla="val 50000"/>
              <a:gd name="adj2" fmla="val 87958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1">
              <a:solidFill>
                <a:prstClr val="white"/>
              </a:solidFill>
            </a:endParaRP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A694EE36-3753-465B-9176-9701E8DD584E}"/>
              </a:ext>
            </a:extLst>
          </p:cNvPr>
          <p:cNvSpPr/>
          <p:nvPr/>
        </p:nvSpPr>
        <p:spPr>
          <a:xfrm>
            <a:off x="7382828" y="2846947"/>
            <a:ext cx="325664" cy="1442775"/>
          </a:xfrm>
          <a:prstGeom prst="downArrow">
            <a:avLst>
              <a:gd name="adj1" fmla="val 50000"/>
              <a:gd name="adj2" fmla="val 87958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1">
              <a:solidFill>
                <a:prstClr val="white"/>
              </a:solidFill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E8B9588F-EBB0-40D3-A7F8-89773CAC5457}"/>
              </a:ext>
            </a:extLst>
          </p:cNvPr>
          <p:cNvSpPr/>
          <p:nvPr/>
        </p:nvSpPr>
        <p:spPr>
          <a:xfrm>
            <a:off x="8434364" y="3642754"/>
            <a:ext cx="298871" cy="933317"/>
          </a:xfrm>
          <a:prstGeom prst="downArrow">
            <a:avLst>
              <a:gd name="adj1" fmla="val 50000"/>
              <a:gd name="adj2" fmla="val 87225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1">
              <a:solidFill>
                <a:prstClr val="white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79507C9-3DC2-4D4F-9EA2-EF9048434E3F}"/>
              </a:ext>
            </a:extLst>
          </p:cNvPr>
          <p:cNvSpPr/>
          <p:nvPr/>
        </p:nvSpPr>
        <p:spPr>
          <a:xfrm>
            <a:off x="61937" y="4848783"/>
            <a:ext cx="1372136" cy="452614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1">
              <a:solidFill>
                <a:prstClr val="black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A428F26-69AA-4FD0-B619-90DD4B51BA23}"/>
              </a:ext>
            </a:extLst>
          </p:cNvPr>
          <p:cNvSpPr/>
          <p:nvPr/>
        </p:nvSpPr>
        <p:spPr>
          <a:xfrm>
            <a:off x="2884027" y="4753498"/>
            <a:ext cx="2197959" cy="452614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1">
              <a:solidFill>
                <a:prstClr val="black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A73B4B32-DB41-4A7C-8FF5-7687CD9B1F60}"/>
              </a:ext>
            </a:extLst>
          </p:cNvPr>
          <p:cNvSpPr/>
          <p:nvPr/>
        </p:nvSpPr>
        <p:spPr>
          <a:xfrm>
            <a:off x="7354589" y="4778904"/>
            <a:ext cx="1721522" cy="395441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1">
              <a:solidFill>
                <a:prstClr val="black"/>
              </a:solidFill>
            </a:endParaRPr>
          </a:p>
        </p:txBody>
      </p:sp>
      <p:sp>
        <p:nvSpPr>
          <p:cNvPr id="25" name="Стрелка: изогнутая вверх 24">
            <a:extLst>
              <a:ext uri="{FF2B5EF4-FFF2-40B4-BE49-F238E27FC236}">
                <a16:creationId xmlns:a16="http://schemas.microsoft.com/office/drawing/2014/main" id="{C0A6FDFF-7E04-4E32-B276-A4F57E140B67}"/>
              </a:ext>
            </a:extLst>
          </p:cNvPr>
          <p:cNvSpPr/>
          <p:nvPr/>
        </p:nvSpPr>
        <p:spPr>
          <a:xfrm flipV="1">
            <a:off x="3960772" y="1121462"/>
            <a:ext cx="2602930" cy="624132"/>
          </a:xfrm>
          <a:prstGeom prst="curvedUpArrow">
            <a:avLst>
              <a:gd name="adj1" fmla="val 38114"/>
              <a:gd name="adj2" fmla="val 94660"/>
              <a:gd name="adj3" fmla="val 64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22" y="1128180"/>
            <a:ext cx="4792711" cy="234459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50" y="1128175"/>
            <a:ext cx="4434167" cy="208666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0" y="2015237"/>
            <a:ext cx="2247945" cy="138128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4" y="3214836"/>
            <a:ext cx="2247945" cy="281114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63" y="3979956"/>
            <a:ext cx="2090170" cy="2811146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18" name="Группа 7"/>
          <p:cNvGrpSpPr>
            <a:grpSpLocks/>
          </p:cNvGrpSpPr>
          <p:nvPr/>
        </p:nvGrpSpPr>
        <p:grpSpPr bwMode="auto">
          <a:xfrm>
            <a:off x="663224" y="1033626"/>
            <a:ext cx="963038" cy="942984"/>
            <a:chOff x="1725528" y="1556115"/>
            <a:chExt cx="3216750" cy="3148268"/>
          </a:xfrm>
        </p:grpSpPr>
        <p:pic>
          <p:nvPicPr>
            <p:cNvPr id="19" name="Рисунок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237" y="1944685"/>
              <a:ext cx="1781175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Лупа – Бесплатные иконки: Инструменты и посуда">
              <a:extLst>
                <a:ext uri="{FF2B5EF4-FFF2-40B4-BE49-F238E27FC236}">
                  <a16:creationId xmlns:a16="http://schemas.microsoft.com/office/drawing/2014/main" id="{83524EF7-0964-4A2C-86A9-D9A78F024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25528" y="1556115"/>
              <a:ext cx="3216750" cy="3148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72" y="4710209"/>
            <a:ext cx="3544416" cy="208089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51" y="4700304"/>
            <a:ext cx="3481726" cy="207437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52" y="2632620"/>
            <a:ext cx="3481727" cy="202914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52" y="2632620"/>
            <a:ext cx="3538775" cy="202509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1508964" y="152400"/>
            <a:ext cx="1032987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200" b="1" dirty="0">
                <a:solidFill>
                  <a:srgbClr val="2D71A2"/>
                </a:solidFill>
              </a:rPr>
              <a:t>Информационно-методическое сопровождение</a:t>
            </a:r>
          </a:p>
          <a:p>
            <a:pPr algn="r">
              <a:lnSpc>
                <a:spcPts val="2800"/>
              </a:lnSpc>
            </a:pPr>
            <a:r>
              <a:rPr lang="ru-RU" sz="3200" b="1" dirty="0">
                <a:solidFill>
                  <a:srgbClr val="2D71A2"/>
                </a:solidFill>
              </a:rPr>
              <a:t>введения </a:t>
            </a:r>
            <a:r>
              <a:rPr lang="ru-RU" sz="3200" b="1" dirty="0" err="1">
                <a:solidFill>
                  <a:srgbClr val="2D71A2"/>
                </a:solidFill>
              </a:rPr>
              <a:t>обновленных</a:t>
            </a:r>
            <a:r>
              <a:rPr lang="ru-RU" sz="3200" b="1" dirty="0">
                <a:solidFill>
                  <a:srgbClr val="2D71A2"/>
                </a:solidFill>
              </a:rPr>
              <a:t> ФГОС </a:t>
            </a:r>
          </a:p>
        </p:txBody>
      </p:sp>
    </p:spTree>
    <p:extLst>
      <p:ext uri="{BB962C8B-B14F-4D97-AF65-F5344CB8AC3E}">
        <p14:creationId xmlns:p14="http://schemas.microsoft.com/office/powerpoint/2010/main" val="25211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верх 4"/>
          <p:cNvSpPr/>
          <p:nvPr/>
        </p:nvSpPr>
        <p:spPr>
          <a:xfrm rot="3884815">
            <a:off x="2671642" y="1709913"/>
            <a:ext cx="446045" cy="501603"/>
          </a:xfrm>
          <a:prstGeom prst="upArrow">
            <a:avLst/>
          </a:prstGeom>
          <a:solidFill>
            <a:srgbClr val="E409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911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57340" y="1279825"/>
            <a:ext cx="4998018" cy="850603"/>
          </a:xfrm>
          <a:prstGeom prst="roundRect">
            <a:avLst/>
          </a:prstGeom>
          <a:solidFill>
            <a:srgbClr val="2D71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prstClr val="white"/>
                </a:solidFill>
              </a:rPr>
              <a:t>Групповые и индивидуальные консультации с педагогами, </a:t>
            </a:r>
            <a:r>
              <a:rPr lang="ru-RU" sz="1400" dirty="0" err="1">
                <a:solidFill>
                  <a:prstClr val="white"/>
                </a:solidFill>
              </a:rPr>
              <a:t>вебинары</a:t>
            </a:r>
            <a:r>
              <a:rPr lang="ru-RU" sz="1400" dirty="0">
                <a:solidFill>
                  <a:prstClr val="white"/>
                </a:solidFill>
              </a:rPr>
              <a:t>, семинары, посещение и анализ уроков, занятий по внеурочной деятельности, консультаций</a:t>
            </a:r>
          </a:p>
        </p:txBody>
      </p:sp>
      <p:sp>
        <p:nvSpPr>
          <p:cNvPr id="12" name="Стрелка вверх 11"/>
          <p:cNvSpPr/>
          <p:nvPr/>
        </p:nvSpPr>
        <p:spPr>
          <a:xfrm rot="5400000">
            <a:off x="2735097" y="2449966"/>
            <a:ext cx="446045" cy="501603"/>
          </a:xfrm>
          <a:prstGeom prst="upArrow">
            <a:avLst/>
          </a:prstGeom>
          <a:solidFill>
            <a:srgbClr val="E409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911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59303" y="2348192"/>
            <a:ext cx="4996058" cy="547912"/>
          </a:xfrm>
          <a:prstGeom prst="roundRect">
            <a:avLst/>
          </a:prstGeom>
          <a:solidFill>
            <a:srgbClr val="2D71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911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1911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191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prstClr val="white"/>
                </a:solidFill>
              </a:rPr>
              <a:t>«Методический горизонт»</a:t>
            </a:r>
          </a:p>
          <a:p>
            <a:pPr algn="ctr">
              <a:defRPr/>
            </a:pPr>
            <a:endParaRPr lang="ru-RU" sz="1911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1911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1911" dirty="0">
              <a:solidFill>
                <a:prstClr val="white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6632597">
            <a:off x="2721203" y="3149728"/>
            <a:ext cx="446045" cy="501603"/>
          </a:xfrm>
          <a:prstGeom prst="upArrow">
            <a:avLst/>
          </a:prstGeom>
          <a:solidFill>
            <a:srgbClr val="E409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911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4113" y="3108745"/>
            <a:ext cx="5021248" cy="1067136"/>
          </a:xfrm>
          <a:prstGeom prst="roundRect">
            <a:avLst/>
          </a:prstGeom>
          <a:solidFill>
            <a:srgbClr val="2D71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911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1911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191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white"/>
                </a:solidFill>
              </a:rPr>
              <a:t>Мастер-классы:</a:t>
            </a:r>
          </a:p>
          <a:p>
            <a:pPr marL="742988" lvl="1" indent="-285765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prstClr val="white"/>
                </a:solidFill>
              </a:rPr>
              <a:t>по математической грамотности</a:t>
            </a:r>
          </a:p>
          <a:p>
            <a:pPr marL="1200212" lvl="2" indent="-285765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prstClr val="white"/>
                </a:solidFill>
              </a:rPr>
              <a:t>по читательской грамотности</a:t>
            </a:r>
          </a:p>
          <a:p>
            <a:pPr marL="1657435" lvl="3" indent="-285765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prstClr val="white"/>
                </a:solidFill>
              </a:rPr>
              <a:t>по естественно-научной грамотности</a:t>
            </a:r>
          </a:p>
          <a:p>
            <a:pPr algn="ctr">
              <a:defRPr/>
            </a:pPr>
            <a:endParaRPr lang="ru-RU" sz="1911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1911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1911" dirty="0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12940" y="2275810"/>
            <a:ext cx="3316171" cy="882416"/>
          </a:xfrm>
          <a:prstGeom prst="roundRect">
            <a:avLst/>
          </a:prstGeom>
          <a:solidFill>
            <a:srgbClr val="2D71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91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prstClr val="white"/>
                </a:solidFill>
              </a:rPr>
              <a:t>Телеуроки по функциональной грамотности проекта </a:t>
            </a:r>
            <a:r>
              <a:rPr lang="ru-RU" sz="1400" b="1" dirty="0">
                <a:solidFill>
                  <a:prstClr val="white"/>
                </a:solidFill>
              </a:rPr>
              <a:t>«Телешкола Кубани»</a:t>
            </a:r>
            <a:endParaRPr lang="ru-RU" sz="1400" b="1" u="sng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12936" y="1279829"/>
            <a:ext cx="3316172" cy="835167"/>
          </a:xfrm>
          <a:prstGeom prst="roundRect">
            <a:avLst/>
          </a:prstGeom>
          <a:solidFill>
            <a:srgbClr val="2D71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>
                <a:solidFill>
                  <a:prstClr val="white"/>
                </a:solidFill>
              </a:rPr>
              <a:t>Разработка адресных методических рекомендаций </a:t>
            </a:r>
          </a:p>
          <a:p>
            <a:pPr algn="ctr">
              <a:defRPr/>
            </a:pPr>
            <a:r>
              <a:rPr lang="ru-RU" sz="1600" dirty="0">
                <a:solidFill>
                  <a:prstClr val="white"/>
                </a:solidFill>
              </a:rPr>
              <a:t>для образовательных организаций 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3" t="2308" r="1837" b="6539"/>
          <a:stretch/>
        </p:blipFill>
        <p:spPr>
          <a:xfrm>
            <a:off x="217455" y="4398885"/>
            <a:ext cx="995528" cy="1470314"/>
          </a:xfrm>
          <a:prstGeom prst="rect">
            <a:avLst/>
          </a:prstGeom>
          <a:ln>
            <a:solidFill>
              <a:srgbClr val="C16FAF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1499236" y="280790"/>
            <a:ext cx="1032987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2800" b="1" dirty="0">
                <a:solidFill>
                  <a:srgbClr val="2D71A2"/>
                </a:solidFill>
              </a:rPr>
              <a:t>Мероприятия по подготовке к введению обновленных ФГОС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1474" y="1991712"/>
            <a:ext cx="2401972" cy="1484856"/>
          </a:xfrm>
          <a:prstGeom prst="roundRect">
            <a:avLst/>
          </a:prstGeom>
          <a:solidFill>
            <a:srgbClr val="2D71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  <a:defRPr/>
            </a:pPr>
            <a:r>
              <a:rPr lang="ru-RU" sz="1600" dirty="0">
                <a:solidFill>
                  <a:prstClr val="white"/>
                </a:solidFill>
              </a:rPr>
              <a:t>ГБОУ ИРО Краснодарского края, </a:t>
            </a:r>
          </a:p>
          <a:p>
            <a:pPr algn="ctr">
              <a:lnSpc>
                <a:spcPts val="1600"/>
              </a:lnSpc>
              <a:defRPr/>
            </a:pPr>
            <a:endParaRPr lang="ru-RU" sz="1600" dirty="0">
              <a:solidFill>
                <a:prstClr val="white"/>
              </a:solidFill>
            </a:endParaRPr>
          </a:p>
          <a:p>
            <a:pPr algn="ctr">
              <a:lnSpc>
                <a:spcPts val="1600"/>
              </a:lnSpc>
              <a:defRPr/>
            </a:pPr>
            <a:r>
              <a:rPr lang="ru-RU" sz="1600" dirty="0">
                <a:solidFill>
                  <a:prstClr val="white"/>
                </a:solidFill>
              </a:rPr>
              <a:t>предметные сообщества педагогов </a:t>
            </a:r>
          </a:p>
        </p:txBody>
      </p:sp>
      <p:pic>
        <p:nvPicPr>
          <p:cNvPr id="28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40" y="4654741"/>
            <a:ext cx="1362795" cy="172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61" y="5014518"/>
            <a:ext cx="1358605" cy="17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45" y="4398885"/>
            <a:ext cx="1240365" cy="162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60" y="4676869"/>
            <a:ext cx="1248066" cy="156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16" descr="http://iro23.ru/sites/default/files/2020/razvit.chit.gramot._1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57" y="5047070"/>
            <a:ext cx="1211842" cy="16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17" descr="http://iro23.ru/sites/default/files/2020/razvit.chit.gramot._2c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27" y="4398885"/>
            <a:ext cx="1225815" cy="157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15" descr="C:\Users\ahmadeeva_s_a\AppData\Local\Microsoft\Windows\INetCache\Content.Word\sbornik_funkc.gramotnost_28.10.21_page-00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11" y="4676868"/>
            <a:ext cx="1124344" cy="157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1"/>
          <p:cNvPicPr>
            <a:picLocks noChangeAspect="1" noChangeArrowheads="1"/>
          </p:cNvPicPr>
          <p:nvPr/>
        </p:nvPicPr>
        <p:blipFill>
          <a:blip r:embed="rId11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39" y="5281263"/>
            <a:ext cx="1100238" cy="13559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"/>
          <p:cNvPicPr>
            <a:picLocks noChangeAspect="1" noChangeArrowheads="1"/>
          </p:cNvPicPr>
          <p:nvPr/>
        </p:nvPicPr>
        <p:blipFill>
          <a:blip r:embed="rId12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60" y="5047073"/>
            <a:ext cx="1058740" cy="13288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r="9032"/>
          <a:stretch/>
        </p:blipFill>
        <p:spPr>
          <a:xfrm>
            <a:off x="9033863" y="3400529"/>
            <a:ext cx="2123593" cy="14032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r="17847"/>
          <a:stretch/>
        </p:blipFill>
        <p:spPr>
          <a:xfrm>
            <a:off x="9900740" y="4494494"/>
            <a:ext cx="1928368" cy="143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753BDBE-48A2-46DE-B308-CF0E1DD1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234" y="1911121"/>
            <a:ext cx="7960151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3EF0A6-1476-420C-A085-DC75E8D8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13" y="3834824"/>
            <a:ext cx="10247587" cy="2150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" y="0"/>
            <a:ext cx="3377988" cy="33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3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4807" y="135536"/>
            <a:ext cx="10097193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7">
              <a:lnSpc>
                <a:spcPts val="2600"/>
              </a:lnSpc>
              <a:defRPr/>
            </a:pPr>
            <a:r>
              <a:rPr lang="ru-RU" sz="3200" b="1" dirty="0">
                <a:solidFill>
                  <a:srgbClr val="2D71A2"/>
                </a:solidFill>
                <a:latin typeface="Calibri" panose="020F0502020204030204"/>
              </a:rPr>
              <a:t>Обучение педагогических работников по ДПП ПК</a:t>
            </a:r>
          </a:p>
          <a:p>
            <a:pPr defTabSz="914447">
              <a:lnSpc>
                <a:spcPts val="2600"/>
              </a:lnSpc>
              <a:defRPr/>
            </a:pPr>
            <a:r>
              <a:rPr lang="ru-RU" sz="2000" b="1" dirty="0">
                <a:solidFill>
                  <a:srgbClr val="2D71A2"/>
                </a:solidFill>
                <a:latin typeface="Calibri" panose="020F0502020204030204"/>
              </a:rPr>
              <a:t>«Реализация требований обновлённых ФГОС НОО, ФГОС ООО в работе учителя»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8" y="1036438"/>
            <a:ext cx="10689358" cy="55382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8606" y="3374796"/>
            <a:ext cx="1970202" cy="848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239+14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методисты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559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4390" y="3374796"/>
            <a:ext cx="1970202" cy="716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11339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15633" y="3374795"/>
            <a:ext cx="1970202" cy="716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1798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14390" y="5825766"/>
            <a:ext cx="1970202" cy="748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4100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обучившиеся в ФГАОУ ДПО «Академия </a:t>
            </a: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 (1 поток)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232044"/>
              </p:ext>
            </p:extLst>
          </p:nvPr>
        </p:nvGraphicFramePr>
        <p:xfrm>
          <a:off x="593103" y="1162787"/>
          <a:ext cx="8588604" cy="5613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1370">
                  <a:extLst>
                    <a:ext uri="{9D8B030D-6E8A-4147-A177-3AD203B41FA5}">
                      <a16:colId xmlns:a16="http://schemas.microsoft.com/office/drawing/2014/main" val="1547451798"/>
                    </a:ext>
                  </a:extLst>
                </a:gridCol>
                <a:gridCol w="1677234">
                  <a:extLst>
                    <a:ext uri="{9D8B030D-6E8A-4147-A177-3AD203B41FA5}">
                      <a16:colId xmlns:a16="http://schemas.microsoft.com/office/drawing/2014/main" val="387903285"/>
                    </a:ext>
                  </a:extLst>
                </a:gridCol>
              </a:tblGrid>
              <a:tr h="1067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3432288513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г.Краснодар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604161433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Гулькевичский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3645892486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Темрюкский р-н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1089416682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г.Геленджик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1659103857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Щербиновский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864327686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Тбилисский р-н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2077704842"/>
                  </a:ext>
                </a:extLst>
              </a:tr>
              <a:tr h="3810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Приморско-Ахтарский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3865018658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Тимашевский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1823987583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г.Армавир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1068173826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300176206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Кореновский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3333320099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Крыловский р-н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3493963068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Динской р-н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3399311412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Белоглинский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2538734567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1944840823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 р-н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2274435245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г.Горячий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Ключ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3170918069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г.Новороссийск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254113161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Крымский р-н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1127512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Славянский р-н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82215567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Успенский р-н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6" marR="5336" marT="5336" marB="0" anchor="b"/>
                </a:tc>
                <a:extLst>
                  <a:ext uri="{0D108BD9-81ED-4DB2-BD59-A6C34878D82A}">
                    <a16:rowId xmlns:a16="http://schemas.microsoft.com/office/drawing/2014/main" val="364391109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94448" y="3969646"/>
            <a:ext cx="182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239 слушателей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8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слушателей, приступивших к обучению по программе «Реализация требований обновлённых ФГОС НОО, ФГОС ООО в работе учителя»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948000" y="2268685"/>
          <a:ext cx="10296000" cy="440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728">
                  <a:extLst>
                    <a:ext uri="{9D8B030D-6E8A-4147-A177-3AD203B41FA5}">
                      <a16:colId xmlns:a16="http://schemas.microsoft.com/office/drawing/2014/main" val="3718882034"/>
                    </a:ext>
                  </a:extLst>
                </a:gridCol>
                <a:gridCol w="538682">
                  <a:extLst>
                    <a:ext uri="{9D8B030D-6E8A-4147-A177-3AD203B41FA5}">
                      <a16:colId xmlns:a16="http://schemas.microsoft.com/office/drawing/2014/main" val="2155236604"/>
                    </a:ext>
                  </a:extLst>
                </a:gridCol>
                <a:gridCol w="1788845">
                  <a:extLst>
                    <a:ext uri="{9D8B030D-6E8A-4147-A177-3AD203B41FA5}">
                      <a16:colId xmlns:a16="http://schemas.microsoft.com/office/drawing/2014/main" val="1150211389"/>
                    </a:ext>
                  </a:extLst>
                </a:gridCol>
                <a:gridCol w="684420">
                  <a:extLst>
                    <a:ext uri="{9D8B030D-6E8A-4147-A177-3AD203B41FA5}">
                      <a16:colId xmlns:a16="http://schemas.microsoft.com/office/drawing/2014/main" val="266784491"/>
                    </a:ext>
                  </a:extLst>
                </a:gridCol>
                <a:gridCol w="2026509">
                  <a:extLst>
                    <a:ext uri="{9D8B030D-6E8A-4147-A177-3AD203B41FA5}">
                      <a16:colId xmlns:a16="http://schemas.microsoft.com/office/drawing/2014/main" val="952157033"/>
                    </a:ext>
                  </a:extLst>
                </a:gridCol>
                <a:gridCol w="549192">
                  <a:extLst>
                    <a:ext uri="{9D8B030D-6E8A-4147-A177-3AD203B41FA5}">
                      <a16:colId xmlns:a16="http://schemas.microsoft.com/office/drawing/2014/main" val="98264617"/>
                    </a:ext>
                  </a:extLst>
                </a:gridCol>
                <a:gridCol w="2069368">
                  <a:extLst>
                    <a:ext uri="{9D8B030D-6E8A-4147-A177-3AD203B41FA5}">
                      <a16:colId xmlns:a16="http://schemas.microsoft.com/office/drawing/2014/main" val="1823831939"/>
                    </a:ext>
                  </a:extLst>
                </a:gridCol>
                <a:gridCol w="484256">
                  <a:extLst>
                    <a:ext uri="{9D8B030D-6E8A-4147-A177-3AD203B41FA5}">
                      <a16:colId xmlns:a16="http://schemas.microsoft.com/office/drawing/2014/main" val="4238294456"/>
                    </a:ext>
                  </a:extLst>
                </a:gridCol>
              </a:tblGrid>
              <a:tr h="247934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 до 50 %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50% до 70%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70% до 90%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90% до 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697281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Северский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46%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Абинский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Лабинский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г.Геленджик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148971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г.Горячий Ключ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Курганинский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Тимашевский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Крыловский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848760"/>
                  </a:ext>
                </a:extLst>
              </a:tr>
              <a:tr h="2916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Новопокровский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г.Новороссийск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Динской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Отрадненский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17641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г.Анапа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Гулькевичский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Тбилисский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Туапсинский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080803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Кореновский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Мостовский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Темрюкский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82%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Белореченский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371203"/>
                  </a:ext>
                </a:extLst>
              </a:tr>
              <a:tr h="25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Ленинградский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Новокубанский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Приморско-Ахтарский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Выселковский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524286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Староминский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г.Краснодар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Успенский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г.Армавир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297951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Апшеронский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Брюховецкий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Кавказский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г.Сочи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224428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Крымский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Каневской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523676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Славянский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Красноармейский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491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Тихорецкий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Кущевский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825952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Усть-Лабинский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082402"/>
                  </a:ext>
                </a:extLst>
              </a:tr>
              <a:tr h="29166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74%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Щербиновский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135438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Калининский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73%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Белоглинский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988539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Павловский р-н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73%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256643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63192" y="1847654"/>
            <a:ext cx="998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промежуточной аттестации на 20.04.2022 (второй поток)</a:t>
            </a:r>
          </a:p>
        </p:txBody>
      </p:sp>
    </p:spTree>
    <p:extLst>
      <p:ext uri="{BB962C8B-B14F-4D97-AF65-F5344CB8AC3E}">
        <p14:creationId xmlns:p14="http://schemas.microsoft.com/office/powerpoint/2010/main" val="341434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ДПП ПК «Реализация требований обновлённых ФГОС НОО, ФГОС ООО в работе учителя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6656" y="1690688"/>
            <a:ext cx="5976593" cy="618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– лицензиаты 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6656" y="2498103"/>
            <a:ext cx="5976593" cy="838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ИРО Краснодарского края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6656" y="3715731"/>
            <a:ext cx="5976593" cy="2364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КК «Ленинградский социально-педагогический колледж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полипрофильный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колледж»</a:t>
            </a:r>
          </a:p>
          <a:p>
            <a:pPr algn="ctr"/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«Новороссийский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социально-педагогический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колледж»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>
          <a:xfrm>
            <a:off x="1071777" y="1690688"/>
            <a:ext cx="3471943" cy="444428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1769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 txBox="1">
            <a:spLocks/>
          </p:cNvSpPr>
          <p:nvPr/>
        </p:nvSpPr>
        <p:spPr bwMode="auto">
          <a:xfrm>
            <a:off x="516140" y="248"/>
            <a:ext cx="10753162" cy="8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rgbClr val="065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учителей-предметников по обновленным ФГОС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6065" y="2375686"/>
            <a:ext cx="4018441" cy="27308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1" dirty="0">
              <a:solidFill>
                <a:schemeClr val="tx1"/>
              </a:solidFill>
            </a:endParaRPr>
          </a:p>
        </p:txBody>
      </p:sp>
      <p:sp>
        <p:nvSpPr>
          <p:cNvPr id="7191" name="TextBox 26"/>
          <p:cNvSpPr txBox="1">
            <a:spLocks noChangeArrowheads="1"/>
          </p:cNvSpPr>
          <p:nvPr/>
        </p:nvSpPr>
        <p:spPr bwMode="auto">
          <a:xfrm>
            <a:off x="453791" y="2400069"/>
            <a:ext cx="378298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«Реализация требований обновленных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ФГОС НОО, ФГОС ООО в работе учителя»</a:t>
            </a:r>
          </a:p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(36 часов)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63986" y="2390509"/>
            <a:ext cx="4008674" cy="26823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2515" y="1244945"/>
            <a:ext cx="3287889" cy="85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Обучение по программе, разработанной</a:t>
            </a:r>
          </a:p>
          <a:p>
            <a:pPr algn="ctr">
              <a:defRPr/>
            </a:pPr>
            <a:r>
              <a:rPr lang="ru-RU" sz="2001" dirty="0"/>
              <a:t>Академией просвещения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31624" y="1199826"/>
            <a:ext cx="3648805" cy="1094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Обучение в рамках регионального проекта «Цифровая образовательная среда» </a:t>
            </a:r>
          </a:p>
        </p:txBody>
      </p:sp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4663986" y="2456788"/>
            <a:ext cx="400867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«Организация учебной деятельности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 применением современных цифровых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технологий в условиях внедрения обновленных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ФГОС»</a:t>
            </a:r>
          </a:p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(48 часов)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4506" y="5562513"/>
            <a:ext cx="4770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первую очередь </a:t>
            </a:r>
            <a:r>
              <a:rPr lang="ru-RU" dirty="0">
                <a:solidFill>
                  <a:srgbClr val="FF0000"/>
                </a:solidFill>
              </a:rPr>
              <a:t>для 136 школ – участников регионального проекта «Цифровая образовательная среда» 2022 года (по предметам учебных планов 1 и 5-х классов)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448666" y="5139133"/>
            <a:ext cx="370792" cy="348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8968531" y="668084"/>
          <a:ext cx="3091991" cy="5998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2844">
                  <a:extLst>
                    <a:ext uri="{9D8B030D-6E8A-4147-A177-3AD203B41FA5}">
                      <a16:colId xmlns:a16="http://schemas.microsoft.com/office/drawing/2014/main" val="1432734830"/>
                    </a:ext>
                  </a:extLst>
                </a:gridCol>
                <a:gridCol w="1919147">
                  <a:extLst>
                    <a:ext uri="{9D8B030D-6E8A-4147-A177-3AD203B41FA5}">
                      <a16:colId xmlns:a16="http://schemas.microsoft.com/office/drawing/2014/main" val="183667007"/>
                    </a:ext>
                  </a:extLst>
                </a:gridCol>
              </a:tblGrid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школы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792029815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город Анапа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848523217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город Армавир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№1, №16, №4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945310564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город Горячий Ключ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№1, №8,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681973403"/>
                  </a:ext>
                </a:extLst>
              </a:tr>
              <a:tr h="384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город Краснодар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№1, №14, №2, №24, №29, №32, №39, №41, №42, №57, №61, №67, №68, №7, №74, №78, №79, №93,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004953572"/>
                  </a:ext>
                </a:extLst>
              </a:tr>
              <a:tr h="384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город Новороссийск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№12, №14, №16, №19, №26, №31, №5, Лицей "Морской Технический", Лицей "</a:t>
                      </a:r>
                      <a:r>
                        <a:rPr lang="ru-RU" sz="900" dirty="0" err="1">
                          <a:effectLst/>
                        </a:rPr>
                        <a:t>Техникоэкономический</a:t>
                      </a:r>
                      <a:r>
                        <a:rPr lang="ru-RU" sz="900" dirty="0">
                          <a:effectLst/>
                        </a:rPr>
                        <a:t>",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121269361"/>
                  </a:ext>
                </a:extLst>
              </a:tr>
              <a:tr h="512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город Сочи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№1, №27, №38, №43, №44, №44, №55, №56, №77, №78, №79, №8, №81, №84, №85, №86, №88, №90, №92, №94, №95, №96, №97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621417335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Абинский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№14, №3, №30, №31, №4, №6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266646480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Белоглинский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№11, №12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505766139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Брюховецкий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№13, №15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367529160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Ейский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№11, №18, №26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33255859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Кавказский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№17, №2, №3, №44, №5, №6, №7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609593293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Калининский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3801934495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Кореновский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№2, №24, №3, №4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3368002081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Красноармейский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№1, №10, №15, №19, №33, №39, №7, №8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635231082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Крымский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№10, №58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80670582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Курганинский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296881429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Кущевский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4085495993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Мостовский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№13, №15, №6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860176377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Новокубанский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№14, №15, №5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529965546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Новопокровский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№10, №12, №2, №20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954445597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Павловский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4029084158"/>
                  </a:ext>
                </a:extLst>
              </a:tr>
              <a:tr h="256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Приморско-Ахтарский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№13, №15, №2, №22, №3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491637502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Славянский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№17, №19, №39, №5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013462294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Староминский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190369914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Темрюкский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41879124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Тимашевский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№12, №14, №15, №19, №7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053650252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Туапсинский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953886016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Усть-Лабинский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№14, №15, №18, №4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393059501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1630" y="5516346"/>
            <a:ext cx="367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-заочная, с применений дистанционных технологий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83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72" y="1843088"/>
            <a:ext cx="3076822" cy="4351338"/>
          </a:xfrm>
          <a:ln>
            <a:solidFill>
              <a:schemeClr val="tx2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8494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ДПП ПК «Реализация требований обновлённых ФГОС НОО, ФГОС ООО в работе учителя»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7714" y="6289192"/>
            <a:ext cx="3852337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https://dppo.apkpro.ru/bank/detail/4683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35" y="2172429"/>
            <a:ext cx="6258080" cy="369265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137000" y="6289192"/>
            <a:ext cx="5121595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https://do.iro23.ru/course/index.php?categoryid=26</a:t>
            </a:r>
          </a:p>
        </p:txBody>
      </p:sp>
    </p:spTree>
    <p:extLst>
      <p:ext uri="{BB962C8B-B14F-4D97-AF65-F5344CB8AC3E}">
        <p14:creationId xmlns:p14="http://schemas.microsoft.com/office/powerpoint/2010/main" val="61188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72" y="1843088"/>
            <a:ext cx="3076823" cy="435133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ДПП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 «Деятельность учителя по достижению результатов обучения в соответствии с ФГОС с использованием цифровых образовательных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ресурсов»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7714" y="6289192"/>
            <a:ext cx="3852337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https://dppo.apkpro.ru/bank/detail/6091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37000" y="6289192"/>
            <a:ext cx="5121595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https://do.iro23.ru/course/index.php?categoryid=27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55" y="2049879"/>
            <a:ext cx="6932533" cy="335167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45596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</TotalTime>
  <Words>2527</Words>
  <Application>Microsoft Office PowerPoint</Application>
  <PresentationFormat>Широкоэкранный</PresentationFormat>
  <Paragraphs>958</Paragraphs>
  <Slides>23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Тема Office</vt:lpstr>
      <vt:lpstr>Об организации повышения квалификации по обновленным ФГОС</vt:lpstr>
      <vt:lpstr>Численность учителей, которые пройдут ПК и приступят к реализации обновленных ФГОС с 01.09.2022 года</vt:lpstr>
      <vt:lpstr>Презентация PowerPoint</vt:lpstr>
      <vt:lpstr>Учителя обучившиеся в ФГАОУ ДПО «Академия Минпросвещения России» (1 поток)</vt:lpstr>
      <vt:lpstr>Доля слушателей, приступивших к обучению по программе «Реализация требований обновлённых ФГОС НОО, ФГОС ООО в работе учителя»</vt:lpstr>
      <vt:lpstr>Типовая ДПП ПК «Реализация требований обновлённых ФГОС НОО, ФГОС ООО в работе учителя</vt:lpstr>
      <vt:lpstr>Презентация PowerPoint</vt:lpstr>
      <vt:lpstr>Презентация PowerPoint</vt:lpstr>
      <vt:lpstr>Презентация PowerPoint</vt:lpstr>
      <vt:lpstr>Распределение контингента слушателей </vt:lpstr>
      <vt:lpstr>Распределение контингента слушателей </vt:lpstr>
      <vt:lpstr>Свод по ФГОС НОО</vt:lpstr>
      <vt:lpstr>Типовая ДПП ПК «Реализация требований обновлённых ФГОС НОО, ФГОС ООО в работе учителя</vt:lpstr>
      <vt:lpstr>Распределение обучения организациями СПО (начальное образование)</vt:lpstr>
      <vt:lpstr>Распределение обучения организациями СПО (Физическая культура)</vt:lpstr>
      <vt:lpstr>Распределение обучения организациями СПО (Музыка, изобразительное искусство)</vt:lpstr>
      <vt:lpstr>Распределение обучения организациями СПО</vt:lpstr>
      <vt:lpstr>Обучение в сторонних организациях</vt:lpstr>
      <vt:lpstr>Регистрация на сайте ИРО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дорожной карте по введению ФГОС в деятельность общеобразовательных организаций Краснодарского края</dc:title>
  <dc:creator>Владимир Робский</dc:creator>
  <cp:lastModifiedBy>Людмила Н. Терновая</cp:lastModifiedBy>
  <cp:revision>109</cp:revision>
  <cp:lastPrinted>2022-04-21T05:51:22Z</cp:lastPrinted>
  <dcterms:created xsi:type="dcterms:W3CDTF">2022-01-17T12:26:24Z</dcterms:created>
  <dcterms:modified xsi:type="dcterms:W3CDTF">2022-04-21T08:42:15Z</dcterms:modified>
</cp:coreProperties>
</file>