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0" r:id="rId1"/>
    <p:sldMasterId id="2147484347" r:id="rId2"/>
    <p:sldMasterId id="2147484388" r:id="rId3"/>
    <p:sldMasterId id="2147484400" r:id="rId4"/>
  </p:sldMasterIdLst>
  <p:notesMasterIdLst>
    <p:notesMasterId r:id="rId37"/>
  </p:notesMasterIdLst>
  <p:handoutMasterIdLst>
    <p:handoutMasterId r:id="rId38"/>
  </p:handoutMasterIdLst>
  <p:sldIdLst>
    <p:sldId id="433" r:id="rId5"/>
    <p:sldId id="1554" r:id="rId6"/>
    <p:sldId id="1530" r:id="rId7"/>
    <p:sldId id="1541" r:id="rId8"/>
    <p:sldId id="1567" r:id="rId9"/>
    <p:sldId id="1542" r:id="rId10"/>
    <p:sldId id="1546" r:id="rId11"/>
    <p:sldId id="1585" r:id="rId12"/>
    <p:sldId id="1571" r:id="rId13"/>
    <p:sldId id="1566" r:id="rId14"/>
    <p:sldId id="1543" r:id="rId15"/>
    <p:sldId id="1545" r:id="rId16"/>
    <p:sldId id="1544" r:id="rId17"/>
    <p:sldId id="1576" r:id="rId18"/>
    <p:sldId id="1604" r:id="rId19"/>
    <p:sldId id="1565" r:id="rId20"/>
    <p:sldId id="1580" r:id="rId21"/>
    <p:sldId id="1586" r:id="rId22"/>
    <p:sldId id="1587" r:id="rId23"/>
    <p:sldId id="1597" r:id="rId24"/>
    <p:sldId id="1598" r:id="rId25"/>
    <p:sldId id="1599" r:id="rId26"/>
    <p:sldId id="1603" r:id="rId27"/>
    <p:sldId id="1551" r:id="rId28"/>
    <p:sldId id="1562" r:id="rId29"/>
    <p:sldId id="1563" r:id="rId30"/>
    <p:sldId id="1602" r:id="rId31"/>
    <p:sldId id="1552" r:id="rId32"/>
    <p:sldId id="1553" r:id="rId33"/>
    <p:sldId id="1579" r:id="rId34"/>
    <p:sldId id="1601" r:id="rId35"/>
    <p:sldId id="1564" r:id="rId36"/>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5FF"/>
    <a:srgbClr val="112B43"/>
    <a:srgbClr val="CCECFF"/>
    <a:srgbClr val="E1EDF7"/>
    <a:srgbClr val="FDF0E7"/>
    <a:srgbClr val="D7E7F5"/>
    <a:srgbClr val="C7DDF1"/>
    <a:srgbClr val="163856"/>
    <a:srgbClr val="7EB0DE"/>
    <a:srgbClr val="B9D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81948" autoAdjust="0"/>
  </p:normalViewPr>
  <p:slideViewPr>
    <p:cSldViewPr showGuides="1">
      <p:cViewPr varScale="1">
        <p:scale>
          <a:sx n="114" d="100"/>
          <a:sy n="114" d="100"/>
        </p:scale>
        <p:origin x="990" y="114"/>
      </p:cViewPr>
      <p:guideLst>
        <p:guide orient="horz" pos="2160"/>
        <p:guide pos="40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3" d="100"/>
          <a:sy n="113" d="100"/>
        </p:scale>
        <p:origin x="21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8214B-4DB6-4688-AB05-69848BD6507B}" type="doc">
      <dgm:prSet loTypeId="urn:microsoft.com/office/officeart/2005/8/layout/cycle3" loCatId="cycle" qsTypeId="urn:microsoft.com/office/officeart/2005/8/quickstyle/simple1" qsCatId="simple"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ru-RU"/>
        </a:p>
      </dgm:t>
    </dgm:pt>
    <dgm:pt modelId="{7F11A876-DEDF-403C-8AF3-B94CB0D3ECCD}">
      <dgm:prSet phldrT="[Текст]"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Мини (минутный обзор) </a:t>
          </a:r>
        </a:p>
      </dgm:t>
    </dgm:pt>
    <dgm:pt modelId="{2B250723-8963-4EB2-AF15-01CB01984D9F}" type="parTrans" cxnId="{FE417704-BFE7-483A-9B64-3F12FADA13D7}">
      <dgm:prSet/>
      <dgm:spPr/>
      <dgm:t>
        <a:bodyPr/>
        <a:lstStyle/>
        <a:p>
          <a:endParaRPr lang="ru-RU" sz="2800" b="1"/>
        </a:p>
      </dgm:t>
    </dgm:pt>
    <dgm:pt modelId="{5466FFB8-8AE3-4EA4-97C1-A8A5476DE8CE}" type="sibTrans" cxnId="{FE417704-BFE7-483A-9B64-3F12FADA13D7}">
      <dgm:prSet/>
      <dgm:spPr>
        <a:scene3d>
          <a:camera prst="orthographicFront">
            <a:rot lat="0" lon="0" rev="0"/>
          </a:camera>
          <a:lightRig rig="contrasting" dir="t">
            <a:rot lat="0" lon="0" rev="1500000"/>
          </a:lightRig>
        </a:scene3d>
        <a:sp3d prstMaterial="metal">
          <a:bevelT w="88900" h="88900"/>
        </a:sp3d>
      </dgm:spPr>
      <dgm:t>
        <a:bodyPr/>
        <a:lstStyle/>
        <a:p>
          <a:endParaRPr lang="ru-RU" sz="2800" b="1"/>
        </a:p>
      </dgm:t>
    </dgm:pt>
    <dgm:pt modelId="{E9D4100D-A8DE-45E6-80CC-E18445B30190}">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Цепочка заметок </a:t>
          </a:r>
        </a:p>
      </dgm:t>
    </dgm:pt>
    <dgm:pt modelId="{10E62CDB-FAA0-4243-B52C-D0D4CEA496D5}" type="parTrans" cxnId="{97B21505-DB4E-46E4-9EA6-CA8C34E37CC9}">
      <dgm:prSet/>
      <dgm:spPr/>
      <dgm:t>
        <a:bodyPr/>
        <a:lstStyle/>
        <a:p>
          <a:endParaRPr lang="ru-RU" sz="2800" b="1"/>
        </a:p>
      </dgm:t>
    </dgm:pt>
    <dgm:pt modelId="{76FB8105-B769-40B4-8C0B-5DCC199BBDA9}" type="sibTrans" cxnId="{97B21505-DB4E-46E4-9EA6-CA8C34E37CC9}">
      <dgm:prSet/>
      <dgm:spPr/>
      <dgm:t>
        <a:bodyPr/>
        <a:lstStyle/>
        <a:p>
          <a:endParaRPr lang="ru-RU" sz="2800" b="1"/>
        </a:p>
      </dgm:t>
    </dgm:pt>
    <dgm:pt modelId="{762DA0F6-9D82-4D42-8C00-A1DB2B1A529D}">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Матрица запоминания </a:t>
          </a:r>
        </a:p>
      </dgm:t>
    </dgm:pt>
    <dgm:pt modelId="{CFE9FC01-C905-4821-A663-35FB12246CC7}" type="parTrans" cxnId="{F80D2681-8B46-4089-98BD-A29D8BD4546B}">
      <dgm:prSet/>
      <dgm:spPr/>
      <dgm:t>
        <a:bodyPr/>
        <a:lstStyle/>
        <a:p>
          <a:endParaRPr lang="ru-RU" sz="2800" b="1"/>
        </a:p>
      </dgm:t>
    </dgm:pt>
    <dgm:pt modelId="{A8C54EEC-6030-440A-B53D-BDA3716C1EA8}" type="sibTrans" cxnId="{F80D2681-8B46-4089-98BD-A29D8BD4546B}">
      <dgm:prSet/>
      <dgm:spPr/>
      <dgm:t>
        <a:bodyPr/>
        <a:lstStyle/>
        <a:p>
          <a:endParaRPr lang="ru-RU" sz="2800" b="1"/>
        </a:p>
      </dgm:t>
    </dgm:pt>
    <dgm:pt modelId="{E8348EE2-6AC4-47BD-9DE7-619E4287F727}">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Направленная расшифровка </a:t>
          </a:r>
        </a:p>
      </dgm:t>
    </dgm:pt>
    <dgm:pt modelId="{BF292634-CDC3-4A66-A7D3-4B8036BD98EF}" type="parTrans" cxnId="{991C0F7C-28DE-4FC7-81D2-E530BDCAED08}">
      <dgm:prSet/>
      <dgm:spPr/>
      <dgm:t>
        <a:bodyPr/>
        <a:lstStyle/>
        <a:p>
          <a:endParaRPr lang="ru-RU" sz="2800" b="1"/>
        </a:p>
      </dgm:t>
    </dgm:pt>
    <dgm:pt modelId="{AE2AD64D-1A59-46F3-8C1B-8B6683BF4F1F}" type="sibTrans" cxnId="{991C0F7C-28DE-4FC7-81D2-E530BDCAED08}">
      <dgm:prSet/>
      <dgm:spPr/>
      <dgm:t>
        <a:bodyPr/>
        <a:lstStyle/>
        <a:p>
          <a:endParaRPr lang="ru-RU" sz="2800" b="1"/>
        </a:p>
      </dgm:t>
    </dgm:pt>
    <dgm:pt modelId="{66D058E2-B54F-4BE4-9B16-9C3016F5EB51}">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Резюме в одном предложении</a:t>
          </a:r>
        </a:p>
      </dgm:t>
    </dgm:pt>
    <dgm:pt modelId="{F4A12CF6-6351-44BC-917B-61DD7946DF5C}" type="parTrans" cxnId="{E3914E2C-3659-487C-B8B9-35E654DCAE0E}">
      <dgm:prSet/>
      <dgm:spPr/>
      <dgm:t>
        <a:bodyPr/>
        <a:lstStyle/>
        <a:p>
          <a:endParaRPr lang="ru-RU" sz="2800" b="1"/>
        </a:p>
      </dgm:t>
    </dgm:pt>
    <dgm:pt modelId="{146C3CE4-A013-462A-B52A-5EF62D3E00F9}" type="sibTrans" cxnId="{E3914E2C-3659-487C-B8B9-35E654DCAE0E}">
      <dgm:prSet/>
      <dgm:spPr/>
      <dgm:t>
        <a:bodyPr/>
        <a:lstStyle/>
        <a:p>
          <a:endParaRPr lang="ru-RU" sz="2800" b="1"/>
        </a:p>
      </dgm:t>
    </dgm:pt>
    <dgm:pt modelId="{5FF845D7-F5A9-4E16-91F8-12A02CC0B68B}">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Недельные отчеты </a:t>
          </a:r>
        </a:p>
      </dgm:t>
    </dgm:pt>
    <dgm:pt modelId="{E6F46153-E40D-46AD-86F0-AD24F4CA7C03}" type="parTrans" cxnId="{FEA63FAF-9160-44A1-B01E-76C86E2E14F0}">
      <dgm:prSet/>
      <dgm:spPr/>
      <dgm:t>
        <a:bodyPr/>
        <a:lstStyle/>
        <a:p>
          <a:endParaRPr lang="ru-RU" sz="2800" b="1"/>
        </a:p>
      </dgm:t>
    </dgm:pt>
    <dgm:pt modelId="{D1140E72-9BB7-4C41-ACEE-3125690799C1}" type="sibTrans" cxnId="{FEA63FAF-9160-44A1-B01E-76C86E2E14F0}">
      <dgm:prSet/>
      <dgm:spPr/>
      <dgm:t>
        <a:bodyPr/>
        <a:lstStyle/>
        <a:p>
          <a:endParaRPr lang="ru-RU" sz="2800" b="1"/>
        </a:p>
      </dgm:t>
    </dgm:pt>
    <dgm:pt modelId="{8F97BF1A-9B08-44E3-941F-B242EEBE4265}">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Контрольно-оценочные листы</a:t>
          </a:r>
        </a:p>
      </dgm:t>
    </dgm:pt>
    <dgm:pt modelId="{7A72797A-DE0A-4D3E-B30C-514017C9F123}" type="parTrans" cxnId="{015E3ED4-8229-4DF2-A91E-7514FA6F190C}">
      <dgm:prSet/>
      <dgm:spPr/>
      <dgm:t>
        <a:bodyPr/>
        <a:lstStyle/>
        <a:p>
          <a:endParaRPr lang="ru-RU" sz="2800" b="1"/>
        </a:p>
      </dgm:t>
    </dgm:pt>
    <dgm:pt modelId="{B0EB53DE-4207-4E9F-9E12-4D7DAF8CAF6B}" type="sibTrans" cxnId="{015E3ED4-8229-4DF2-A91E-7514FA6F190C}">
      <dgm:prSet/>
      <dgm:spPr/>
      <dgm:t>
        <a:bodyPr/>
        <a:lstStyle/>
        <a:p>
          <a:endParaRPr lang="ru-RU" sz="2800" b="1"/>
        </a:p>
      </dgm:t>
    </dgm:pt>
    <dgm:pt modelId="{044B1176-5F68-4475-997F-C595EC51ABCC}">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Опросники самодиагностики </a:t>
          </a:r>
        </a:p>
      </dgm:t>
    </dgm:pt>
    <dgm:pt modelId="{0BE2391C-A3D1-4FDE-8979-3121697DEDEA}" type="parTrans" cxnId="{31F9DA1B-3DCF-4944-B699-C782BD2E3F08}">
      <dgm:prSet/>
      <dgm:spPr/>
      <dgm:t>
        <a:bodyPr/>
        <a:lstStyle/>
        <a:p>
          <a:endParaRPr lang="ru-RU" sz="2800" b="1"/>
        </a:p>
      </dgm:t>
    </dgm:pt>
    <dgm:pt modelId="{931BDF64-9DAC-4699-BA77-DE84AB3EEDA0}" type="sibTrans" cxnId="{31F9DA1B-3DCF-4944-B699-C782BD2E3F08}">
      <dgm:prSet/>
      <dgm:spPr/>
      <dgm:t>
        <a:bodyPr/>
        <a:lstStyle/>
        <a:p>
          <a:endParaRPr lang="ru-RU" sz="2800" b="1"/>
        </a:p>
      </dgm:t>
    </dgm:pt>
    <dgm:pt modelId="{A8584A4A-8041-4BC8-B0F3-D4E4BA9DDA08}">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Оценка экзамена учениками </a:t>
          </a:r>
        </a:p>
      </dgm:t>
    </dgm:pt>
    <dgm:pt modelId="{6E952A31-2903-44E0-A561-9D3C490BB190}" type="parTrans" cxnId="{EB3C3F09-DA81-48EC-925C-AAE27A14D193}">
      <dgm:prSet/>
      <dgm:spPr/>
      <dgm:t>
        <a:bodyPr/>
        <a:lstStyle/>
        <a:p>
          <a:endParaRPr lang="ru-RU" sz="2800" b="1"/>
        </a:p>
      </dgm:t>
    </dgm:pt>
    <dgm:pt modelId="{BCD27E3F-0820-466B-9DCE-F51C1C174EE1}" type="sibTrans" cxnId="{EB3C3F09-DA81-48EC-925C-AAE27A14D193}">
      <dgm:prSet/>
      <dgm:spPr/>
      <dgm:t>
        <a:bodyPr/>
        <a:lstStyle/>
        <a:p>
          <a:endParaRPr lang="ru-RU" sz="2800" b="1"/>
        </a:p>
      </dgm:t>
    </dgm:pt>
    <dgm:pt modelId="{CC86735C-C2C3-408A-B019-7A8162EFB834}">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Карты понятий </a:t>
          </a:r>
        </a:p>
      </dgm:t>
    </dgm:pt>
    <dgm:pt modelId="{A9B9C7A1-CED7-489C-B3C7-26852C233951}" type="parTrans" cxnId="{F42B9E1C-C645-4B72-A9C8-0C483CD01E27}">
      <dgm:prSet/>
      <dgm:spPr/>
      <dgm:t>
        <a:bodyPr/>
        <a:lstStyle/>
        <a:p>
          <a:endParaRPr lang="ru-RU" sz="2800" b="1"/>
        </a:p>
      </dgm:t>
    </dgm:pt>
    <dgm:pt modelId="{2C0DFE28-11F8-4070-994D-BB42EAC81A80}" type="sibTrans" cxnId="{F42B9E1C-C645-4B72-A9C8-0C483CD01E27}">
      <dgm:prSet/>
      <dgm:spPr/>
      <dgm:t>
        <a:bodyPr/>
        <a:lstStyle/>
        <a:p>
          <a:endParaRPr lang="ru-RU" sz="2800" b="1"/>
        </a:p>
      </dgm:t>
    </dgm:pt>
    <dgm:pt modelId="{1F6041B2-ADB2-4211-AECB-9342D37A1E89}">
      <dgm:prSet custT="1"/>
      <dgm:spPr>
        <a:scene3d>
          <a:camera prst="orthographicFront">
            <a:rot lat="0" lon="0" rev="0"/>
          </a:camera>
          <a:lightRig rig="contrasting" dir="t">
            <a:rot lat="0" lon="0" rev="1500000"/>
          </a:lightRig>
        </a:scene3d>
        <a:sp3d prstMaterial="metal">
          <a:bevelT w="88900" h="88900"/>
        </a:sp3d>
      </dgm:spPr>
      <dgm:t>
        <a:bodyPr/>
        <a:lstStyle/>
        <a:p>
          <a:r>
            <a:rPr lang="ru-RU" sz="1200" b="1" dirty="0"/>
            <a:t> </a:t>
          </a:r>
          <a:r>
            <a:rPr lang="ru-RU" sz="1600" b="1" dirty="0"/>
            <a:t>Электронные портфолио</a:t>
          </a:r>
        </a:p>
      </dgm:t>
    </dgm:pt>
    <dgm:pt modelId="{6961BCB7-8F69-4861-BBC8-0B163E1B1D74}" type="parTrans" cxnId="{6A8CCF92-5BB7-4D56-BA4C-591296A19EE4}">
      <dgm:prSet/>
      <dgm:spPr/>
      <dgm:t>
        <a:bodyPr/>
        <a:lstStyle/>
        <a:p>
          <a:endParaRPr lang="ru-RU" sz="2800" b="1"/>
        </a:p>
      </dgm:t>
    </dgm:pt>
    <dgm:pt modelId="{008FED6C-32F1-4BCF-BB37-3134628710C3}" type="sibTrans" cxnId="{6A8CCF92-5BB7-4D56-BA4C-591296A19EE4}">
      <dgm:prSet/>
      <dgm:spPr/>
      <dgm:t>
        <a:bodyPr/>
        <a:lstStyle/>
        <a:p>
          <a:endParaRPr lang="ru-RU" sz="2800" b="1"/>
        </a:p>
      </dgm:t>
    </dgm:pt>
    <dgm:pt modelId="{8C4E29A6-4AF7-4BC8-B940-5F1785D59C2B}">
      <dgm:prSet custT="1"/>
      <dgm:spPr>
        <a:scene3d>
          <a:camera prst="orthographicFront">
            <a:rot lat="0" lon="0" rev="0"/>
          </a:camera>
          <a:lightRig rig="contrasting" dir="t">
            <a:rot lat="0" lon="0" rev="1500000"/>
          </a:lightRig>
        </a:scene3d>
        <a:sp3d prstMaterial="metal">
          <a:bevelT w="88900" h="88900"/>
        </a:sp3d>
      </dgm:spPr>
      <dgm:t>
        <a:bodyPr/>
        <a:lstStyle/>
        <a:p>
          <a:r>
            <a:rPr lang="ru-RU" sz="1600" b="1" dirty="0"/>
            <a:t>Тесты, составленные учениками</a:t>
          </a:r>
        </a:p>
      </dgm:t>
    </dgm:pt>
    <dgm:pt modelId="{6016F14C-9945-4B2E-9AA2-D0445409F0D4}" type="parTrans" cxnId="{4F9307A9-EEFD-47C8-9D2A-E48034535955}">
      <dgm:prSet/>
      <dgm:spPr/>
      <dgm:t>
        <a:bodyPr/>
        <a:lstStyle/>
        <a:p>
          <a:endParaRPr lang="ru-RU" sz="2800" b="1"/>
        </a:p>
      </dgm:t>
    </dgm:pt>
    <dgm:pt modelId="{7FFEF8CD-85AF-41E9-A1C9-D95D3A766B79}" type="sibTrans" cxnId="{4F9307A9-EEFD-47C8-9D2A-E48034535955}">
      <dgm:prSet/>
      <dgm:spPr/>
      <dgm:t>
        <a:bodyPr/>
        <a:lstStyle/>
        <a:p>
          <a:endParaRPr lang="ru-RU" sz="2800" b="1"/>
        </a:p>
      </dgm:t>
    </dgm:pt>
    <dgm:pt modelId="{6335CC75-8ECE-41F7-9783-6F67FC5D12C7}" type="pres">
      <dgm:prSet presAssocID="{74A8214B-4DB6-4688-AB05-69848BD6507B}" presName="Name0" presStyleCnt="0">
        <dgm:presLayoutVars>
          <dgm:dir/>
          <dgm:resizeHandles val="exact"/>
        </dgm:presLayoutVars>
      </dgm:prSet>
      <dgm:spPr/>
    </dgm:pt>
    <dgm:pt modelId="{E75F0B95-C3E5-494A-B04F-2EF15D3B8EAB}" type="pres">
      <dgm:prSet presAssocID="{74A8214B-4DB6-4688-AB05-69848BD6507B}" presName="cycle" presStyleCnt="0"/>
      <dgm:spPr>
        <a:scene3d>
          <a:camera prst="orthographicFront">
            <a:rot lat="0" lon="0" rev="0"/>
          </a:camera>
          <a:lightRig rig="contrasting" dir="t">
            <a:rot lat="0" lon="0" rev="1500000"/>
          </a:lightRig>
        </a:scene3d>
        <a:sp3d prstMaterial="metal">
          <a:bevelT w="88900" h="88900"/>
        </a:sp3d>
      </dgm:spPr>
    </dgm:pt>
    <dgm:pt modelId="{BF7CA0FD-12D8-434D-BCA7-13E4BF8FB1A9}" type="pres">
      <dgm:prSet presAssocID="{7F11A876-DEDF-403C-8AF3-B94CB0D3ECCD}" presName="nodeFirstNode" presStyleLbl="node1" presStyleIdx="0" presStyleCnt="12" custScaleX="142356" custScaleY="118122" custRadScaleRad="105914" custRadScaleInc="-2735">
        <dgm:presLayoutVars>
          <dgm:bulletEnabled val="1"/>
        </dgm:presLayoutVars>
      </dgm:prSet>
      <dgm:spPr/>
    </dgm:pt>
    <dgm:pt modelId="{5119FFF9-0C3F-444F-AC74-07552D54EF3F}" type="pres">
      <dgm:prSet presAssocID="{5466FFB8-8AE3-4EA4-97C1-A8A5476DE8CE}" presName="sibTransFirstNode" presStyleLbl="bgShp" presStyleIdx="0" presStyleCnt="1"/>
      <dgm:spPr/>
    </dgm:pt>
    <dgm:pt modelId="{9BE051AA-AD10-4DF5-9978-9C53DFA48443}" type="pres">
      <dgm:prSet presAssocID="{E9D4100D-A8DE-45E6-80CC-E18445B30190}" presName="nodeFollowingNodes" presStyleLbl="node1" presStyleIdx="1" presStyleCnt="12" custScaleX="167896" custRadScaleRad="115539" custRadScaleInc="48247">
        <dgm:presLayoutVars>
          <dgm:bulletEnabled val="1"/>
        </dgm:presLayoutVars>
      </dgm:prSet>
      <dgm:spPr/>
    </dgm:pt>
    <dgm:pt modelId="{3AEE8A6B-B2FF-44AD-9BFD-010796C2B37D}" type="pres">
      <dgm:prSet presAssocID="{762DA0F6-9D82-4D42-8C00-A1DB2B1A529D}" presName="nodeFollowingNodes" presStyleLbl="node1" presStyleIdx="2" presStyleCnt="12" custScaleX="146759" custRadScaleRad="105324" custRadScaleInc="13364">
        <dgm:presLayoutVars>
          <dgm:bulletEnabled val="1"/>
        </dgm:presLayoutVars>
      </dgm:prSet>
      <dgm:spPr/>
    </dgm:pt>
    <dgm:pt modelId="{06585D08-2B7C-4CF3-93F2-C220B63D1AB6}" type="pres">
      <dgm:prSet presAssocID="{E8348EE2-6AC4-47BD-9DE7-619E4287F727}" presName="nodeFollowingNodes" presStyleLbl="node1" presStyleIdx="3" presStyleCnt="12" custScaleX="150039" custRadScaleRad="100945" custRadScaleInc="743">
        <dgm:presLayoutVars>
          <dgm:bulletEnabled val="1"/>
        </dgm:presLayoutVars>
      </dgm:prSet>
      <dgm:spPr/>
    </dgm:pt>
    <dgm:pt modelId="{18AF9757-E32E-4FB4-8FFA-1B5D5E1A12C4}" type="pres">
      <dgm:prSet presAssocID="{66D058E2-B54F-4BE4-9B16-9C3016F5EB51}" presName="nodeFollowingNodes" presStyleLbl="node1" presStyleIdx="4" presStyleCnt="12" custScaleX="152819" custRadScaleRad="102635" custRadScaleInc="-17904">
        <dgm:presLayoutVars>
          <dgm:bulletEnabled val="1"/>
        </dgm:presLayoutVars>
      </dgm:prSet>
      <dgm:spPr/>
    </dgm:pt>
    <dgm:pt modelId="{29BE8D5B-A6D8-4138-B951-E7C16DEBA623}" type="pres">
      <dgm:prSet presAssocID="{5FF845D7-F5A9-4E16-91F8-12A02CC0B68B}" presName="nodeFollowingNodes" presStyleLbl="node1" presStyleIdx="5" presStyleCnt="12" custScaleX="161847" custRadScaleRad="111402" custRadScaleInc="-40917">
        <dgm:presLayoutVars>
          <dgm:bulletEnabled val="1"/>
        </dgm:presLayoutVars>
      </dgm:prSet>
      <dgm:spPr/>
    </dgm:pt>
    <dgm:pt modelId="{ECA52149-1717-47C4-A3E9-8938BDF3EB51}" type="pres">
      <dgm:prSet presAssocID="{8F97BF1A-9B08-44E3-941F-B242EEBE4265}" presName="nodeFollowingNodes" presStyleLbl="node1" presStyleIdx="6" presStyleCnt="12" custScaleX="130449" custScaleY="125826" custRadScaleRad="107755" custRadScaleInc="-7472">
        <dgm:presLayoutVars>
          <dgm:bulletEnabled val="1"/>
        </dgm:presLayoutVars>
      </dgm:prSet>
      <dgm:spPr/>
    </dgm:pt>
    <dgm:pt modelId="{AD396880-A3DF-474C-84C1-59CB0E508786}" type="pres">
      <dgm:prSet presAssocID="{044B1176-5F68-4475-997F-C595EC51ABCC}" presName="nodeFollowingNodes" presStyleLbl="node1" presStyleIdx="7" presStyleCnt="12" custScaleX="159640" custRadScaleRad="106307" custRadScaleInc="38083">
        <dgm:presLayoutVars>
          <dgm:bulletEnabled val="1"/>
        </dgm:presLayoutVars>
      </dgm:prSet>
      <dgm:spPr/>
    </dgm:pt>
    <dgm:pt modelId="{6DC4F214-D132-413B-A082-B4950B1A2C34}" type="pres">
      <dgm:prSet presAssocID="{A8584A4A-8041-4BC8-B0F3-D4E4BA9DDA08}" presName="nodeFollowingNodes" presStyleLbl="node1" presStyleIdx="8" presStyleCnt="12" custScaleX="168659" custRadScaleRad="106585" custRadScaleInc="27538">
        <dgm:presLayoutVars>
          <dgm:bulletEnabled val="1"/>
        </dgm:presLayoutVars>
      </dgm:prSet>
      <dgm:spPr/>
    </dgm:pt>
    <dgm:pt modelId="{79A3BCD4-4D04-47A8-9E03-86DF6CE62C69}" type="pres">
      <dgm:prSet presAssocID="{CC86735C-C2C3-408A-B019-7A8162EFB834}" presName="nodeFollowingNodes" presStyleLbl="node1" presStyleIdx="9" presStyleCnt="12" custScaleX="160570" custRadScaleRad="109095" custRadScaleInc="-687">
        <dgm:presLayoutVars>
          <dgm:bulletEnabled val="1"/>
        </dgm:presLayoutVars>
      </dgm:prSet>
      <dgm:spPr/>
    </dgm:pt>
    <dgm:pt modelId="{70DE1E5C-3119-4987-9F96-B3B461D36F8B}" type="pres">
      <dgm:prSet presAssocID="{1F6041B2-ADB2-4211-AECB-9342D37A1E89}" presName="nodeFollowingNodes" presStyleLbl="node1" presStyleIdx="10" presStyleCnt="12" custScaleX="164592" custRadScaleRad="109470" custRadScaleInc="-19457">
        <dgm:presLayoutVars>
          <dgm:bulletEnabled val="1"/>
        </dgm:presLayoutVars>
      </dgm:prSet>
      <dgm:spPr/>
    </dgm:pt>
    <dgm:pt modelId="{15D89FB7-5478-4C3D-AFEC-6655850560E9}" type="pres">
      <dgm:prSet presAssocID="{8C4E29A6-4AF7-4BC8-B940-5F1785D59C2B}" presName="nodeFollowingNodes" presStyleLbl="node1" presStyleIdx="11" presStyleCnt="12" custScaleX="165690" custRadScaleRad="110584" custRadScaleInc="-49181">
        <dgm:presLayoutVars>
          <dgm:bulletEnabled val="1"/>
        </dgm:presLayoutVars>
      </dgm:prSet>
      <dgm:spPr/>
    </dgm:pt>
  </dgm:ptLst>
  <dgm:cxnLst>
    <dgm:cxn modelId="{FE417704-BFE7-483A-9B64-3F12FADA13D7}" srcId="{74A8214B-4DB6-4688-AB05-69848BD6507B}" destId="{7F11A876-DEDF-403C-8AF3-B94CB0D3ECCD}" srcOrd="0" destOrd="0" parTransId="{2B250723-8963-4EB2-AF15-01CB01984D9F}" sibTransId="{5466FFB8-8AE3-4EA4-97C1-A8A5476DE8CE}"/>
    <dgm:cxn modelId="{97B21505-DB4E-46E4-9EA6-CA8C34E37CC9}" srcId="{74A8214B-4DB6-4688-AB05-69848BD6507B}" destId="{E9D4100D-A8DE-45E6-80CC-E18445B30190}" srcOrd="1" destOrd="0" parTransId="{10E62CDB-FAA0-4243-B52C-D0D4CEA496D5}" sibTransId="{76FB8105-B769-40B4-8C0B-5DCC199BBDA9}"/>
    <dgm:cxn modelId="{EB3C3F09-DA81-48EC-925C-AAE27A14D193}" srcId="{74A8214B-4DB6-4688-AB05-69848BD6507B}" destId="{A8584A4A-8041-4BC8-B0F3-D4E4BA9DDA08}" srcOrd="8" destOrd="0" parTransId="{6E952A31-2903-44E0-A561-9D3C490BB190}" sibTransId="{BCD27E3F-0820-466B-9DCE-F51C1C174EE1}"/>
    <dgm:cxn modelId="{26E67514-6813-429C-B3A2-9A7E2541751A}" type="presOf" srcId="{044B1176-5F68-4475-997F-C595EC51ABCC}" destId="{AD396880-A3DF-474C-84C1-59CB0E508786}" srcOrd="0" destOrd="0" presId="urn:microsoft.com/office/officeart/2005/8/layout/cycle3"/>
    <dgm:cxn modelId="{31F9DA1B-3DCF-4944-B699-C782BD2E3F08}" srcId="{74A8214B-4DB6-4688-AB05-69848BD6507B}" destId="{044B1176-5F68-4475-997F-C595EC51ABCC}" srcOrd="7" destOrd="0" parTransId="{0BE2391C-A3D1-4FDE-8979-3121697DEDEA}" sibTransId="{931BDF64-9DAC-4699-BA77-DE84AB3EEDA0}"/>
    <dgm:cxn modelId="{F42B9E1C-C645-4B72-A9C8-0C483CD01E27}" srcId="{74A8214B-4DB6-4688-AB05-69848BD6507B}" destId="{CC86735C-C2C3-408A-B019-7A8162EFB834}" srcOrd="9" destOrd="0" parTransId="{A9B9C7A1-CED7-489C-B3C7-26852C233951}" sibTransId="{2C0DFE28-11F8-4070-994D-BB42EAC81A80}"/>
    <dgm:cxn modelId="{89DC682A-BA37-4B0A-910E-E5BC20C6C336}" type="presOf" srcId="{762DA0F6-9D82-4D42-8C00-A1DB2B1A529D}" destId="{3AEE8A6B-B2FF-44AD-9BFD-010796C2B37D}" srcOrd="0" destOrd="0" presId="urn:microsoft.com/office/officeart/2005/8/layout/cycle3"/>
    <dgm:cxn modelId="{E3914E2C-3659-487C-B8B9-35E654DCAE0E}" srcId="{74A8214B-4DB6-4688-AB05-69848BD6507B}" destId="{66D058E2-B54F-4BE4-9B16-9C3016F5EB51}" srcOrd="4" destOrd="0" parTransId="{F4A12CF6-6351-44BC-917B-61DD7946DF5C}" sibTransId="{146C3CE4-A013-462A-B52A-5EF62D3E00F9}"/>
    <dgm:cxn modelId="{6B05A33B-04A7-4C9B-87B0-CC1F23D24373}" type="presOf" srcId="{5FF845D7-F5A9-4E16-91F8-12A02CC0B68B}" destId="{29BE8D5B-A6D8-4138-B951-E7C16DEBA623}" srcOrd="0" destOrd="0" presId="urn:microsoft.com/office/officeart/2005/8/layout/cycle3"/>
    <dgm:cxn modelId="{F0EEC95D-136F-4738-BBBF-659B9E8E2D70}" type="presOf" srcId="{E8348EE2-6AC4-47BD-9DE7-619E4287F727}" destId="{06585D08-2B7C-4CF3-93F2-C220B63D1AB6}" srcOrd="0" destOrd="0" presId="urn:microsoft.com/office/officeart/2005/8/layout/cycle3"/>
    <dgm:cxn modelId="{0EA42965-2A58-4B84-B486-C3665B6AA27A}" type="presOf" srcId="{8C4E29A6-4AF7-4BC8-B940-5F1785D59C2B}" destId="{15D89FB7-5478-4C3D-AFEC-6655850560E9}" srcOrd="0" destOrd="0" presId="urn:microsoft.com/office/officeart/2005/8/layout/cycle3"/>
    <dgm:cxn modelId="{2C3DD065-86DF-470F-B9C6-77948FB118CB}" type="presOf" srcId="{7F11A876-DEDF-403C-8AF3-B94CB0D3ECCD}" destId="{BF7CA0FD-12D8-434D-BCA7-13E4BF8FB1A9}" srcOrd="0" destOrd="0" presId="urn:microsoft.com/office/officeart/2005/8/layout/cycle3"/>
    <dgm:cxn modelId="{6907C575-6A37-48CD-A81A-B0C07CF31CB7}" type="presOf" srcId="{8F97BF1A-9B08-44E3-941F-B242EEBE4265}" destId="{ECA52149-1717-47C4-A3E9-8938BDF3EB51}" srcOrd="0" destOrd="0" presId="urn:microsoft.com/office/officeart/2005/8/layout/cycle3"/>
    <dgm:cxn modelId="{414A1358-B62A-4FC9-920A-0D81A9A024FB}" type="presOf" srcId="{74A8214B-4DB6-4688-AB05-69848BD6507B}" destId="{6335CC75-8ECE-41F7-9783-6F67FC5D12C7}" srcOrd="0" destOrd="0" presId="urn:microsoft.com/office/officeart/2005/8/layout/cycle3"/>
    <dgm:cxn modelId="{991C0F7C-28DE-4FC7-81D2-E530BDCAED08}" srcId="{74A8214B-4DB6-4688-AB05-69848BD6507B}" destId="{E8348EE2-6AC4-47BD-9DE7-619E4287F727}" srcOrd="3" destOrd="0" parTransId="{BF292634-CDC3-4A66-A7D3-4B8036BD98EF}" sibTransId="{AE2AD64D-1A59-46F3-8C1B-8B6683BF4F1F}"/>
    <dgm:cxn modelId="{AD557F80-B7DF-469A-A28C-2FC48F8A47AE}" type="presOf" srcId="{CC86735C-C2C3-408A-B019-7A8162EFB834}" destId="{79A3BCD4-4D04-47A8-9E03-86DF6CE62C69}" srcOrd="0" destOrd="0" presId="urn:microsoft.com/office/officeart/2005/8/layout/cycle3"/>
    <dgm:cxn modelId="{F80D2681-8B46-4089-98BD-A29D8BD4546B}" srcId="{74A8214B-4DB6-4688-AB05-69848BD6507B}" destId="{762DA0F6-9D82-4D42-8C00-A1DB2B1A529D}" srcOrd="2" destOrd="0" parTransId="{CFE9FC01-C905-4821-A663-35FB12246CC7}" sibTransId="{A8C54EEC-6030-440A-B53D-BDA3716C1EA8}"/>
    <dgm:cxn modelId="{093D1188-323F-4D22-AE1E-2D4ADBB2F6DF}" type="presOf" srcId="{A8584A4A-8041-4BC8-B0F3-D4E4BA9DDA08}" destId="{6DC4F214-D132-413B-A082-B4950B1A2C34}" srcOrd="0" destOrd="0" presId="urn:microsoft.com/office/officeart/2005/8/layout/cycle3"/>
    <dgm:cxn modelId="{6A8CCF92-5BB7-4D56-BA4C-591296A19EE4}" srcId="{74A8214B-4DB6-4688-AB05-69848BD6507B}" destId="{1F6041B2-ADB2-4211-AECB-9342D37A1E89}" srcOrd="10" destOrd="0" parTransId="{6961BCB7-8F69-4861-BBC8-0B163E1B1D74}" sibTransId="{008FED6C-32F1-4BCF-BB37-3134628710C3}"/>
    <dgm:cxn modelId="{5214CD99-6AB0-4EEB-90E5-E5F2A4B6AE57}" type="presOf" srcId="{1F6041B2-ADB2-4211-AECB-9342D37A1E89}" destId="{70DE1E5C-3119-4987-9F96-B3B461D36F8B}" srcOrd="0" destOrd="0" presId="urn:microsoft.com/office/officeart/2005/8/layout/cycle3"/>
    <dgm:cxn modelId="{4F9307A9-EEFD-47C8-9D2A-E48034535955}" srcId="{74A8214B-4DB6-4688-AB05-69848BD6507B}" destId="{8C4E29A6-4AF7-4BC8-B940-5F1785D59C2B}" srcOrd="11" destOrd="0" parTransId="{6016F14C-9945-4B2E-9AA2-D0445409F0D4}" sibTransId="{7FFEF8CD-85AF-41E9-A1C9-D95D3A766B79}"/>
    <dgm:cxn modelId="{FEA63FAF-9160-44A1-B01E-76C86E2E14F0}" srcId="{74A8214B-4DB6-4688-AB05-69848BD6507B}" destId="{5FF845D7-F5A9-4E16-91F8-12A02CC0B68B}" srcOrd="5" destOrd="0" parTransId="{E6F46153-E40D-46AD-86F0-AD24F4CA7C03}" sibTransId="{D1140E72-9BB7-4C41-ACEE-3125690799C1}"/>
    <dgm:cxn modelId="{AC2434C7-B8B9-4E47-965A-5622C30ADF3B}" type="presOf" srcId="{E9D4100D-A8DE-45E6-80CC-E18445B30190}" destId="{9BE051AA-AD10-4DF5-9978-9C53DFA48443}" srcOrd="0" destOrd="0" presId="urn:microsoft.com/office/officeart/2005/8/layout/cycle3"/>
    <dgm:cxn modelId="{0F836ACF-10B1-4A2D-A372-9BEBA4F9CE69}" type="presOf" srcId="{5466FFB8-8AE3-4EA4-97C1-A8A5476DE8CE}" destId="{5119FFF9-0C3F-444F-AC74-07552D54EF3F}" srcOrd="0" destOrd="0" presId="urn:microsoft.com/office/officeart/2005/8/layout/cycle3"/>
    <dgm:cxn modelId="{015E3ED4-8229-4DF2-A91E-7514FA6F190C}" srcId="{74A8214B-4DB6-4688-AB05-69848BD6507B}" destId="{8F97BF1A-9B08-44E3-941F-B242EEBE4265}" srcOrd="6" destOrd="0" parTransId="{7A72797A-DE0A-4D3E-B30C-514017C9F123}" sibTransId="{B0EB53DE-4207-4E9F-9E12-4D7DAF8CAF6B}"/>
    <dgm:cxn modelId="{437117FD-6A27-4E99-B8EA-EA326072EAE2}" type="presOf" srcId="{66D058E2-B54F-4BE4-9B16-9C3016F5EB51}" destId="{18AF9757-E32E-4FB4-8FFA-1B5D5E1A12C4}" srcOrd="0" destOrd="0" presId="urn:microsoft.com/office/officeart/2005/8/layout/cycle3"/>
    <dgm:cxn modelId="{53F82A75-E623-4210-B3EF-602A574A7C2A}" type="presParOf" srcId="{6335CC75-8ECE-41F7-9783-6F67FC5D12C7}" destId="{E75F0B95-C3E5-494A-B04F-2EF15D3B8EAB}" srcOrd="0" destOrd="0" presId="urn:microsoft.com/office/officeart/2005/8/layout/cycle3"/>
    <dgm:cxn modelId="{FFB343CD-DBAE-492A-BAA3-93CF14846C96}" type="presParOf" srcId="{E75F0B95-C3E5-494A-B04F-2EF15D3B8EAB}" destId="{BF7CA0FD-12D8-434D-BCA7-13E4BF8FB1A9}" srcOrd="0" destOrd="0" presId="urn:microsoft.com/office/officeart/2005/8/layout/cycle3"/>
    <dgm:cxn modelId="{7709D9C9-A044-49B8-A8AB-1F894BF9D1CD}" type="presParOf" srcId="{E75F0B95-C3E5-494A-B04F-2EF15D3B8EAB}" destId="{5119FFF9-0C3F-444F-AC74-07552D54EF3F}" srcOrd="1" destOrd="0" presId="urn:microsoft.com/office/officeart/2005/8/layout/cycle3"/>
    <dgm:cxn modelId="{3F9B6B4A-C0C1-467A-BC0D-5115A8686BE2}" type="presParOf" srcId="{E75F0B95-C3E5-494A-B04F-2EF15D3B8EAB}" destId="{9BE051AA-AD10-4DF5-9978-9C53DFA48443}" srcOrd="2" destOrd="0" presId="urn:microsoft.com/office/officeart/2005/8/layout/cycle3"/>
    <dgm:cxn modelId="{D1F61D83-99A3-4C53-A515-A86C2C1767C1}" type="presParOf" srcId="{E75F0B95-C3E5-494A-B04F-2EF15D3B8EAB}" destId="{3AEE8A6B-B2FF-44AD-9BFD-010796C2B37D}" srcOrd="3" destOrd="0" presId="urn:microsoft.com/office/officeart/2005/8/layout/cycle3"/>
    <dgm:cxn modelId="{1496BEBA-5F5F-4FA0-BFE5-D35A6ED1B1DF}" type="presParOf" srcId="{E75F0B95-C3E5-494A-B04F-2EF15D3B8EAB}" destId="{06585D08-2B7C-4CF3-93F2-C220B63D1AB6}" srcOrd="4" destOrd="0" presId="urn:microsoft.com/office/officeart/2005/8/layout/cycle3"/>
    <dgm:cxn modelId="{967DB318-E1F5-4348-9629-DD028FA3388F}" type="presParOf" srcId="{E75F0B95-C3E5-494A-B04F-2EF15D3B8EAB}" destId="{18AF9757-E32E-4FB4-8FFA-1B5D5E1A12C4}" srcOrd="5" destOrd="0" presId="urn:microsoft.com/office/officeart/2005/8/layout/cycle3"/>
    <dgm:cxn modelId="{85B108D9-9BAC-4732-B6AA-79F5F2FC8D2D}" type="presParOf" srcId="{E75F0B95-C3E5-494A-B04F-2EF15D3B8EAB}" destId="{29BE8D5B-A6D8-4138-B951-E7C16DEBA623}" srcOrd="6" destOrd="0" presId="urn:microsoft.com/office/officeart/2005/8/layout/cycle3"/>
    <dgm:cxn modelId="{FEC096C9-9791-4BA9-A882-ABC3270659CC}" type="presParOf" srcId="{E75F0B95-C3E5-494A-B04F-2EF15D3B8EAB}" destId="{ECA52149-1717-47C4-A3E9-8938BDF3EB51}" srcOrd="7" destOrd="0" presId="urn:microsoft.com/office/officeart/2005/8/layout/cycle3"/>
    <dgm:cxn modelId="{09A67810-ADE8-47FD-9D81-52E18083D0C0}" type="presParOf" srcId="{E75F0B95-C3E5-494A-B04F-2EF15D3B8EAB}" destId="{AD396880-A3DF-474C-84C1-59CB0E508786}" srcOrd="8" destOrd="0" presId="urn:microsoft.com/office/officeart/2005/8/layout/cycle3"/>
    <dgm:cxn modelId="{F98D9929-F46E-4609-AA2B-D952EA7DED16}" type="presParOf" srcId="{E75F0B95-C3E5-494A-B04F-2EF15D3B8EAB}" destId="{6DC4F214-D132-413B-A082-B4950B1A2C34}" srcOrd="9" destOrd="0" presId="urn:microsoft.com/office/officeart/2005/8/layout/cycle3"/>
    <dgm:cxn modelId="{25C38EEE-144A-45F1-A178-6E1749634718}" type="presParOf" srcId="{E75F0B95-C3E5-494A-B04F-2EF15D3B8EAB}" destId="{79A3BCD4-4D04-47A8-9E03-86DF6CE62C69}" srcOrd="10" destOrd="0" presId="urn:microsoft.com/office/officeart/2005/8/layout/cycle3"/>
    <dgm:cxn modelId="{8420A3B8-5015-40B2-8230-430A37E88055}" type="presParOf" srcId="{E75F0B95-C3E5-494A-B04F-2EF15D3B8EAB}" destId="{70DE1E5C-3119-4987-9F96-B3B461D36F8B}" srcOrd="11" destOrd="0" presId="urn:microsoft.com/office/officeart/2005/8/layout/cycle3"/>
    <dgm:cxn modelId="{F8160FFE-9000-4E46-BB55-D591AD2910EC}" type="presParOf" srcId="{E75F0B95-C3E5-494A-B04F-2EF15D3B8EAB}" destId="{15D89FB7-5478-4C3D-AFEC-6655850560E9}" srcOrd="12"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9FFF9-0C3F-444F-AC74-07552D54EF3F}">
      <dsp:nvSpPr>
        <dsp:cNvPr id="0" name=""/>
        <dsp:cNvSpPr/>
      </dsp:nvSpPr>
      <dsp:spPr>
        <a:xfrm>
          <a:off x="1895436" y="-183533"/>
          <a:ext cx="5879307" cy="5879307"/>
        </a:xfrm>
        <a:prstGeom prst="circularArrow">
          <a:avLst>
            <a:gd name="adj1" fmla="val 5544"/>
            <a:gd name="adj2" fmla="val 330680"/>
            <a:gd name="adj3" fmla="val 14621947"/>
            <a:gd name="adj4" fmla="val 16889727"/>
            <a:gd name="adj5" fmla="val 5757"/>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sp>
    <dsp:sp modelId="{BF7CA0FD-12D8-434D-BCA7-13E4BF8FB1A9}">
      <dsp:nvSpPr>
        <dsp:cNvPr id="0" name=""/>
        <dsp:cNvSpPr/>
      </dsp:nvSpPr>
      <dsp:spPr>
        <a:xfrm>
          <a:off x="3989167" y="-61258"/>
          <a:ext cx="1691845" cy="7019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Мини (минутный обзор) </a:t>
          </a:r>
        </a:p>
      </dsp:txBody>
      <dsp:txXfrm>
        <a:off x="4023432" y="-26993"/>
        <a:ext cx="1623315" cy="633386"/>
      </dsp:txXfrm>
    </dsp:sp>
    <dsp:sp modelId="{9BE051AA-AD10-4DF5-9978-9C53DFA48443}">
      <dsp:nvSpPr>
        <dsp:cNvPr id="0" name=""/>
        <dsp:cNvSpPr/>
      </dsp:nvSpPr>
      <dsp:spPr>
        <a:xfrm>
          <a:off x="5861382" y="393677"/>
          <a:ext cx="1995377" cy="594230"/>
        </a:xfrm>
        <a:prstGeom prst="round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Цепочка заметок </a:t>
          </a:r>
        </a:p>
      </dsp:txBody>
      <dsp:txXfrm>
        <a:off x="5890390" y="422685"/>
        <a:ext cx="1937361" cy="536214"/>
      </dsp:txXfrm>
    </dsp:sp>
    <dsp:sp modelId="{3AEE8A6B-B2FF-44AD-9BFD-010796C2B37D}">
      <dsp:nvSpPr>
        <dsp:cNvPr id="0" name=""/>
        <dsp:cNvSpPr/>
      </dsp:nvSpPr>
      <dsp:spPr>
        <a:xfrm>
          <a:off x="6365426" y="1329789"/>
          <a:ext cx="1744172" cy="594230"/>
        </a:xfrm>
        <a:prstGeom prst="round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Матрица запоминания </a:t>
          </a:r>
        </a:p>
      </dsp:txBody>
      <dsp:txXfrm>
        <a:off x="6394434" y="1358797"/>
        <a:ext cx="1686156" cy="536214"/>
      </dsp:txXfrm>
    </dsp:sp>
    <dsp:sp modelId="{06585D08-2B7C-4CF3-93F2-C220B63D1AB6}">
      <dsp:nvSpPr>
        <dsp:cNvPr id="0" name=""/>
        <dsp:cNvSpPr/>
      </dsp:nvSpPr>
      <dsp:spPr>
        <a:xfrm>
          <a:off x="6509457" y="2508840"/>
          <a:ext cx="1783154" cy="594230"/>
        </a:xfrm>
        <a:prstGeom prst="round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Направленная расшифровка </a:t>
          </a:r>
        </a:p>
      </dsp:txBody>
      <dsp:txXfrm>
        <a:off x="6538465" y="2537848"/>
        <a:ext cx="1725138" cy="536214"/>
      </dsp:txXfrm>
    </dsp:sp>
    <dsp:sp modelId="{18AF9757-E32E-4FB4-8FFA-1B5D5E1A12C4}">
      <dsp:nvSpPr>
        <dsp:cNvPr id="0" name=""/>
        <dsp:cNvSpPr/>
      </dsp:nvSpPr>
      <dsp:spPr>
        <a:xfrm>
          <a:off x="6293436" y="3588954"/>
          <a:ext cx="1816193" cy="594230"/>
        </a:xfrm>
        <a:prstGeom prst="round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Резюме в одном предложении</a:t>
          </a:r>
        </a:p>
      </dsp:txBody>
      <dsp:txXfrm>
        <a:off x="6322444" y="3617962"/>
        <a:ext cx="1758177" cy="536214"/>
      </dsp:txXfrm>
    </dsp:sp>
    <dsp:sp modelId="{29BE8D5B-A6D8-4138-B951-E7C16DEBA623}">
      <dsp:nvSpPr>
        <dsp:cNvPr id="0" name=""/>
        <dsp:cNvSpPr/>
      </dsp:nvSpPr>
      <dsp:spPr>
        <a:xfrm>
          <a:off x="5752984" y="4597065"/>
          <a:ext cx="1923487" cy="594230"/>
        </a:xfrm>
        <a:prstGeom prst="round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Недельные отчеты </a:t>
          </a:r>
        </a:p>
      </dsp:txBody>
      <dsp:txXfrm>
        <a:off x="5781992" y="4626073"/>
        <a:ext cx="1865471" cy="536214"/>
      </dsp:txXfrm>
    </dsp:sp>
    <dsp:sp modelId="{ECA52149-1717-47C4-A3E9-8938BDF3EB51}">
      <dsp:nvSpPr>
        <dsp:cNvPr id="0" name=""/>
        <dsp:cNvSpPr/>
      </dsp:nvSpPr>
      <dsp:spPr>
        <a:xfrm>
          <a:off x="4192566" y="4930186"/>
          <a:ext cx="1550335" cy="747696"/>
        </a:xfrm>
        <a:prstGeom prst="round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Контрольно-оценочные листы</a:t>
          </a:r>
        </a:p>
      </dsp:txBody>
      <dsp:txXfrm>
        <a:off x="4229066" y="4966686"/>
        <a:ext cx="1477335" cy="674696"/>
      </dsp:txXfrm>
    </dsp:sp>
    <dsp:sp modelId="{AD396880-A3DF-474C-84C1-59CB0E508786}">
      <dsp:nvSpPr>
        <dsp:cNvPr id="0" name=""/>
        <dsp:cNvSpPr/>
      </dsp:nvSpPr>
      <dsp:spPr>
        <a:xfrm>
          <a:off x="2188962" y="4525065"/>
          <a:ext cx="1897258" cy="594230"/>
        </a:xfrm>
        <a:prstGeom prst="round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Опросники самодиагностики </a:t>
          </a:r>
        </a:p>
      </dsp:txBody>
      <dsp:txXfrm>
        <a:off x="2217970" y="4554073"/>
        <a:ext cx="1839242" cy="536214"/>
      </dsp:txXfrm>
    </dsp:sp>
    <dsp:sp modelId="{6DC4F214-D132-413B-A082-B4950B1A2C34}">
      <dsp:nvSpPr>
        <dsp:cNvPr id="0" name=""/>
        <dsp:cNvSpPr/>
      </dsp:nvSpPr>
      <dsp:spPr>
        <a:xfrm>
          <a:off x="1396876" y="3516955"/>
          <a:ext cx="2004445" cy="594230"/>
        </a:xfrm>
        <a:prstGeom prst="roundRect">
          <a:avLst/>
        </a:prstGeom>
        <a:solidFill>
          <a:schemeClr val="accent5">
            <a:hueOff val="-5347887"/>
            <a:satOff val="-7439"/>
            <a:lumOff val="-285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Оценка экзамена учениками </a:t>
          </a:r>
        </a:p>
      </dsp:txBody>
      <dsp:txXfrm>
        <a:off x="1425884" y="3545963"/>
        <a:ext cx="1946429" cy="536214"/>
      </dsp:txXfrm>
    </dsp:sp>
    <dsp:sp modelId="{79A3BCD4-4D04-47A8-9E03-86DF6CE62C69}">
      <dsp:nvSpPr>
        <dsp:cNvPr id="0" name=""/>
        <dsp:cNvSpPr/>
      </dsp:nvSpPr>
      <dsp:spPr>
        <a:xfrm>
          <a:off x="1180855" y="2508833"/>
          <a:ext cx="1908311" cy="594230"/>
        </a:xfrm>
        <a:prstGeom prst="roundRect">
          <a:avLst/>
        </a:prstGeom>
        <a:solidFill>
          <a:schemeClr val="accent5">
            <a:hueOff val="-6016373"/>
            <a:satOff val="-8368"/>
            <a:lumOff val="-3209"/>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Карты понятий </a:t>
          </a:r>
        </a:p>
      </dsp:txBody>
      <dsp:txXfrm>
        <a:off x="1209863" y="2537841"/>
        <a:ext cx="1850295" cy="536214"/>
      </dsp:txXfrm>
    </dsp:sp>
    <dsp:sp modelId="{70DE1E5C-3119-4987-9F96-B3B461D36F8B}">
      <dsp:nvSpPr>
        <dsp:cNvPr id="0" name=""/>
        <dsp:cNvSpPr/>
      </dsp:nvSpPr>
      <dsp:spPr>
        <a:xfrm>
          <a:off x="1396886" y="1356710"/>
          <a:ext cx="1956111" cy="594230"/>
        </a:xfrm>
        <a:prstGeom prst="roundRect">
          <a:avLst/>
        </a:prstGeom>
        <a:solidFill>
          <a:schemeClr val="accent5">
            <a:hueOff val="-6684859"/>
            <a:satOff val="-9298"/>
            <a:lumOff val="-356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 </a:t>
          </a:r>
          <a:r>
            <a:rPr lang="ru-RU" sz="1600" b="1" kern="1200" dirty="0"/>
            <a:t>Электронные портфолио</a:t>
          </a:r>
        </a:p>
      </dsp:txBody>
      <dsp:txXfrm>
        <a:off x="1425894" y="1385718"/>
        <a:ext cx="1898095" cy="536214"/>
      </dsp:txXfrm>
    </dsp:sp>
    <dsp:sp modelId="{15D89FB7-5478-4C3D-AFEC-6655850560E9}">
      <dsp:nvSpPr>
        <dsp:cNvPr id="0" name=""/>
        <dsp:cNvSpPr/>
      </dsp:nvSpPr>
      <dsp:spPr>
        <a:xfrm>
          <a:off x="1972944" y="492612"/>
          <a:ext cx="1969160" cy="5942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Тесты, составленные учениками</a:t>
          </a:r>
        </a:p>
      </dsp:txBody>
      <dsp:txXfrm>
        <a:off x="2001952" y="521620"/>
        <a:ext cx="1911144" cy="5362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2971800"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9939" name="Rectangle 3"/>
          <p:cNvSpPr>
            <a:spLocks noGrp="1" noChangeArrowheads="1"/>
          </p:cNvSpPr>
          <p:nvPr>
            <p:ph type="dt" sz="quarter" idx="1"/>
          </p:nvPr>
        </p:nvSpPr>
        <p:spPr bwMode="auto">
          <a:xfrm>
            <a:off x="3884615" y="0"/>
            <a:ext cx="2971800"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9940" name="Rectangle 4"/>
          <p:cNvSpPr>
            <a:spLocks noGrp="1" noChangeArrowheads="1"/>
          </p:cNvSpPr>
          <p:nvPr>
            <p:ph type="ftr" sz="quarter" idx="2"/>
          </p:nvPr>
        </p:nvSpPr>
        <p:spPr bwMode="auto">
          <a:xfrm>
            <a:off x="1" y="9428583"/>
            <a:ext cx="2971800" cy="4963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9941" name="Rectangle 5"/>
          <p:cNvSpPr>
            <a:spLocks noGrp="1" noChangeArrowheads="1"/>
          </p:cNvSpPr>
          <p:nvPr>
            <p:ph type="sldNum" sz="quarter" idx="3"/>
          </p:nvPr>
        </p:nvSpPr>
        <p:spPr bwMode="auto">
          <a:xfrm>
            <a:off x="3884615" y="9428583"/>
            <a:ext cx="2971800" cy="4963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F08247-80AB-498B-B6B0-C0D43F17A969}" type="slidenum">
              <a:rPr lang="en-US" altLang="ru-RU"/>
              <a:pPr>
                <a:defRPr/>
              </a:pPr>
              <a:t>‹#›</a:t>
            </a:fld>
            <a:endParaRPr lang="en-US" altLang="ru-RU"/>
          </a:p>
        </p:txBody>
      </p:sp>
    </p:spTree>
    <p:extLst>
      <p:ext uri="{BB962C8B-B14F-4D97-AF65-F5344CB8AC3E}">
        <p14:creationId xmlns:p14="http://schemas.microsoft.com/office/powerpoint/2010/main" val="2619672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71800"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91" name="Rectangle 3"/>
          <p:cNvSpPr>
            <a:spLocks noGrp="1" noChangeArrowheads="1"/>
          </p:cNvSpPr>
          <p:nvPr>
            <p:ph type="dt" idx="1"/>
          </p:nvPr>
        </p:nvSpPr>
        <p:spPr bwMode="auto">
          <a:xfrm>
            <a:off x="3884615" y="0"/>
            <a:ext cx="2971800"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0650"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1" y="4715153"/>
            <a:ext cx="5486400"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9428583"/>
            <a:ext cx="2971800" cy="4963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5" y="9428583"/>
            <a:ext cx="2971800" cy="4963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F9983F-60F6-4BAA-B99F-D32982DCCF5C}" type="slidenum">
              <a:rPr lang="en-US" altLang="ru-RU"/>
              <a:pPr>
                <a:defRPr/>
              </a:pPr>
              <a:t>‹#›</a:t>
            </a:fld>
            <a:endParaRPr lang="en-US" altLang="ru-RU"/>
          </a:p>
        </p:txBody>
      </p:sp>
    </p:spTree>
    <p:extLst>
      <p:ext uri="{BB962C8B-B14F-4D97-AF65-F5344CB8AC3E}">
        <p14:creationId xmlns:p14="http://schemas.microsoft.com/office/powerpoint/2010/main" val="153430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99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49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80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32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a:defRPr/>
            </a:pPr>
            <a:fld id="{23E0CCD4-10AB-4A77-9521-BBF114B460FC}" type="slidenum">
              <a:rPr lang="ru-RU" smtClean="0">
                <a:solidFill>
                  <a:prstClr val="black"/>
                </a:solidFill>
              </a:rPr>
              <a:pPr>
                <a:defRPr/>
              </a:pPr>
              <a:t>15</a:t>
            </a:fld>
            <a:endParaRPr lang="ru-RU">
              <a:solidFill>
                <a:prstClr val="black"/>
              </a:solidFill>
            </a:endParaRPr>
          </a:p>
        </p:txBody>
      </p:sp>
    </p:spTree>
    <p:extLst>
      <p:ext uri="{BB962C8B-B14F-4D97-AF65-F5344CB8AC3E}">
        <p14:creationId xmlns:p14="http://schemas.microsoft.com/office/powerpoint/2010/main" val="283198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644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1" y="4715153"/>
            <a:ext cx="5486399" cy="4466987"/>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93144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1" y="4715153"/>
            <a:ext cx="5486399" cy="4466987"/>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408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1" y="4715153"/>
            <a:ext cx="5486399" cy="4466987"/>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683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1" y="4715153"/>
            <a:ext cx="5486399" cy="4466987"/>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228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1" y="4715153"/>
            <a:ext cx="5486399" cy="4466987"/>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331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087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862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71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966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32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765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67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52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73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21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06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63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91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49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1" y="4715153"/>
            <a:ext cx="5486399" cy="4466987"/>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4341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2482850" y="1089025"/>
            <a:ext cx="9661525" cy="5434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CCD4-10AB-4A77-9521-BBF114B460F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026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businessblog.winweb.com/wp-content/uploads/2010/06/BK.jpg" TargetMode="External"/><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hyperlink" Target="http://logos-plus.narod.ru/docs1.jpg" TargetMode="Externa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nobrkuban.ru/"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businessblog.winweb.com/wp-content/uploads/2010/06/BK.jpg" TargetMode="External"/><Relationship Id="rId1" Type="http://schemas.openxmlformats.org/officeDocument/2006/relationships/slideMaster" Target="../slideMasters/slideMaster2.xml"/><Relationship Id="rId6" Type="http://schemas.openxmlformats.org/officeDocument/2006/relationships/image" Target="../media/image3.jpeg"/><Relationship Id="rId5" Type="http://schemas.openxmlformats.org/officeDocument/2006/relationships/hyperlink" Target="http://logos-plus.narod.ru/docs1.jpg" TargetMode="Externa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nobrkuban.ru/"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nobrkuban.ru/"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nobrkuban.ru/"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nobrkuban.ru/"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CE6C044-3823-40F8-ABD1-7E79D03C8BFC}" type="slidenum">
              <a:rPr lang="en-US" altLang="ru-RU" smtClean="0"/>
              <a:pPr>
                <a:defRPr/>
              </a:pPr>
              <a:t>‹#›</a:t>
            </a:fld>
            <a:endParaRPr lang="en-US" altLang="ru-RU"/>
          </a:p>
        </p:txBody>
      </p:sp>
      <p:pic>
        <p:nvPicPr>
          <p:cNvPr id="7" name="i-main-pic" descr="Картинка 70 из 7907">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572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http://www.mamazone.pl/media/62521/d%C5%82ugi.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936"/>
          <a:stretch>
            <a:fillRect/>
          </a:stretch>
        </p:blipFill>
        <p:spPr bwMode="auto">
          <a:xfrm>
            <a:off x="5715000" y="785813"/>
            <a:ext cx="4000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Картинка 42 из 102153">
            <a:hlinkClick r:id="rId5"/>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3500" y="3143250"/>
            <a:ext cx="30480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6"/>
          <p:cNvGrpSpPr>
            <a:grpSpLocks/>
          </p:cNvGrpSpPr>
          <p:nvPr userDrawn="1"/>
        </p:nvGrpSpPr>
        <p:grpSpPr bwMode="auto">
          <a:xfrm>
            <a:off x="9620250" y="142875"/>
            <a:ext cx="2286000" cy="685800"/>
            <a:chOff x="2712" y="3678"/>
            <a:chExt cx="683" cy="267"/>
          </a:xfrm>
        </p:grpSpPr>
        <p:sp>
          <p:nvSpPr>
            <p:cNvPr id="11" name="Text Box 14"/>
            <p:cNvSpPr txBox="1">
              <a:spLocks noChangeArrowheads="1"/>
            </p:cNvSpPr>
            <p:nvPr/>
          </p:nvSpPr>
          <p:spPr bwMode="gray">
            <a:xfrm>
              <a:off x="2712" y="3789"/>
              <a:ext cx="683" cy="156"/>
            </a:xfrm>
            <a:prstGeom prst="rect">
              <a:avLst/>
            </a:prstGeom>
            <a:noFill/>
            <a:ln w="9525">
              <a:noFill/>
              <a:miter lim="800000"/>
              <a:headEnd/>
              <a:tailEnd/>
            </a:ln>
            <a:effectLst/>
          </p:spPr>
          <p:txBody>
            <a:bodyPr>
              <a:spAutoFit/>
            </a:bodyPr>
            <a:lstStyle/>
            <a:p>
              <a:pPr eaLnBrk="1" hangingPunct="1">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mn-cs"/>
                </a:rPr>
                <a:t>Аттестация</a:t>
              </a:r>
              <a:endParaRPr lang="en-US" sz="2000" b="1" dirty="0">
                <a:solidFill>
                  <a:schemeClr val="tx2"/>
                </a:solidFill>
                <a:latin typeface="Arial" charset="0"/>
                <a:cs typeface="+mn-cs"/>
              </a:endParaRPr>
            </a:p>
          </p:txBody>
        </p:sp>
        <p:sp>
          <p:nvSpPr>
            <p:cNvPr id="12" name="AutoShape 15"/>
            <p:cNvSpPr>
              <a:spLocks noChangeArrowheads="1"/>
            </p:cNvSpPr>
            <p:nvPr/>
          </p:nvSpPr>
          <p:spPr bwMode="gray">
            <a:xfrm rot="5400000">
              <a:off x="2928" y="3493"/>
              <a:ext cx="172" cy="542"/>
            </a:xfrm>
            <a:prstGeom prst="moon">
              <a:avLst>
                <a:gd name="adj" fmla="val 21208"/>
              </a:avLst>
            </a:prstGeom>
            <a:solidFill>
              <a:schemeClr val="accent5">
                <a:lumMod val="20000"/>
                <a:lumOff val="80000"/>
              </a:schemeClr>
            </a:solidFill>
            <a:ln w="9525">
              <a:noFill/>
              <a:miter lim="800000"/>
              <a:headEnd/>
              <a:tailEnd/>
            </a:ln>
            <a:effectLst/>
          </p:spPr>
          <p:txBody>
            <a:bodyPr wrap="none" anchor="ctr"/>
            <a:lstStyle/>
            <a:p>
              <a:pPr eaLnBrk="1" hangingPunct="1">
                <a:defRPr/>
              </a:pPr>
              <a:endParaRPr lang="ru-RU">
                <a:latin typeface="Arial" charset="0"/>
                <a:cs typeface="+mn-cs"/>
              </a:endParaRPr>
            </a:p>
          </p:txBody>
        </p:sp>
      </p:grpSp>
      <p:sp>
        <p:nvSpPr>
          <p:cNvPr id="13" name="Rectangle 20"/>
          <p:cNvSpPr>
            <a:spLocks noChangeArrowheads="1"/>
          </p:cNvSpPr>
          <p:nvPr userDrawn="1"/>
        </p:nvSpPr>
        <p:spPr bwMode="gray">
          <a:xfrm>
            <a:off x="285750" y="3714750"/>
            <a:ext cx="5238750" cy="1214438"/>
          </a:xfrm>
          <a:prstGeom prst="rect">
            <a:avLst/>
          </a:prstGeom>
          <a:solidFill>
            <a:schemeClr val="bg1"/>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p>
        </p:txBody>
      </p:sp>
    </p:spTree>
    <p:extLst>
      <p:ext uri="{BB962C8B-B14F-4D97-AF65-F5344CB8AC3E}">
        <p14:creationId xmlns:p14="http://schemas.microsoft.com/office/powerpoint/2010/main" val="2983430942"/>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C36F1AC9-43BC-4066-9607-03DBB43C0D8B}" type="slidenum">
              <a:rPr lang="en-US" altLang="ru-RU" smtClean="0"/>
              <a:pPr>
                <a:defRPr/>
              </a:pPr>
              <a:t>‹#›</a:t>
            </a:fld>
            <a:endParaRPr lang="en-US" altLang="ru-RU"/>
          </a:p>
        </p:txBody>
      </p:sp>
    </p:spTree>
    <p:extLst>
      <p:ext uri="{BB962C8B-B14F-4D97-AF65-F5344CB8AC3E}">
        <p14:creationId xmlns:p14="http://schemas.microsoft.com/office/powerpoint/2010/main" val="1193572555"/>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17081BD5-DF11-479F-BEF5-84FFC4ED8319}" type="slidenum">
              <a:rPr lang="en-US" altLang="ru-RU" smtClean="0"/>
              <a:pPr>
                <a:defRPr/>
              </a:pPr>
              <a:t>‹#›</a:t>
            </a:fld>
            <a:endParaRPr lang="en-US" altLang="ru-RU"/>
          </a:p>
        </p:txBody>
      </p:sp>
    </p:spTree>
    <p:extLst>
      <p:ext uri="{BB962C8B-B14F-4D97-AF65-F5344CB8AC3E}">
        <p14:creationId xmlns:p14="http://schemas.microsoft.com/office/powerpoint/2010/main" val="2601891651"/>
      </p:ext>
    </p:extLst>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4" name="Text Box 53"/>
          <p:cNvSpPr txBox="1">
            <a:spLocks noChangeArrowheads="1"/>
          </p:cNvSpPr>
          <p:nvPr userDrawn="1"/>
        </p:nvSpPr>
        <p:spPr bwMode="black">
          <a:xfrm>
            <a:off x="285750" y="142875"/>
            <a:ext cx="1152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altLang="ru-RU" sz="2400" b="1" i="1">
                <a:solidFill>
                  <a:srgbClr val="602A43"/>
                </a:solidFill>
              </a:rPr>
              <a:t>Министерство образования Московской области</a:t>
            </a:r>
          </a:p>
          <a:p>
            <a:pPr algn="ctr" eaLnBrk="1" hangingPunct="1">
              <a:defRPr/>
            </a:pPr>
            <a:r>
              <a:rPr lang="ru-RU" altLang="ru-RU" sz="2400" b="1" i="1">
                <a:solidFill>
                  <a:srgbClr val="8F4064"/>
                </a:solidFill>
              </a:rPr>
              <a:t>ГОУ Педагогическая академия</a:t>
            </a:r>
            <a:endParaRPr lang="en-US" altLang="ru-RU" sz="2400" b="1" i="1">
              <a:solidFill>
                <a:srgbClr val="8F4064"/>
              </a:solidFill>
            </a:endParaRP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1985A454-67E8-41F5-B59F-12E271631F6B}" type="slidenum">
              <a:rPr lang="en-US" altLang="ru-RU"/>
              <a:pPr>
                <a:defRPr/>
              </a:pPr>
              <a:t>‹#›</a:t>
            </a:fld>
            <a:endParaRPr lang="en-US" altLang="ru-RU"/>
          </a:p>
        </p:txBody>
      </p:sp>
    </p:spTree>
    <p:extLst>
      <p:ext uri="{BB962C8B-B14F-4D97-AF65-F5344CB8AC3E}">
        <p14:creationId xmlns:p14="http://schemas.microsoft.com/office/powerpoint/2010/main" val="2449121983"/>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3" name="Прямоугольник 2"/>
          <p:cNvSpPr/>
          <p:nvPr userDrawn="1"/>
        </p:nvSpPr>
        <p:spPr>
          <a:xfrm>
            <a:off x="0" y="19853"/>
            <a:ext cx="12172493" cy="68271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4" fontAlgn="auto">
              <a:spcBef>
                <a:spcPts val="0"/>
              </a:spcBef>
              <a:spcAft>
                <a:spcPts val="0"/>
              </a:spcAft>
            </a:pPr>
            <a:endParaRPr lang="ru-RU">
              <a:solidFill>
                <a:prstClr val="white"/>
              </a:solidFill>
            </a:endParaRPr>
          </a:p>
        </p:txBody>
      </p:sp>
      <p:sp>
        <p:nvSpPr>
          <p:cNvPr id="2" name="Заголовок 1"/>
          <p:cNvSpPr>
            <a:spLocks noGrp="1"/>
          </p:cNvSpPr>
          <p:nvPr>
            <p:ph type="title"/>
          </p:nvPr>
        </p:nvSpPr>
        <p:spPr>
          <a:xfrm>
            <a:off x="1199456" y="2868"/>
            <a:ext cx="10753195" cy="833846"/>
          </a:xfrm>
        </p:spPr>
        <p:txBody>
          <a:bodyPr lIns="35999" tIns="35999" rIns="35999" bIns="35999" anchor="ctr">
            <a:normAutofit/>
          </a:bodyPr>
          <a:lstStyle>
            <a:lvl1pPr algn="ctr">
              <a:defRPr sz="1950" b="1">
                <a:solidFill>
                  <a:schemeClr val="accent1">
                    <a:lumMod val="50000"/>
                  </a:schemeClr>
                </a:solidFill>
                <a:effectLst/>
                <a:latin typeface="Calibri" pitchFamily="34" charset="0"/>
                <a:ea typeface="Verdana" pitchFamily="34" charset="0"/>
                <a:cs typeface="Calibri" pitchFamily="34" charset="0"/>
              </a:defRPr>
            </a:lvl1pPr>
          </a:lstStyle>
          <a:p>
            <a:r>
              <a:rPr kumimoji="0" lang="ru-RU" dirty="0"/>
              <a:t>Образец заголовка</a:t>
            </a:r>
            <a:endParaRPr kumimoji="0" lang="en-US" dirty="0"/>
          </a:p>
        </p:txBody>
      </p:sp>
      <p:sp>
        <p:nvSpPr>
          <p:cNvPr id="4" name="Дата 3"/>
          <p:cNvSpPr>
            <a:spLocks noGrp="1"/>
          </p:cNvSpPr>
          <p:nvPr>
            <p:ph type="dt" sz="half" idx="10"/>
          </p:nvPr>
        </p:nvSpPr>
        <p:spPr>
          <a:xfrm>
            <a:off x="9097491" y="6381328"/>
            <a:ext cx="3052064" cy="365760"/>
          </a:xfrm>
        </p:spPr>
        <p:txBody>
          <a:bodyPr/>
          <a:lstStyle>
            <a:lvl1pPr algn="r">
              <a:defRPr/>
            </a:lvl1pPr>
          </a:lstStyle>
          <a:p>
            <a:fld id="{511444F9-EEB7-4311-B5F1-97FE74C203E6}" type="datetimeFigureOut">
              <a:rPr lang="ru-RU" smtClean="0">
                <a:solidFill>
                  <a:srgbClr val="1F497D"/>
                </a:solidFill>
              </a:rPr>
              <a:pPr/>
              <a:t>29.01.2021</a:t>
            </a:fld>
            <a:endParaRPr lang="ru-RU">
              <a:solidFill>
                <a:srgbClr val="1F497D"/>
              </a:solidFill>
            </a:endParaRPr>
          </a:p>
        </p:txBody>
      </p:sp>
      <p:sp>
        <p:nvSpPr>
          <p:cNvPr id="5" name="Нижний колонтитул 4"/>
          <p:cNvSpPr>
            <a:spLocks noGrp="1"/>
          </p:cNvSpPr>
          <p:nvPr>
            <p:ph type="ftr" sz="quarter" idx="11"/>
          </p:nvPr>
        </p:nvSpPr>
        <p:spPr/>
        <p:txBody>
          <a:bodyPr/>
          <a:lstStyle/>
          <a:p>
            <a:endParaRPr lang="ru-RU">
              <a:solidFill>
                <a:srgbClr val="1F497D"/>
              </a:solidFill>
            </a:endParaRPr>
          </a:p>
        </p:txBody>
      </p:sp>
      <p:sp>
        <p:nvSpPr>
          <p:cNvPr id="6" name="Номер слайда 5"/>
          <p:cNvSpPr>
            <a:spLocks noGrp="1"/>
          </p:cNvSpPr>
          <p:nvPr>
            <p:ph type="sldNum" sz="quarter" idx="12"/>
          </p:nvPr>
        </p:nvSpPr>
        <p:spPr/>
        <p:txBody>
          <a:bodyPr/>
          <a:lstStyle/>
          <a:p>
            <a:fld id="{87FE6D9D-2A0B-43B8-A1C3-81968A25D6EC}" type="slidenum">
              <a:rPr lang="ru-RU" smtClean="0">
                <a:solidFill>
                  <a:srgbClr val="1F497D"/>
                </a:solidFill>
              </a:rPr>
              <a:pPr/>
              <a:t>‹#›</a:t>
            </a:fld>
            <a:endParaRPr lang="ru-RU" dirty="0">
              <a:solidFill>
                <a:srgbClr val="1F497D"/>
              </a:solidFill>
            </a:endParaRPr>
          </a:p>
        </p:txBody>
      </p:sp>
      <p:cxnSp>
        <p:nvCxnSpPr>
          <p:cNvPr id="8" name="Прямая соединительная линия 7"/>
          <p:cNvCxnSpPr/>
          <p:nvPr userDrawn="1"/>
        </p:nvCxnSpPr>
        <p:spPr>
          <a:xfrm>
            <a:off x="3503712" y="836712"/>
            <a:ext cx="672074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Блок-схема: данные 15"/>
          <p:cNvSpPr/>
          <p:nvPr userDrawn="1"/>
        </p:nvSpPr>
        <p:spPr>
          <a:xfrm>
            <a:off x="410231" y="32041"/>
            <a:ext cx="1392832" cy="1165081"/>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sp>
        <p:nvSpPr>
          <p:cNvPr id="17" name="Блок-схема: данные 16"/>
          <p:cNvSpPr/>
          <p:nvPr userDrawn="1"/>
        </p:nvSpPr>
        <p:spPr>
          <a:xfrm>
            <a:off x="-1355" y="32039"/>
            <a:ext cx="1108000" cy="7182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sp>
        <p:nvSpPr>
          <p:cNvPr id="18" name="Блок-схема: данные 17"/>
          <p:cNvSpPr/>
          <p:nvPr userDrawn="1"/>
        </p:nvSpPr>
        <p:spPr>
          <a:xfrm>
            <a:off x="10157046" y="6539746"/>
            <a:ext cx="2034956" cy="31825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sp>
        <p:nvSpPr>
          <p:cNvPr id="19" name="Блок-схема: данные 18"/>
          <p:cNvSpPr/>
          <p:nvPr userDrawn="1"/>
        </p:nvSpPr>
        <p:spPr>
          <a:xfrm>
            <a:off x="10045492" y="6453336"/>
            <a:ext cx="920525" cy="4046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sp>
        <p:nvSpPr>
          <p:cNvPr id="20" name="Блок-схема: данные 19"/>
          <p:cNvSpPr/>
          <p:nvPr userDrawn="1"/>
        </p:nvSpPr>
        <p:spPr>
          <a:xfrm>
            <a:off x="1488469" y="32039"/>
            <a:ext cx="690808" cy="718264"/>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sp>
        <p:nvSpPr>
          <p:cNvPr id="22" name="Блок-схема: данные 21"/>
          <p:cNvSpPr/>
          <p:nvPr userDrawn="1"/>
        </p:nvSpPr>
        <p:spPr>
          <a:xfrm>
            <a:off x="9840416" y="19854"/>
            <a:ext cx="1679509" cy="816859"/>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sp>
        <p:nvSpPr>
          <p:cNvPr id="23" name="Блок-схема: данные 22"/>
          <p:cNvSpPr/>
          <p:nvPr userDrawn="1"/>
        </p:nvSpPr>
        <p:spPr>
          <a:xfrm>
            <a:off x="10357985" y="5426"/>
            <a:ext cx="1594667" cy="1004106"/>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fontAlgn="auto">
              <a:spcBef>
                <a:spcPts val="0"/>
              </a:spcBef>
              <a:spcAft>
                <a:spcPts val="0"/>
              </a:spcAft>
            </a:pPr>
            <a:endParaRPr lang="ru-RU">
              <a:solidFill>
                <a:prstClr val="white"/>
              </a:solidFill>
            </a:endParaRPr>
          </a:p>
        </p:txBody>
      </p:sp>
      <p:grpSp>
        <p:nvGrpSpPr>
          <p:cNvPr id="13" name="Группа 12"/>
          <p:cNvGrpSpPr/>
          <p:nvPr userDrawn="1"/>
        </p:nvGrpSpPr>
        <p:grpSpPr>
          <a:xfrm>
            <a:off x="102371" y="43510"/>
            <a:ext cx="1097085" cy="1007550"/>
            <a:chOff x="102371" y="43510"/>
            <a:chExt cx="797222" cy="749970"/>
          </a:xfrm>
        </p:grpSpPr>
        <p:pic>
          <p:nvPicPr>
            <p:cNvPr id="14" name="Picture 2" descr="http://www.minobrkuban.ru/bitrix/templates/adaptive/img/header_logo.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71" y="98159"/>
              <a:ext cx="797222" cy="6953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ГербКубани"/>
            <p:cNvPicPr>
              <a:picLocks noChangeAspect="1" noChangeArrowheads="1"/>
            </p:cNvPicPr>
            <p:nvPr userDrawn="1"/>
          </p:nvPicPr>
          <p:blipFill>
            <a:blip r:embed="rId4"/>
            <a:stretch>
              <a:fillRect/>
            </a:stretch>
          </p:blipFill>
          <p:spPr bwMode="auto">
            <a:xfrm>
              <a:off x="337715" y="43510"/>
              <a:ext cx="326539" cy="402308"/>
            </a:xfrm>
            <a:prstGeom prst="rect">
              <a:avLst/>
            </a:prstGeom>
            <a:noFill/>
            <a:ln>
              <a:noFill/>
            </a:ln>
            <a:effectLst>
              <a:outerShdw blurRad="101600" dir="4080000" sx="108000" sy="108000" algn="tl" rotWithShape="0">
                <a:prstClr val="black">
                  <a:alpha val="49000"/>
                </a:prstClr>
              </a:outerShdw>
            </a:effectLst>
          </p:spPr>
        </p:pic>
      </p:grpSp>
    </p:spTree>
    <p:extLst>
      <p:ext uri="{BB962C8B-B14F-4D97-AF65-F5344CB8AC3E}">
        <p14:creationId xmlns:p14="http://schemas.microsoft.com/office/powerpoint/2010/main" val="349927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i-main-pic" descr="Картинка 70 из 7907">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572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http://www.mamazone.pl/media/62521/d%C5%82ugi.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936"/>
          <a:stretch>
            <a:fillRect/>
          </a:stretch>
        </p:blipFill>
        <p:spPr bwMode="auto">
          <a:xfrm>
            <a:off x="5715000" y="785813"/>
            <a:ext cx="4000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Картинка 42 из 102153">
            <a:hlinkClick r:id="rId5"/>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3500" y="3143250"/>
            <a:ext cx="30480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6"/>
          <p:cNvGrpSpPr>
            <a:grpSpLocks/>
          </p:cNvGrpSpPr>
          <p:nvPr userDrawn="1"/>
        </p:nvGrpSpPr>
        <p:grpSpPr bwMode="auto">
          <a:xfrm>
            <a:off x="9620250" y="142875"/>
            <a:ext cx="2286000" cy="685800"/>
            <a:chOff x="2712" y="3678"/>
            <a:chExt cx="683" cy="267"/>
          </a:xfrm>
        </p:grpSpPr>
        <p:sp>
          <p:nvSpPr>
            <p:cNvPr id="8" name="Text Box 14"/>
            <p:cNvSpPr txBox="1">
              <a:spLocks noChangeArrowheads="1"/>
            </p:cNvSpPr>
            <p:nvPr/>
          </p:nvSpPr>
          <p:spPr bwMode="gray">
            <a:xfrm>
              <a:off x="2712" y="3789"/>
              <a:ext cx="683" cy="156"/>
            </a:xfrm>
            <a:prstGeom prst="rect">
              <a:avLst/>
            </a:prstGeom>
            <a:noFill/>
            <a:ln w="9525">
              <a:noFill/>
              <a:miter lim="800000"/>
              <a:headEnd/>
              <a:tailEnd/>
            </a:ln>
            <a:effectLst/>
          </p:spPr>
          <p:txBody>
            <a:bodyPr>
              <a:spAutoFit/>
            </a:bodyPr>
            <a:lstStyle/>
            <a:p>
              <a:pPr fontAlgn="base">
                <a:spcBef>
                  <a:spcPct val="0"/>
                </a:spcBef>
                <a:spcAft>
                  <a:spcPct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panose="020B0604020202020204" pitchFamily="34" charset="0"/>
                </a:rPr>
                <a:t>Аттестация</a:t>
              </a:r>
              <a:endParaRPr lang="en-US" sz="2000" b="1" dirty="0">
                <a:solidFill>
                  <a:srgbClr val="44546A"/>
                </a:solidFill>
                <a:latin typeface="Arial" charset="0"/>
                <a:cs typeface="Arial" panose="020B0604020202020204" pitchFamily="34" charset="0"/>
              </a:endParaRPr>
            </a:p>
          </p:txBody>
        </p:sp>
        <p:sp>
          <p:nvSpPr>
            <p:cNvPr id="9" name="AutoShape 15"/>
            <p:cNvSpPr>
              <a:spLocks noChangeArrowheads="1"/>
            </p:cNvSpPr>
            <p:nvPr/>
          </p:nvSpPr>
          <p:spPr bwMode="gray">
            <a:xfrm rot="5400000">
              <a:off x="2928" y="3493"/>
              <a:ext cx="172" cy="542"/>
            </a:xfrm>
            <a:prstGeom prst="moon">
              <a:avLst>
                <a:gd name="adj" fmla="val 21208"/>
              </a:avLst>
            </a:prstGeom>
            <a:solidFill>
              <a:schemeClr val="accent5">
                <a:lumMod val="20000"/>
                <a:lumOff val="80000"/>
              </a:schemeClr>
            </a:solidFill>
            <a:ln w="9525">
              <a:noFill/>
              <a:miter lim="800000"/>
              <a:headEnd/>
              <a:tailEnd/>
            </a:ln>
            <a:effectLst/>
          </p:spPr>
          <p:txBody>
            <a:bodyPr wrap="none" anchor="ctr"/>
            <a:lstStyle/>
            <a:p>
              <a:pPr fontAlgn="base">
                <a:spcBef>
                  <a:spcPct val="0"/>
                </a:spcBef>
                <a:spcAft>
                  <a:spcPct val="0"/>
                </a:spcAft>
                <a:defRPr/>
              </a:pPr>
              <a:endParaRPr lang="ru-RU">
                <a:solidFill>
                  <a:prstClr val="black"/>
                </a:solidFill>
                <a:latin typeface="Arial" charset="0"/>
                <a:cs typeface="Arial" panose="020B0604020202020204" pitchFamily="34" charset="0"/>
              </a:endParaRPr>
            </a:p>
          </p:txBody>
        </p:sp>
      </p:grpSp>
      <p:sp>
        <p:nvSpPr>
          <p:cNvPr id="10" name="Rectangle 20"/>
          <p:cNvSpPr>
            <a:spLocks noChangeArrowheads="1"/>
          </p:cNvSpPr>
          <p:nvPr userDrawn="1"/>
        </p:nvSpPr>
        <p:spPr bwMode="gray">
          <a:xfrm>
            <a:off x="285750" y="3714750"/>
            <a:ext cx="5238750" cy="1214438"/>
          </a:xfrm>
          <a:prstGeom prst="rect">
            <a:avLst/>
          </a:prstGeom>
          <a:solidFill>
            <a:schemeClr val="bg1"/>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ru-RU" altLang="ru-RU">
              <a:solidFill>
                <a:prstClr val="black"/>
              </a:solidFill>
              <a:cs typeface="Arial" panose="020B0604020202020204" pitchFamily="34" charset="0"/>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3CE6C044-3823-40F8-ABD1-7E79D03C8BFC}"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1907811810"/>
      </p:ext>
    </p:extLst>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E34E46-A2FA-4D59-8EF2-015F53D66BF6}"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181597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B9755A-AEBB-4C02-B483-431AC93DD033}"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625715725"/>
      </p:ext>
    </p:extLst>
  </p:cSld>
  <p:clrMapOvr>
    <a:masterClrMapping/>
  </p:clrMapOvr>
  <p:transition spd="med">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66CB16-F7BF-4CA6-AABF-B5A0ED66E734}"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1724574955"/>
      </p:ext>
    </p:extLst>
  </p:cSld>
  <p:clrMapOvr>
    <a:masterClrMapping/>
  </p:clrMapOvr>
  <p:transition spd="med">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976606C-24A5-4F3C-9DB3-D3223DB8999E}"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335265765"/>
      </p:ext>
    </p:extLst>
  </p:cSld>
  <p:clrMapOvr>
    <a:masterClrMapping/>
  </p:clrMapOvr>
  <p:transition spd="med">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98EE8D-B599-4039-96C3-70AE655C7F02}"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1304330373"/>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14E34E46-A2FA-4D59-8EF2-015F53D66BF6}" type="slidenum">
              <a:rPr lang="en-US" altLang="ru-RU" smtClean="0"/>
              <a:pPr>
                <a:defRPr/>
              </a:pPr>
              <a:t>‹#›</a:t>
            </a:fld>
            <a:endParaRPr lang="en-US" altLang="ru-RU"/>
          </a:p>
        </p:txBody>
      </p:sp>
    </p:spTree>
    <p:extLst>
      <p:ext uri="{BB962C8B-B14F-4D97-AF65-F5344CB8AC3E}">
        <p14:creationId xmlns:p14="http://schemas.microsoft.com/office/powerpoint/2010/main" val="188583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C2FCA0-FEE4-4F84-A7C8-F998CB53F0D0}"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434160084"/>
      </p:ext>
    </p:extLst>
  </p:cSld>
  <p:clrMapOvr>
    <a:masterClrMapping/>
  </p:clrMapOvr>
  <p:transition spd="med">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D77F48-542D-40B2-9FD2-756BB81AF7EE}"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2922474604"/>
      </p:ext>
    </p:extLst>
  </p:cSld>
  <p:clrMapOvr>
    <a:masterClrMapping/>
  </p:clrMapOvr>
  <p:transition spd="med">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B68962-4A24-4300-B829-65492D02D60F}"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2064346677"/>
      </p:ext>
    </p:extLst>
  </p:cSld>
  <p:clrMapOvr>
    <a:masterClrMapping/>
  </p:clrMapOvr>
  <p:transition spd="med">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6F1AC9-43BC-4066-9607-03DBB43C0D8B}"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2938788286"/>
      </p:ext>
    </p:extLst>
  </p:cSld>
  <p:clrMapOvr>
    <a:masterClrMapping/>
  </p:clrMapOvr>
  <p:transition spd="med">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081BD5-DF11-479F-BEF5-84FFC4ED8319}"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151661977"/>
      </p:ext>
    </p:extLst>
  </p:cSld>
  <p:clrMapOvr>
    <a:masterClrMapping/>
  </p:clrMapOvr>
  <p:transition spd="med">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4" name="Text Box 53"/>
          <p:cNvSpPr txBox="1">
            <a:spLocks noChangeArrowheads="1"/>
          </p:cNvSpPr>
          <p:nvPr userDrawn="1"/>
        </p:nvSpPr>
        <p:spPr bwMode="black">
          <a:xfrm>
            <a:off x="285750" y="142875"/>
            <a:ext cx="1152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r>
              <a:rPr lang="ru-RU" altLang="ru-RU" sz="2400" b="1" i="1">
                <a:solidFill>
                  <a:srgbClr val="602A43"/>
                </a:solidFill>
                <a:cs typeface="Arial" panose="020B0604020202020204" pitchFamily="34" charset="0"/>
              </a:rPr>
              <a:t>Министерство образования Московской области</a:t>
            </a:r>
          </a:p>
          <a:p>
            <a:pPr algn="ctr" eaLnBrk="1" fontAlgn="base" hangingPunct="1">
              <a:spcBef>
                <a:spcPct val="0"/>
              </a:spcBef>
              <a:spcAft>
                <a:spcPct val="0"/>
              </a:spcAft>
              <a:defRPr/>
            </a:pPr>
            <a:r>
              <a:rPr lang="ru-RU" altLang="ru-RU" sz="2400" b="1" i="1">
                <a:solidFill>
                  <a:srgbClr val="8F4064"/>
                </a:solidFill>
                <a:cs typeface="Arial" panose="020B0604020202020204" pitchFamily="34" charset="0"/>
              </a:rPr>
              <a:t>ГОУ Педагогическая академия</a:t>
            </a:r>
            <a:endParaRPr lang="en-US" altLang="ru-RU" sz="2400" b="1" i="1">
              <a:solidFill>
                <a:srgbClr val="8F4064"/>
              </a:solidFill>
              <a:cs typeface="Arial" panose="020B0604020202020204" pitchFamily="34" charset="0"/>
            </a:endParaRP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985A454-67E8-41F5-B59F-12E271631F6B}" type="slidenum">
              <a:rPr lang="en-US" altLang="ru-RU">
                <a:solidFill>
                  <a:prstClr val="black">
                    <a:tint val="75000"/>
                  </a:prstClr>
                </a:solidFill>
              </a:rPr>
              <a:pPr>
                <a:defRPr/>
              </a:pPr>
              <a:t>‹#›</a:t>
            </a:fld>
            <a:endParaRPr lang="en-US" altLang="ru-RU">
              <a:solidFill>
                <a:prstClr val="black">
                  <a:tint val="75000"/>
                </a:prstClr>
              </a:solidFill>
            </a:endParaRPr>
          </a:p>
        </p:txBody>
      </p:sp>
    </p:spTree>
    <p:extLst>
      <p:ext uri="{BB962C8B-B14F-4D97-AF65-F5344CB8AC3E}">
        <p14:creationId xmlns:p14="http://schemas.microsoft.com/office/powerpoint/2010/main" val="2444198597"/>
      </p:ext>
    </p:extLst>
  </p:cSld>
  <p:clrMapOvr>
    <a:masterClrMapping/>
  </p:clrMapOvr>
  <p:transition spd="med">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3" name="Прямоугольник 2"/>
          <p:cNvSpPr/>
          <p:nvPr userDrawn="1"/>
        </p:nvSpPr>
        <p:spPr>
          <a:xfrm>
            <a:off x="0" y="19855"/>
            <a:ext cx="12172493" cy="68175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64" eaLnBrk="0" hangingPunct="0"/>
            <a:endParaRPr lang="ru-RU">
              <a:solidFill>
                <a:prstClr val="white"/>
              </a:solidFill>
            </a:endParaRPr>
          </a:p>
        </p:txBody>
      </p:sp>
      <p:sp>
        <p:nvSpPr>
          <p:cNvPr id="2" name="Заголовок 1"/>
          <p:cNvSpPr>
            <a:spLocks noGrp="1"/>
          </p:cNvSpPr>
          <p:nvPr>
            <p:ph type="title"/>
          </p:nvPr>
        </p:nvSpPr>
        <p:spPr>
          <a:xfrm>
            <a:off x="1199459" y="2869"/>
            <a:ext cx="10753195" cy="833846"/>
          </a:xfrm>
        </p:spPr>
        <p:txBody>
          <a:bodyPr lIns="35997" tIns="35997" rIns="35997" bIns="35997" anchor="ctr">
            <a:normAutofit/>
          </a:bodyPr>
          <a:lstStyle>
            <a:lvl1pPr algn="ctr">
              <a:defRPr sz="1950" b="1">
                <a:solidFill>
                  <a:schemeClr val="accent1">
                    <a:lumMod val="50000"/>
                  </a:schemeClr>
                </a:solidFill>
                <a:effectLst/>
                <a:latin typeface="Calibri" pitchFamily="34" charset="0"/>
                <a:ea typeface="Verdana" pitchFamily="34" charset="0"/>
                <a:cs typeface="Calibri" pitchFamily="34" charset="0"/>
              </a:defRPr>
            </a:lvl1pPr>
          </a:lstStyle>
          <a:p>
            <a:r>
              <a:rPr kumimoji="0" lang="ru-RU" dirty="0"/>
              <a:t>Образец заголовка</a:t>
            </a:r>
            <a:endParaRPr kumimoji="0" lang="en-US" dirty="0"/>
          </a:p>
        </p:txBody>
      </p:sp>
      <p:sp>
        <p:nvSpPr>
          <p:cNvPr id="4" name="Дата 3"/>
          <p:cNvSpPr>
            <a:spLocks noGrp="1"/>
          </p:cNvSpPr>
          <p:nvPr>
            <p:ph type="dt" sz="half" idx="10"/>
          </p:nvPr>
        </p:nvSpPr>
        <p:spPr>
          <a:xfrm>
            <a:off x="9097493" y="6381331"/>
            <a:ext cx="3052064" cy="365760"/>
          </a:xfrm>
        </p:spPr>
        <p:txBody>
          <a:bodyPr/>
          <a:lstStyle>
            <a:lvl1pPr algn="r">
              <a:defRPr/>
            </a:lvl1pPr>
          </a:lstStyle>
          <a:p>
            <a:fld id="{511444F9-EEB7-4311-B5F1-97FE74C203E6}" type="datetimeFigureOut">
              <a:rPr lang="ru-RU" smtClean="0">
                <a:solidFill>
                  <a:srgbClr val="1F497D"/>
                </a:solidFill>
              </a:rPr>
              <a:pPr/>
              <a:t>29.01.2021</a:t>
            </a:fld>
            <a:endParaRPr lang="ru-RU">
              <a:solidFill>
                <a:srgbClr val="1F497D"/>
              </a:solidFill>
            </a:endParaRPr>
          </a:p>
        </p:txBody>
      </p:sp>
      <p:sp>
        <p:nvSpPr>
          <p:cNvPr id="5" name="Нижний колонтитул 4"/>
          <p:cNvSpPr>
            <a:spLocks noGrp="1"/>
          </p:cNvSpPr>
          <p:nvPr>
            <p:ph type="ftr" sz="quarter" idx="11"/>
          </p:nvPr>
        </p:nvSpPr>
        <p:spPr/>
        <p:txBody>
          <a:bodyPr/>
          <a:lstStyle/>
          <a:p>
            <a:endParaRPr lang="ru-RU">
              <a:solidFill>
                <a:srgbClr val="1F497D"/>
              </a:solidFill>
            </a:endParaRPr>
          </a:p>
        </p:txBody>
      </p:sp>
      <p:sp>
        <p:nvSpPr>
          <p:cNvPr id="6" name="Номер слайда 5"/>
          <p:cNvSpPr>
            <a:spLocks noGrp="1"/>
          </p:cNvSpPr>
          <p:nvPr>
            <p:ph type="sldNum" sz="quarter" idx="12"/>
          </p:nvPr>
        </p:nvSpPr>
        <p:spPr/>
        <p:txBody>
          <a:bodyPr/>
          <a:lstStyle/>
          <a:p>
            <a:fld id="{87FE6D9D-2A0B-43B8-A1C3-81968A25D6EC}" type="slidenum">
              <a:rPr lang="ru-RU">
                <a:solidFill>
                  <a:srgbClr val="1F497D"/>
                </a:solidFill>
              </a:rPr>
              <a:pPr/>
              <a:t>‹#›</a:t>
            </a:fld>
            <a:endParaRPr lang="ru-RU" dirty="0">
              <a:solidFill>
                <a:srgbClr val="1F497D"/>
              </a:solidFill>
            </a:endParaRPr>
          </a:p>
        </p:txBody>
      </p:sp>
      <p:cxnSp>
        <p:nvCxnSpPr>
          <p:cNvPr id="8" name="Прямая соединительная линия 7"/>
          <p:cNvCxnSpPr/>
          <p:nvPr userDrawn="1"/>
        </p:nvCxnSpPr>
        <p:spPr>
          <a:xfrm>
            <a:off x="3503712" y="836712"/>
            <a:ext cx="672074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Блок-схема: данные 15"/>
          <p:cNvSpPr/>
          <p:nvPr userDrawn="1"/>
        </p:nvSpPr>
        <p:spPr>
          <a:xfrm>
            <a:off x="410232" y="32043"/>
            <a:ext cx="1392832" cy="1165081"/>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sp>
        <p:nvSpPr>
          <p:cNvPr id="17" name="Блок-схема: данные 16"/>
          <p:cNvSpPr/>
          <p:nvPr userDrawn="1"/>
        </p:nvSpPr>
        <p:spPr>
          <a:xfrm>
            <a:off x="-1355" y="32039"/>
            <a:ext cx="1108000" cy="7182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sp>
        <p:nvSpPr>
          <p:cNvPr id="18" name="Блок-схема: данные 17"/>
          <p:cNvSpPr/>
          <p:nvPr userDrawn="1"/>
        </p:nvSpPr>
        <p:spPr>
          <a:xfrm>
            <a:off x="10157049" y="6539746"/>
            <a:ext cx="2034956" cy="31825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sp>
        <p:nvSpPr>
          <p:cNvPr id="19" name="Блок-схема: данные 18"/>
          <p:cNvSpPr/>
          <p:nvPr userDrawn="1"/>
        </p:nvSpPr>
        <p:spPr>
          <a:xfrm>
            <a:off x="10045492" y="6453336"/>
            <a:ext cx="920525" cy="4046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sp>
        <p:nvSpPr>
          <p:cNvPr id="20" name="Блок-схема: данные 19"/>
          <p:cNvSpPr/>
          <p:nvPr userDrawn="1"/>
        </p:nvSpPr>
        <p:spPr>
          <a:xfrm>
            <a:off x="1488469" y="32039"/>
            <a:ext cx="690808" cy="718264"/>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sp>
        <p:nvSpPr>
          <p:cNvPr id="22" name="Блок-схема: данные 21"/>
          <p:cNvSpPr/>
          <p:nvPr userDrawn="1"/>
        </p:nvSpPr>
        <p:spPr>
          <a:xfrm>
            <a:off x="9840419" y="19854"/>
            <a:ext cx="1679509" cy="816859"/>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sp>
        <p:nvSpPr>
          <p:cNvPr id="23" name="Блок-схема: данные 22"/>
          <p:cNvSpPr/>
          <p:nvPr userDrawn="1"/>
        </p:nvSpPr>
        <p:spPr>
          <a:xfrm>
            <a:off x="10357985" y="5429"/>
            <a:ext cx="1594667" cy="1004106"/>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6" tIns="43963" rIns="87926" bIns="43963" rtlCol="0" anchor="ctr"/>
          <a:lstStyle/>
          <a:p>
            <a:pPr algn="ctr" defTabSz="685864" eaLnBrk="0" hangingPunct="0"/>
            <a:endParaRPr lang="ru-RU">
              <a:solidFill>
                <a:prstClr val="white"/>
              </a:solidFill>
            </a:endParaRPr>
          </a:p>
        </p:txBody>
      </p:sp>
      <p:grpSp>
        <p:nvGrpSpPr>
          <p:cNvPr id="13" name="Группа 12"/>
          <p:cNvGrpSpPr/>
          <p:nvPr userDrawn="1"/>
        </p:nvGrpSpPr>
        <p:grpSpPr>
          <a:xfrm>
            <a:off x="102374" y="43513"/>
            <a:ext cx="1097085" cy="1007550"/>
            <a:chOff x="102371" y="43510"/>
            <a:chExt cx="797222" cy="749970"/>
          </a:xfrm>
        </p:grpSpPr>
        <p:pic>
          <p:nvPicPr>
            <p:cNvPr id="14" name="Picture 2" descr="http://www.minobrkuban.ru/bitrix/templates/adaptive/img/header_logo.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71" y="98159"/>
              <a:ext cx="797222" cy="6953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ГербКубани"/>
            <p:cNvPicPr>
              <a:picLocks noChangeAspect="1" noChangeArrowheads="1"/>
            </p:cNvPicPr>
            <p:nvPr userDrawn="1"/>
          </p:nvPicPr>
          <p:blipFill>
            <a:blip r:embed="rId4"/>
            <a:stretch>
              <a:fillRect/>
            </a:stretch>
          </p:blipFill>
          <p:spPr bwMode="auto">
            <a:xfrm>
              <a:off x="337715" y="43510"/>
              <a:ext cx="326539" cy="402308"/>
            </a:xfrm>
            <a:prstGeom prst="rect">
              <a:avLst/>
            </a:prstGeom>
            <a:noFill/>
            <a:ln>
              <a:noFill/>
            </a:ln>
            <a:effectLst>
              <a:outerShdw blurRad="101600" dir="4080000" sx="108000" sy="108000" algn="tl" rotWithShape="0">
                <a:prstClr val="black">
                  <a:alpha val="49000"/>
                </a:prstClr>
              </a:outerShdw>
            </a:effectLst>
          </p:spPr>
        </p:pic>
      </p:grpSp>
    </p:spTree>
    <p:extLst>
      <p:ext uri="{BB962C8B-B14F-4D97-AF65-F5344CB8AC3E}">
        <p14:creationId xmlns:p14="http://schemas.microsoft.com/office/powerpoint/2010/main" val="37353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3" name="Прямоугольник 2"/>
          <p:cNvSpPr/>
          <p:nvPr userDrawn="1"/>
        </p:nvSpPr>
        <p:spPr>
          <a:xfrm>
            <a:off x="0" y="19853"/>
            <a:ext cx="12172493" cy="68271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4" eaLnBrk="0" hangingPunct="0"/>
            <a:endParaRPr lang="ru-RU">
              <a:solidFill>
                <a:prstClr val="white"/>
              </a:solidFill>
            </a:endParaRPr>
          </a:p>
        </p:txBody>
      </p:sp>
      <p:sp>
        <p:nvSpPr>
          <p:cNvPr id="2" name="Заголовок 1"/>
          <p:cNvSpPr>
            <a:spLocks noGrp="1"/>
          </p:cNvSpPr>
          <p:nvPr>
            <p:ph type="title"/>
          </p:nvPr>
        </p:nvSpPr>
        <p:spPr>
          <a:xfrm>
            <a:off x="1199456" y="2868"/>
            <a:ext cx="10753195" cy="833846"/>
          </a:xfrm>
        </p:spPr>
        <p:txBody>
          <a:bodyPr lIns="35999" tIns="35999" rIns="35999" bIns="35999" anchor="ctr">
            <a:normAutofit/>
          </a:bodyPr>
          <a:lstStyle>
            <a:lvl1pPr algn="ctr">
              <a:defRPr sz="1950" b="1">
                <a:solidFill>
                  <a:schemeClr val="accent1">
                    <a:lumMod val="50000"/>
                  </a:schemeClr>
                </a:solidFill>
                <a:effectLst/>
                <a:latin typeface="Calibri" pitchFamily="34" charset="0"/>
                <a:ea typeface="Verdana" pitchFamily="34" charset="0"/>
                <a:cs typeface="Calibri" pitchFamily="34" charset="0"/>
              </a:defRPr>
            </a:lvl1pPr>
          </a:lstStyle>
          <a:p>
            <a:r>
              <a:rPr kumimoji="0" lang="ru-RU" dirty="0"/>
              <a:t>Образец заголовка</a:t>
            </a:r>
            <a:endParaRPr kumimoji="0" lang="en-US" dirty="0"/>
          </a:p>
        </p:txBody>
      </p:sp>
      <p:sp>
        <p:nvSpPr>
          <p:cNvPr id="4" name="Дата 3"/>
          <p:cNvSpPr>
            <a:spLocks noGrp="1"/>
          </p:cNvSpPr>
          <p:nvPr>
            <p:ph type="dt" sz="half" idx="10"/>
          </p:nvPr>
        </p:nvSpPr>
        <p:spPr>
          <a:xfrm>
            <a:off x="9097491" y="6381328"/>
            <a:ext cx="3052064" cy="365760"/>
          </a:xfrm>
        </p:spPr>
        <p:txBody>
          <a:bodyPr/>
          <a:lstStyle>
            <a:lvl1pPr algn="r">
              <a:defRPr/>
            </a:lvl1pPr>
          </a:lstStyle>
          <a:p>
            <a:fld id="{511444F9-EEB7-4311-B5F1-97FE74C203E6}" type="datetimeFigureOut">
              <a:rPr lang="ru-RU" smtClean="0">
                <a:solidFill>
                  <a:srgbClr val="1F497D"/>
                </a:solidFill>
              </a:rPr>
              <a:pPr/>
              <a:t>29.01.2021</a:t>
            </a:fld>
            <a:endParaRPr lang="ru-RU">
              <a:solidFill>
                <a:srgbClr val="1F497D"/>
              </a:solidFill>
            </a:endParaRPr>
          </a:p>
        </p:txBody>
      </p:sp>
      <p:sp>
        <p:nvSpPr>
          <p:cNvPr id="5" name="Нижний колонтитул 4"/>
          <p:cNvSpPr>
            <a:spLocks noGrp="1"/>
          </p:cNvSpPr>
          <p:nvPr>
            <p:ph type="ftr" sz="quarter" idx="11"/>
          </p:nvPr>
        </p:nvSpPr>
        <p:spPr/>
        <p:txBody>
          <a:bodyPr/>
          <a:lstStyle/>
          <a:p>
            <a:endParaRPr lang="ru-RU">
              <a:solidFill>
                <a:srgbClr val="1F497D"/>
              </a:solidFill>
            </a:endParaRPr>
          </a:p>
        </p:txBody>
      </p:sp>
      <p:sp>
        <p:nvSpPr>
          <p:cNvPr id="6" name="Номер слайда 5"/>
          <p:cNvSpPr>
            <a:spLocks noGrp="1"/>
          </p:cNvSpPr>
          <p:nvPr>
            <p:ph type="sldNum" sz="quarter" idx="12"/>
          </p:nvPr>
        </p:nvSpPr>
        <p:spPr/>
        <p:txBody>
          <a:bodyPr/>
          <a:lstStyle/>
          <a:p>
            <a:fld id="{87FE6D9D-2A0B-43B8-A1C3-81968A25D6EC}" type="slidenum">
              <a:rPr lang="ru-RU">
                <a:solidFill>
                  <a:srgbClr val="1F497D"/>
                </a:solidFill>
              </a:rPr>
              <a:pPr/>
              <a:t>‹#›</a:t>
            </a:fld>
            <a:endParaRPr lang="ru-RU" dirty="0">
              <a:solidFill>
                <a:srgbClr val="1F497D"/>
              </a:solidFill>
            </a:endParaRPr>
          </a:p>
        </p:txBody>
      </p:sp>
      <p:cxnSp>
        <p:nvCxnSpPr>
          <p:cNvPr id="8" name="Прямая соединительная линия 7"/>
          <p:cNvCxnSpPr/>
          <p:nvPr userDrawn="1"/>
        </p:nvCxnSpPr>
        <p:spPr>
          <a:xfrm>
            <a:off x="3503712" y="836712"/>
            <a:ext cx="672074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Блок-схема: данные 15"/>
          <p:cNvSpPr/>
          <p:nvPr userDrawn="1"/>
        </p:nvSpPr>
        <p:spPr>
          <a:xfrm>
            <a:off x="410231" y="32041"/>
            <a:ext cx="1392832" cy="1165081"/>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7" name="Блок-схема: данные 16"/>
          <p:cNvSpPr/>
          <p:nvPr userDrawn="1"/>
        </p:nvSpPr>
        <p:spPr>
          <a:xfrm>
            <a:off x="-1355" y="32039"/>
            <a:ext cx="1108000" cy="7182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8" name="Блок-схема: данные 17"/>
          <p:cNvSpPr/>
          <p:nvPr userDrawn="1"/>
        </p:nvSpPr>
        <p:spPr>
          <a:xfrm>
            <a:off x="10157046" y="6539746"/>
            <a:ext cx="2034956" cy="31825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9" name="Блок-схема: данные 18"/>
          <p:cNvSpPr/>
          <p:nvPr userDrawn="1"/>
        </p:nvSpPr>
        <p:spPr>
          <a:xfrm>
            <a:off x="10045492" y="6453336"/>
            <a:ext cx="920525" cy="4046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0" name="Блок-схема: данные 19"/>
          <p:cNvSpPr/>
          <p:nvPr userDrawn="1"/>
        </p:nvSpPr>
        <p:spPr>
          <a:xfrm>
            <a:off x="1488469" y="32039"/>
            <a:ext cx="690808" cy="718264"/>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2" name="Блок-схема: данные 21"/>
          <p:cNvSpPr/>
          <p:nvPr userDrawn="1"/>
        </p:nvSpPr>
        <p:spPr>
          <a:xfrm>
            <a:off x="9840416" y="19854"/>
            <a:ext cx="1679509" cy="816859"/>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3" name="Блок-схема: данные 22"/>
          <p:cNvSpPr/>
          <p:nvPr userDrawn="1"/>
        </p:nvSpPr>
        <p:spPr>
          <a:xfrm>
            <a:off x="10357985" y="5426"/>
            <a:ext cx="1594667" cy="1004106"/>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grpSp>
        <p:nvGrpSpPr>
          <p:cNvPr id="13" name="Группа 12"/>
          <p:cNvGrpSpPr/>
          <p:nvPr userDrawn="1"/>
        </p:nvGrpSpPr>
        <p:grpSpPr>
          <a:xfrm>
            <a:off x="102371" y="43510"/>
            <a:ext cx="1097085" cy="1007550"/>
            <a:chOff x="102371" y="43510"/>
            <a:chExt cx="797222" cy="749970"/>
          </a:xfrm>
        </p:grpSpPr>
        <p:pic>
          <p:nvPicPr>
            <p:cNvPr id="14" name="Picture 2" descr="http://www.minobrkuban.ru/bitrix/templates/adaptive/img/header_logo.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71" y="98159"/>
              <a:ext cx="797222" cy="6953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ГербКубани"/>
            <p:cNvPicPr>
              <a:picLocks noChangeAspect="1" noChangeArrowheads="1"/>
            </p:cNvPicPr>
            <p:nvPr userDrawn="1"/>
          </p:nvPicPr>
          <p:blipFill>
            <a:blip r:embed="rId4"/>
            <a:stretch>
              <a:fillRect/>
            </a:stretch>
          </p:blipFill>
          <p:spPr bwMode="auto">
            <a:xfrm>
              <a:off x="337715" y="43510"/>
              <a:ext cx="326539" cy="402308"/>
            </a:xfrm>
            <a:prstGeom prst="rect">
              <a:avLst/>
            </a:prstGeom>
            <a:noFill/>
            <a:ln>
              <a:noFill/>
            </a:ln>
            <a:effectLst>
              <a:outerShdw blurRad="101600" dir="4080000" sx="108000" sy="108000" algn="tl" rotWithShape="0">
                <a:prstClr val="black">
                  <a:alpha val="49000"/>
                </a:prstClr>
              </a:outerShdw>
            </a:effectLst>
          </p:spPr>
        </p:pic>
      </p:grpSp>
    </p:spTree>
    <p:extLst>
      <p:ext uri="{BB962C8B-B14F-4D97-AF65-F5344CB8AC3E}">
        <p14:creationId xmlns:p14="http://schemas.microsoft.com/office/powerpoint/2010/main" val="395811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3" name="Прямоугольник 2"/>
          <p:cNvSpPr/>
          <p:nvPr userDrawn="1"/>
        </p:nvSpPr>
        <p:spPr>
          <a:xfrm>
            <a:off x="0" y="19853"/>
            <a:ext cx="12172493" cy="68271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4" eaLnBrk="0" hangingPunct="0"/>
            <a:endParaRPr lang="ru-RU">
              <a:solidFill>
                <a:prstClr val="white"/>
              </a:solidFill>
            </a:endParaRPr>
          </a:p>
        </p:txBody>
      </p:sp>
      <p:sp>
        <p:nvSpPr>
          <p:cNvPr id="2" name="Заголовок 1"/>
          <p:cNvSpPr>
            <a:spLocks noGrp="1"/>
          </p:cNvSpPr>
          <p:nvPr>
            <p:ph type="title"/>
          </p:nvPr>
        </p:nvSpPr>
        <p:spPr>
          <a:xfrm>
            <a:off x="1199456" y="2868"/>
            <a:ext cx="10753195" cy="833846"/>
          </a:xfrm>
        </p:spPr>
        <p:txBody>
          <a:bodyPr lIns="35999" tIns="35999" rIns="35999" bIns="35999" anchor="ctr">
            <a:normAutofit/>
          </a:bodyPr>
          <a:lstStyle>
            <a:lvl1pPr algn="ctr">
              <a:defRPr sz="1950" b="1">
                <a:solidFill>
                  <a:schemeClr val="accent1">
                    <a:lumMod val="50000"/>
                  </a:schemeClr>
                </a:solidFill>
                <a:effectLst/>
                <a:latin typeface="Calibri" pitchFamily="34" charset="0"/>
                <a:ea typeface="Verdana" pitchFamily="34" charset="0"/>
                <a:cs typeface="Calibri" pitchFamily="34" charset="0"/>
              </a:defRPr>
            </a:lvl1pPr>
          </a:lstStyle>
          <a:p>
            <a:r>
              <a:rPr kumimoji="0" lang="ru-RU" dirty="0"/>
              <a:t>Образец заголовка</a:t>
            </a:r>
            <a:endParaRPr kumimoji="0" lang="en-US" dirty="0"/>
          </a:p>
        </p:txBody>
      </p:sp>
      <p:sp>
        <p:nvSpPr>
          <p:cNvPr id="4" name="Дата 3"/>
          <p:cNvSpPr>
            <a:spLocks noGrp="1"/>
          </p:cNvSpPr>
          <p:nvPr>
            <p:ph type="dt" sz="half" idx="10"/>
          </p:nvPr>
        </p:nvSpPr>
        <p:spPr>
          <a:xfrm>
            <a:off x="9097491" y="6381328"/>
            <a:ext cx="3052064" cy="365760"/>
          </a:xfrm>
        </p:spPr>
        <p:txBody>
          <a:bodyPr/>
          <a:lstStyle>
            <a:lvl1pPr algn="r">
              <a:defRPr/>
            </a:lvl1pPr>
          </a:lstStyle>
          <a:p>
            <a:fld id="{511444F9-EEB7-4311-B5F1-97FE74C203E6}" type="datetimeFigureOut">
              <a:rPr lang="ru-RU" smtClean="0">
                <a:solidFill>
                  <a:srgbClr val="1F497D"/>
                </a:solidFill>
              </a:rPr>
              <a:pPr/>
              <a:t>29.01.2021</a:t>
            </a:fld>
            <a:endParaRPr lang="ru-RU">
              <a:solidFill>
                <a:srgbClr val="1F497D"/>
              </a:solidFill>
            </a:endParaRPr>
          </a:p>
        </p:txBody>
      </p:sp>
      <p:sp>
        <p:nvSpPr>
          <p:cNvPr id="5" name="Нижний колонтитул 4"/>
          <p:cNvSpPr>
            <a:spLocks noGrp="1"/>
          </p:cNvSpPr>
          <p:nvPr>
            <p:ph type="ftr" sz="quarter" idx="11"/>
          </p:nvPr>
        </p:nvSpPr>
        <p:spPr/>
        <p:txBody>
          <a:bodyPr/>
          <a:lstStyle/>
          <a:p>
            <a:endParaRPr lang="ru-RU">
              <a:solidFill>
                <a:srgbClr val="1F497D"/>
              </a:solidFill>
            </a:endParaRPr>
          </a:p>
        </p:txBody>
      </p:sp>
      <p:sp>
        <p:nvSpPr>
          <p:cNvPr id="6" name="Номер слайда 5"/>
          <p:cNvSpPr>
            <a:spLocks noGrp="1"/>
          </p:cNvSpPr>
          <p:nvPr>
            <p:ph type="sldNum" sz="quarter" idx="12"/>
          </p:nvPr>
        </p:nvSpPr>
        <p:spPr/>
        <p:txBody>
          <a:bodyPr/>
          <a:lstStyle/>
          <a:p>
            <a:fld id="{87FE6D9D-2A0B-43B8-A1C3-81968A25D6EC}" type="slidenum">
              <a:rPr lang="ru-RU">
                <a:solidFill>
                  <a:srgbClr val="1F497D"/>
                </a:solidFill>
              </a:rPr>
              <a:pPr/>
              <a:t>‹#›</a:t>
            </a:fld>
            <a:endParaRPr lang="ru-RU" dirty="0">
              <a:solidFill>
                <a:srgbClr val="1F497D"/>
              </a:solidFill>
            </a:endParaRPr>
          </a:p>
        </p:txBody>
      </p:sp>
      <p:cxnSp>
        <p:nvCxnSpPr>
          <p:cNvPr id="8" name="Прямая соединительная линия 7"/>
          <p:cNvCxnSpPr/>
          <p:nvPr userDrawn="1"/>
        </p:nvCxnSpPr>
        <p:spPr>
          <a:xfrm>
            <a:off x="3503712" y="836712"/>
            <a:ext cx="672074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Блок-схема: данные 15"/>
          <p:cNvSpPr/>
          <p:nvPr userDrawn="1"/>
        </p:nvSpPr>
        <p:spPr>
          <a:xfrm>
            <a:off x="410231" y="32041"/>
            <a:ext cx="1392832" cy="1165081"/>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7" name="Блок-схема: данные 16"/>
          <p:cNvSpPr/>
          <p:nvPr userDrawn="1"/>
        </p:nvSpPr>
        <p:spPr>
          <a:xfrm>
            <a:off x="-1355" y="32039"/>
            <a:ext cx="1108000" cy="7182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8" name="Блок-схема: данные 17"/>
          <p:cNvSpPr/>
          <p:nvPr userDrawn="1"/>
        </p:nvSpPr>
        <p:spPr>
          <a:xfrm>
            <a:off x="10157046" y="6539746"/>
            <a:ext cx="2034956" cy="31825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9" name="Блок-схема: данные 18"/>
          <p:cNvSpPr/>
          <p:nvPr userDrawn="1"/>
        </p:nvSpPr>
        <p:spPr>
          <a:xfrm>
            <a:off x="10045492" y="6453336"/>
            <a:ext cx="920525" cy="4046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0" name="Блок-схема: данные 19"/>
          <p:cNvSpPr/>
          <p:nvPr userDrawn="1"/>
        </p:nvSpPr>
        <p:spPr>
          <a:xfrm>
            <a:off x="1488469" y="32039"/>
            <a:ext cx="690808" cy="718264"/>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2" name="Блок-схема: данные 21"/>
          <p:cNvSpPr/>
          <p:nvPr userDrawn="1"/>
        </p:nvSpPr>
        <p:spPr>
          <a:xfrm>
            <a:off x="9840416" y="19854"/>
            <a:ext cx="1679509" cy="816859"/>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3" name="Блок-схема: данные 22"/>
          <p:cNvSpPr/>
          <p:nvPr userDrawn="1"/>
        </p:nvSpPr>
        <p:spPr>
          <a:xfrm>
            <a:off x="10357985" y="5426"/>
            <a:ext cx="1594667" cy="1004106"/>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grpSp>
        <p:nvGrpSpPr>
          <p:cNvPr id="13" name="Группа 12"/>
          <p:cNvGrpSpPr/>
          <p:nvPr userDrawn="1"/>
        </p:nvGrpSpPr>
        <p:grpSpPr>
          <a:xfrm>
            <a:off x="102371" y="43510"/>
            <a:ext cx="1097085" cy="1007550"/>
            <a:chOff x="102371" y="43510"/>
            <a:chExt cx="797222" cy="749970"/>
          </a:xfrm>
        </p:grpSpPr>
        <p:pic>
          <p:nvPicPr>
            <p:cNvPr id="14" name="Picture 2" descr="http://www.minobrkuban.ru/bitrix/templates/adaptive/img/header_logo.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71" y="98159"/>
              <a:ext cx="797222" cy="6953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ГербКубани"/>
            <p:cNvPicPr>
              <a:picLocks noChangeAspect="1" noChangeArrowheads="1"/>
            </p:cNvPicPr>
            <p:nvPr userDrawn="1"/>
          </p:nvPicPr>
          <p:blipFill>
            <a:blip r:embed="rId4"/>
            <a:stretch>
              <a:fillRect/>
            </a:stretch>
          </p:blipFill>
          <p:spPr bwMode="auto">
            <a:xfrm>
              <a:off x="337715" y="43510"/>
              <a:ext cx="326539" cy="402308"/>
            </a:xfrm>
            <a:prstGeom prst="rect">
              <a:avLst/>
            </a:prstGeom>
            <a:noFill/>
            <a:ln>
              <a:noFill/>
            </a:ln>
            <a:effectLst>
              <a:outerShdw blurRad="101600" dir="4080000" sx="108000" sy="108000" algn="tl" rotWithShape="0">
                <a:prstClr val="black">
                  <a:alpha val="49000"/>
                </a:prstClr>
              </a:outerShdw>
            </a:effectLst>
          </p:spPr>
        </p:pic>
      </p:grpSp>
    </p:spTree>
    <p:extLst>
      <p:ext uri="{BB962C8B-B14F-4D97-AF65-F5344CB8AC3E}">
        <p14:creationId xmlns:p14="http://schemas.microsoft.com/office/powerpoint/2010/main" val="174770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3" name="Прямоугольник 2"/>
          <p:cNvSpPr/>
          <p:nvPr userDrawn="1"/>
        </p:nvSpPr>
        <p:spPr>
          <a:xfrm>
            <a:off x="0" y="19853"/>
            <a:ext cx="12172493" cy="68271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4" eaLnBrk="0" hangingPunct="0"/>
            <a:endParaRPr lang="ru-RU">
              <a:solidFill>
                <a:prstClr val="white"/>
              </a:solidFill>
            </a:endParaRPr>
          </a:p>
        </p:txBody>
      </p:sp>
      <p:sp>
        <p:nvSpPr>
          <p:cNvPr id="2" name="Заголовок 1"/>
          <p:cNvSpPr>
            <a:spLocks noGrp="1"/>
          </p:cNvSpPr>
          <p:nvPr>
            <p:ph type="title"/>
          </p:nvPr>
        </p:nvSpPr>
        <p:spPr>
          <a:xfrm>
            <a:off x="1199456" y="2868"/>
            <a:ext cx="10753195" cy="833846"/>
          </a:xfrm>
        </p:spPr>
        <p:txBody>
          <a:bodyPr lIns="35999" tIns="35999" rIns="35999" bIns="35999" anchor="ctr">
            <a:normAutofit/>
          </a:bodyPr>
          <a:lstStyle>
            <a:lvl1pPr algn="ctr">
              <a:defRPr sz="1950" b="1">
                <a:solidFill>
                  <a:schemeClr val="accent1">
                    <a:lumMod val="50000"/>
                  </a:schemeClr>
                </a:solidFill>
                <a:effectLst/>
                <a:latin typeface="Calibri" pitchFamily="34" charset="0"/>
                <a:ea typeface="Verdana" pitchFamily="34" charset="0"/>
                <a:cs typeface="Calibri" pitchFamily="34" charset="0"/>
              </a:defRPr>
            </a:lvl1pPr>
          </a:lstStyle>
          <a:p>
            <a:r>
              <a:rPr kumimoji="0" lang="ru-RU" dirty="0"/>
              <a:t>Образец заголовка</a:t>
            </a:r>
            <a:endParaRPr kumimoji="0" lang="en-US" dirty="0"/>
          </a:p>
        </p:txBody>
      </p:sp>
      <p:sp>
        <p:nvSpPr>
          <p:cNvPr id="4" name="Дата 3"/>
          <p:cNvSpPr>
            <a:spLocks noGrp="1"/>
          </p:cNvSpPr>
          <p:nvPr>
            <p:ph type="dt" sz="half" idx="10"/>
          </p:nvPr>
        </p:nvSpPr>
        <p:spPr>
          <a:xfrm>
            <a:off x="9097491" y="6381328"/>
            <a:ext cx="3052064" cy="365760"/>
          </a:xfrm>
        </p:spPr>
        <p:txBody>
          <a:bodyPr/>
          <a:lstStyle>
            <a:lvl1pPr algn="r">
              <a:defRPr/>
            </a:lvl1pPr>
          </a:lstStyle>
          <a:p>
            <a:fld id="{511444F9-EEB7-4311-B5F1-97FE74C203E6}" type="datetimeFigureOut">
              <a:rPr lang="ru-RU" smtClean="0">
                <a:solidFill>
                  <a:srgbClr val="1F497D"/>
                </a:solidFill>
              </a:rPr>
              <a:pPr/>
              <a:t>29.01.2021</a:t>
            </a:fld>
            <a:endParaRPr lang="ru-RU">
              <a:solidFill>
                <a:srgbClr val="1F497D"/>
              </a:solidFill>
            </a:endParaRPr>
          </a:p>
        </p:txBody>
      </p:sp>
      <p:sp>
        <p:nvSpPr>
          <p:cNvPr id="5" name="Нижний колонтитул 4"/>
          <p:cNvSpPr>
            <a:spLocks noGrp="1"/>
          </p:cNvSpPr>
          <p:nvPr>
            <p:ph type="ftr" sz="quarter" idx="11"/>
          </p:nvPr>
        </p:nvSpPr>
        <p:spPr/>
        <p:txBody>
          <a:bodyPr/>
          <a:lstStyle/>
          <a:p>
            <a:endParaRPr lang="ru-RU">
              <a:solidFill>
                <a:srgbClr val="1F497D"/>
              </a:solidFill>
            </a:endParaRPr>
          </a:p>
        </p:txBody>
      </p:sp>
      <p:sp>
        <p:nvSpPr>
          <p:cNvPr id="6" name="Номер слайда 5"/>
          <p:cNvSpPr>
            <a:spLocks noGrp="1"/>
          </p:cNvSpPr>
          <p:nvPr>
            <p:ph type="sldNum" sz="quarter" idx="12"/>
          </p:nvPr>
        </p:nvSpPr>
        <p:spPr/>
        <p:txBody>
          <a:bodyPr/>
          <a:lstStyle/>
          <a:p>
            <a:fld id="{87FE6D9D-2A0B-43B8-A1C3-81968A25D6EC}" type="slidenum">
              <a:rPr lang="ru-RU">
                <a:solidFill>
                  <a:srgbClr val="1F497D"/>
                </a:solidFill>
              </a:rPr>
              <a:pPr/>
              <a:t>‹#›</a:t>
            </a:fld>
            <a:endParaRPr lang="ru-RU" dirty="0">
              <a:solidFill>
                <a:srgbClr val="1F497D"/>
              </a:solidFill>
            </a:endParaRPr>
          </a:p>
        </p:txBody>
      </p:sp>
      <p:cxnSp>
        <p:nvCxnSpPr>
          <p:cNvPr id="8" name="Прямая соединительная линия 7"/>
          <p:cNvCxnSpPr/>
          <p:nvPr userDrawn="1"/>
        </p:nvCxnSpPr>
        <p:spPr>
          <a:xfrm>
            <a:off x="3503712" y="836712"/>
            <a:ext cx="672074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Блок-схема: данные 15"/>
          <p:cNvSpPr/>
          <p:nvPr userDrawn="1"/>
        </p:nvSpPr>
        <p:spPr>
          <a:xfrm>
            <a:off x="410231" y="32041"/>
            <a:ext cx="1392832" cy="1165081"/>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7" name="Блок-схема: данные 16"/>
          <p:cNvSpPr/>
          <p:nvPr userDrawn="1"/>
        </p:nvSpPr>
        <p:spPr>
          <a:xfrm>
            <a:off x="-1355" y="32039"/>
            <a:ext cx="1108000" cy="7182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8" name="Блок-схема: данные 17"/>
          <p:cNvSpPr/>
          <p:nvPr userDrawn="1"/>
        </p:nvSpPr>
        <p:spPr>
          <a:xfrm>
            <a:off x="10157046" y="6539746"/>
            <a:ext cx="2034956" cy="31825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19" name="Блок-схема: данные 18"/>
          <p:cNvSpPr/>
          <p:nvPr userDrawn="1"/>
        </p:nvSpPr>
        <p:spPr>
          <a:xfrm>
            <a:off x="10045492" y="6453336"/>
            <a:ext cx="920525" cy="404664"/>
          </a:xfrm>
          <a:prstGeom prst="flowChartInputOutput">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0" name="Блок-схема: данные 19"/>
          <p:cNvSpPr/>
          <p:nvPr userDrawn="1"/>
        </p:nvSpPr>
        <p:spPr>
          <a:xfrm>
            <a:off x="1488469" y="32039"/>
            <a:ext cx="690808" cy="718264"/>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2" name="Блок-схема: данные 21"/>
          <p:cNvSpPr/>
          <p:nvPr userDrawn="1"/>
        </p:nvSpPr>
        <p:spPr>
          <a:xfrm>
            <a:off x="9840416" y="19854"/>
            <a:ext cx="1679509" cy="816859"/>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sp>
        <p:nvSpPr>
          <p:cNvPr id="23" name="Блок-схема: данные 22"/>
          <p:cNvSpPr/>
          <p:nvPr userDrawn="1"/>
        </p:nvSpPr>
        <p:spPr>
          <a:xfrm>
            <a:off x="10357985" y="5426"/>
            <a:ext cx="1594667" cy="1004106"/>
          </a:xfrm>
          <a:prstGeom prst="flowChartInputOutput">
            <a:avLst/>
          </a:prstGeom>
          <a:solidFill>
            <a:srgbClr val="4F81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5" rIns="87931" bIns="43965" rtlCol="0" anchor="ctr"/>
          <a:lstStyle/>
          <a:p>
            <a:pPr algn="ctr" defTabSz="685864" eaLnBrk="0" hangingPunct="0"/>
            <a:endParaRPr lang="ru-RU">
              <a:solidFill>
                <a:prstClr val="white"/>
              </a:solidFill>
            </a:endParaRPr>
          </a:p>
        </p:txBody>
      </p:sp>
      <p:grpSp>
        <p:nvGrpSpPr>
          <p:cNvPr id="13" name="Группа 12"/>
          <p:cNvGrpSpPr/>
          <p:nvPr userDrawn="1"/>
        </p:nvGrpSpPr>
        <p:grpSpPr>
          <a:xfrm>
            <a:off x="102371" y="43510"/>
            <a:ext cx="1097085" cy="1007550"/>
            <a:chOff x="102371" y="43510"/>
            <a:chExt cx="797222" cy="749970"/>
          </a:xfrm>
        </p:grpSpPr>
        <p:pic>
          <p:nvPicPr>
            <p:cNvPr id="14" name="Picture 2" descr="http://www.minobrkuban.ru/bitrix/templates/adaptive/img/header_logo.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71" y="98159"/>
              <a:ext cx="797222" cy="6953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ГербКубани"/>
            <p:cNvPicPr>
              <a:picLocks noChangeAspect="1" noChangeArrowheads="1"/>
            </p:cNvPicPr>
            <p:nvPr userDrawn="1"/>
          </p:nvPicPr>
          <p:blipFill>
            <a:blip r:embed="rId4"/>
            <a:stretch>
              <a:fillRect/>
            </a:stretch>
          </p:blipFill>
          <p:spPr bwMode="auto">
            <a:xfrm>
              <a:off x="337715" y="43510"/>
              <a:ext cx="326539" cy="402308"/>
            </a:xfrm>
            <a:prstGeom prst="rect">
              <a:avLst/>
            </a:prstGeom>
            <a:noFill/>
            <a:ln>
              <a:noFill/>
            </a:ln>
            <a:effectLst>
              <a:outerShdw blurRad="101600" dir="4080000" sx="108000" sy="108000" algn="tl" rotWithShape="0">
                <a:prstClr val="black">
                  <a:alpha val="49000"/>
                </a:prstClr>
              </a:outerShdw>
            </a:effectLst>
          </p:spPr>
        </p:pic>
      </p:grpSp>
    </p:spTree>
    <p:extLst>
      <p:ext uri="{BB962C8B-B14F-4D97-AF65-F5344CB8AC3E}">
        <p14:creationId xmlns:p14="http://schemas.microsoft.com/office/powerpoint/2010/main" val="37425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35B9755A-AEBB-4C02-B483-431AC93DD033}" type="slidenum">
              <a:rPr lang="en-US" altLang="ru-RU" smtClean="0"/>
              <a:pPr>
                <a:defRPr/>
              </a:pPr>
              <a:t>‹#›</a:t>
            </a:fld>
            <a:endParaRPr lang="en-US" altLang="ru-RU"/>
          </a:p>
        </p:txBody>
      </p:sp>
    </p:spTree>
    <p:extLst>
      <p:ext uri="{BB962C8B-B14F-4D97-AF65-F5344CB8AC3E}">
        <p14:creationId xmlns:p14="http://schemas.microsoft.com/office/powerpoint/2010/main" val="1749901287"/>
      </p:ext>
    </p:extLst>
  </p:cSld>
  <p:clrMapOvr>
    <a:masterClrMapping/>
  </p:clrMapOvr>
  <p:transition spd="med">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73"/>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1928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9726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044"/>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43757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250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73"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4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4774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1502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067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11" y="273192"/>
            <a:ext cx="4011084"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1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11"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6814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744"/>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48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9856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648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8D66CB16-F7BF-4CA6-AABF-B5A0ED66E734}" type="slidenum">
              <a:rPr lang="en-US" altLang="ru-RU" smtClean="0"/>
              <a:pPr>
                <a:defRPr/>
              </a:pPr>
              <a:t>‹#›</a:t>
            </a:fld>
            <a:endParaRPr lang="en-US" altLang="ru-RU"/>
          </a:p>
        </p:txBody>
      </p:sp>
    </p:spTree>
    <p:extLst>
      <p:ext uri="{BB962C8B-B14F-4D97-AF65-F5344CB8AC3E}">
        <p14:creationId xmlns:p14="http://schemas.microsoft.com/office/powerpoint/2010/main" val="1142791913"/>
      </p:ext>
    </p:extLst>
  </p:cSld>
  <p:clrMapOvr>
    <a:masterClrMapping/>
  </p:clrMapOvr>
  <p:transition spd="med">
    <p:pull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83"/>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783"/>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8617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1"/>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6253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8574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4661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0741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8450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3695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125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11" y="273050"/>
            <a:ext cx="4011084"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11"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0042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2"/>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815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9976606C-24A5-4F3C-9DB3-D3223DB8999E}" type="slidenum">
              <a:rPr lang="en-US" altLang="ru-RU" smtClean="0"/>
              <a:pPr>
                <a:defRPr/>
              </a:pPr>
              <a:t>‹#›</a:t>
            </a:fld>
            <a:endParaRPr lang="en-US" altLang="ru-RU"/>
          </a:p>
        </p:txBody>
      </p:sp>
    </p:spTree>
    <p:extLst>
      <p:ext uri="{BB962C8B-B14F-4D97-AF65-F5344CB8AC3E}">
        <p14:creationId xmlns:p14="http://schemas.microsoft.com/office/powerpoint/2010/main" val="4155312755"/>
      </p:ext>
    </p:extLst>
  </p:cSld>
  <p:clrMapOvr>
    <a:masterClrMapping/>
  </p:clrMapOvr>
  <p:transition spd="med">
    <p:pull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689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054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ED98EE8D-B599-4039-96C3-70AE655C7F02}" type="slidenum">
              <a:rPr lang="en-US" altLang="ru-RU" smtClean="0"/>
              <a:pPr>
                <a:defRPr/>
              </a:pPr>
              <a:t>‹#›</a:t>
            </a:fld>
            <a:endParaRPr lang="en-US" altLang="ru-RU"/>
          </a:p>
        </p:txBody>
      </p:sp>
    </p:spTree>
    <p:extLst>
      <p:ext uri="{BB962C8B-B14F-4D97-AF65-F5344CB8AC3E}">
        <p14:creationId xmlns:p14="http://schemas.microsoft.com/office/powerpoint/2010/main" val="2910917457"/>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D5C2FCA0-FEE4-4F84-A7C8-F998CB53F0D0}" type="slidenum">
              <a:rPr lang="en-US" altLang="ru-RU" smtClean="0"/>
              <a:pPr>
                <a:defRPr/>
              </a:pPr>
              <a:t>‹#›</a:t>
            </a:fld>
            <a:endParaRPr lang="en-US" altLang="ru-RU"/>
          </a:p>
        </p:txBody>
      </p:sp>
    </p:spTree>
    <p:extLst>
      <p:ext uri="{BB962C8B-B14F-4D97-AF65-F5344CB8AC3E}">
        <p14:creationId xmlns:p14="http://schemas.microsoft.com/office/powerpoint/2010/main" val="967985855"/>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E0D77F48-542D-40B2-9FD2-756BB81AF7EE}" type="slidenum">
              <a:rPr lang="en-US" altLang="ru-RU" smtClean="0"/>
              <a:pPr>
                <a:defRPr/>
              </a:pPr>
              <a:t>‹#›</a:t>
            </a:fld>
            <a:endParaRPr lang="en-US" altLang="ru-RU"/>
          </a:p>
        </p:txBody>
      </p:sp>
    </p:spTree>
    <p:extLst>
      <p:ext uri="{BB962C8B-B14F-4D97-AF65-F5344CB8AC3E}">
        <p14:creationId xmlns:p14="http://schemas.microsoft.com/office/powerpoint/2010/main" val="2648388308"/>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4AB68962-4A24-4300-B829-65492D02D60F}" type="slidenum">
              <a:rPr lang="en-US" altLang="ru-RU" smtClean="0"/>
              <a:pPr>
                <a:defRPr/>
              </a:pPr>
              <a:t>‹#›</a:t>
            </a:fld>
            <a:endParaRPr lang="en-US" altLang="ru-RU"/>
          </a:p>
        </p:txBody>
      </p:sp>
    </p:spTree>
    <p:extLst>
      <p:ext uri="{BB962C8B-B14F-4D97-AF65-F5344CB8AC3E}">
        <p14:creationId xmlns:p14="http://schemas.microsoft.com/office/powerpoint/2010/main" val="3893618926"/>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1C6B5E-80CC-4467-B8EC-167D666D2405}" type="slidenum">
              <a:rPr lang="en-US" altLang="ru-RU" smtClean="0"/>
              <a:pPr>
                <a:defRPr/>
              </a:pPr>
              <a:t>‹#›</a:t>
            </a:fld>
            <a:endParaRPr lang="en-US" altLang="ru-RU"/>
          </a:p>
        </p:txBody>
      </p:sp>
    </p:spTree>
    <p:extLst>
      <p:ext uri="{BB962C8B-B14F-4D97-AF65-F5344CB8AC3E}">
        <p14:creationId xmlns:p14="http://schemas.microsoft.com/office/powerpoint/2010/main" val="3204467867"/>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249" r:id="rId12"/>
    <p:sldLayoutId id="2147484255" r:id="rId13"/>
  </p:sldLayoutIdLst>
  <p:transition spd="med">
    <p:pull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eaLnBrk="0" fontAlgn="base" hangingPunct="0">
              <a:spcBef>
                <a:spcPct val="0"/>
              </a:spcBef>
              <a:spcAft>
                <a:spcPct val="0"/>
              </a:spcAft>
              <a:defRPr/>
            </a:pPr>
            <a:fld id="{D81C6B5E-80CC-4467-B8EC-167D666D2405}" type="slidenum">
              <a:rPr lang="en-US" altLang="ru-RU">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ru-RU">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407493"/>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 id="2147484361" r:id="rId14"/>
    <p:sldLayoutId id="2147484362" r:id="rId15"/>
    <p:sldLayoutId id="2147484363" r:id="rId16"/>
  </p:sldLayoutIdLst>
  <p:transition spd="med">
    <p:pull dir="r"/>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4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4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4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5589794"/>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29.01.2021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7379456"/>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6232" y="260648"/>
            <a:ext cx="936103" cy="936103"/>
          </a:xfrm>
          <a:prstGeom prst="rect">
            <a:avLst/>
          </a:prstGeom>
        </p:spPr>
      </p:pic>
      <p:sp>
        <p:nvSpPr>
          <p:cNvPr id="2" name="Заголовок 1"/>
          <p:cNvSpPr>
            <a:spLocks noGrp="1"/>
          </p:cNvSpPr>
          <p:nvPr>
            <p:ph type="title"/>
          </p:nvPr>
        </p:nvSpPr>
        <p:spPr>
          <a:xfrm>
            <a:off x="1703512" y="280871"/>
            <a:ext cx="8928993" cy="925984"/>
          </a:xfrm>
        </p:spPr>
        <p:txBody>
          <a:bodyPr/>
          <a:lstStyle/>
          <a:p>
            <a:pPr algn="ctr"/>
            <a:r>
              <a:rPr lang="ru-RU" altLang="ru-RU" sz="1400" b="1" i="1" dirty="0">
                <a:solidFill>
                  <a:schemeClr val="tx2"/>
                </a:solidFill>
                <a:latin typeface="Constantia" panose="02030602050306030303" pitchFamily="18" charset="0"/>
              </a:rPr>
              <a:t>ГБОУ ИРО КРАСНОДАРСКОГО КРАЯ</a:t>
            </a:r>
            <a:br>
              <a:rPr lang="ru-RU" altLang="ru-RU" sz="5400" b="1" i="1" dirty="0">
                <a:solidFill>
                  <a:schemeClr val="tx2"/>
                </a:solidFill>
                <a:latin typeface="Constantia" panose="02030602050306030303" pitchFamily="18" charset="0"/>
              </a:rPr>
            </a:br>
            <a:endParaRPr lang="ru-RU" dirty="0"/>
          </a:p>
        </p:txBody>
      </p:sp>
      <p:sp>
        <p:nvSpPr>
          <p:cNvPr id="3" name="Объект 2"/>
          <p:cNvSpPr>
            <a:spLocks noGrp="1"/>
          </p:cNvSpPr>
          <p:nvPr>
            <p:ph idx="1"/>
          </p:nvPr>
        </p:nvSpPr>
        <p:spPr>
          <a:xfrm>
            <a:off x="2279576" y="1580894"/>
            <a:ext cx="8352929" cy="2952328"/>
          </a:xfrm>
        </p:spPr>
        <p:txBody>
          <a:bodyPr>
            <a:normAutofit/>
          </a:bodyPr>
          <a:lstStyle/>
          <a:p>
            <a:pPr marL="0" indent="0" algn="ctr">
              <a:lnSpc>
                <a:spcPct val="150000"/>
              </a:lnSpc>
              <a:spcBef>
                <a:spcPct val="0"/>
              </a:spcBef>
              <a:buNone/>
              <a:defRPr/>
            </a:pPr>
            <a:r>
              <a:rPr lang="ru-RU" sz="3900" b="1" kern="0" dirty="0">
                <a:solidFill>
                  <a:srgbClr val="4F81BD">
                    <a:lumMod val="50000"/>
                  </a:srgbClr>
                </a:solidFill>
                <a:latin typeface="Calibri" panose="020F0502020204030204" pitchFamily="34" charset="0"/>
                <a:ea typeface="+mj-ea"/>
                <a:cs typeface="Arial"/>
              </a:rPr>
              <a:t>Формирующее оценивание </a:t>
            </a:r>
          </a:p>
          <a:p>
            <a:pPr marL="0" indent="0" algn="ctr">
              <a:lnSpc>
                <a:spcPct val="150000"/>
              </a:lnSpc>
              <a:spcBef>
                <a:spcPct val="0"/>
              </a:spcBef>
              <a:buNone/>
              <a:defRPr/>
            </a:pPr>
            <a:r>
              <a:rPr lang="ru-RU" sz="3900" b="1" kern="0" dirty="0">
                <a:solidFill>
                  <a:srgbClr val="4F81BD">
                    <a:lumMod val="50000"/>
                  </a:srgbClr>
                </a:solidFill>
                <a:latin typeface="Calibri" panose="020F0502020204030204" pitchFamily="34" charset="0"/>
                <a:ea typeface="+mj-ea"/>
                <a:cs typeface="Arial"/>
              </a:rPr>
              <a:t>как инструмент эффективного преподавания современного учителя</a:t>
            </a:r>
            <a:endParaRPr lang="ru-RU" sz="1200" dirty="0">
              <a:latin typeface="Bahnschrift Condensed" panose="020B0502040204020203" pitchFamily="34" charset="0"/>
            </a:endParaRPr>
          </a:p>
        </p:txBody>
      </p:sp>
      <p:sp>
        <p:nvSpPr>
          <p:cNvPr id="8" name="Заголовок 8"/>
          <p:cNvSpPr txBox="1">
            <a:spLocks/>
          </p:cNvSpPr>
          <p:nvPr/>
        </p:nvSpPr>
        <p:spPr>
          <a:xfrm>
            <a:off x="5219365" y="5912526"/>
            <a:ext cx="3073407" cy="503742"/>
          </a:xfrm>
          <a:prstGeom prst="rect">
            <a:avLst/>
          </a:prstGeom>
        </p:spPr>
        <p:txBody>
          <a:bodyPr vert="horz" lIns="91383" tIns="45691" rIns="91383" bIns="456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99" b="1" kern="0" dirty="0">
                <a:solidFill>
                  <a:srgbClr val="4F81BD">
                    <a:lumMod val="50000"/>
                  </a:srgbClr>
                </a:solidFill>
                <a:latin typeface="Calibri" panose="020F0502020204030204" pitchFamily="34" charset="0"/>
                <a:cs typeface="Arial"/>
              </a:rPr>
              <a:t>г. Краснодар</a:t>
            </a:r>
          </a:p>
          <a:p>
            <a:r>
              <a:rPr lang="ru-RU" sz="1599" b="1" kern="0" dirty="0">
                <a:solidFill>
                  <a:srgbClr val="4F81BD">
                    <a:lumMod val="50000"/>
                  </a:srgbClr>
                </a:solidFill>
                <a:latin typeface="Calibri" panose="020F0502020204030204" pitchFamily="34" charset="0"/>
                <a:cs typeface="Arial"/>
              </a:rPr>
              <a:t>2021</a:t>
            </a:r>
          </a:p>
        </p:txBody>
      </p:sp>
      <p:sp>
        <p:nvSpPr>
          <p:cNvPr id="6" name="TextBox 10"/>
          <p:cNvSpPr txBox="1">
            <a:spLocks noChangeArrowheads="1"/>
          </p:cNvSpPr>
          <p:nvPr/>
        </p:nvSpPr>
        <p:spPr bwMode="auto">
          <a:xfrm>
            <a:off x="623393" y="5831749"/>
            <a:ext cx="4592351" cy="58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ru-RU" altLang="ru-RU" sz="1599" b="1" kern="0" dirty="0">
                <a:solidFill>
                  <a:srgbClr val="4F81BD">
                    <a:lumMod val="50000"/>
                  </a:srgbClr>
                </a:solidFill>
                <a:latin typeface="Calibri" panose="020F0502020204030204" pitchFamily="34" charset="0"/>
                <a:ea typeface="+mj-ea"/>
                <a:cs typeface="Arial"/>
              </a:rPr>
              <a:t>Шлык М.Ф., методист ГБОУ Институт </a:t>
            </a:r>
          </a:p>
          <a:p>
            <a:pPr eaLnBrk="1" hangingPunct="1">
              <a:spcBef>
                <a:spcPct val="0"/>
              </a:spcBef>
            </a:pPr>
            <a:r>
              <a:rPr lang="ru-RU" altLang="ru-RU" sz="1599" b="1" kern="0" dirty="0">
                <a:solidFill>
                  <a:srgbClr val="4F81BD">
                    <a:lumMod val="50000"/>
                  </a:srgbClr>
                </a:solidFill>
                <a:latin typeface="Calibri" panose="020F0502020204030204" pitchFamily="34" charset="0"/>
                <a:ea typeface="+mj-ea"/>
                <a:cs typeface="Arial"/>
              </a:rPr>
              <a:t>развития образования Краснодарского края</a:t>
            </a:r>
          </a:p>
        </p:txBody>
      </p:sp>
    </p:spTree>
    <p:extLst>
      <p:ext uri="{BB962C8B-B14F-4D97-AF65-F5344CB8AC3E}">
        <p14:creationId xmlns:p14="http://schemas.microsoft.com/office/powerpoint/2010/main" val="214981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1504" y="216588"/>
            <a:ext cx="8928992" cy="2996388"/>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1504" y="3212976"/>
            <a:ext cx="8928992" cy="3528814"/>
          </a:xfrm>
          <a:prstGeom prst="rect">
            <a:avLst/>
          </a:prstGeom>
          <a:noFill/>
          <a:ln w="9525">
            <a:noFill/>
            <a:miter lim="800000"/>
            <a:headEnd/>
            <a:tailEnd/>
          </a:ln>
          <a:effectLst/>
        </p:spPr>
      </p:pic>
      <p:sp>
        <p:nvSpPr>
          <p:cNvPr id="4" name="Прямоугольник 3"/>
          <p:cNvSpPr/>
          <p:nvPr/>
        </p:nvSpPr>
        <p:spPr>
          <a:xfrm>
            <a:off x="9984432" y="6372458"/>
            <a:ext cx="2037690" cy="369332"/>
          </a:xfrm>
          <a:prstGeom prst="rect">
            <a:avLst/>
          </a:prstGeom>
          <a:solidFill>
            <a:srgbClr val="E7F6FF"/>
          </a:solidFill>
          <a:ln>
            <a:solidFill>
              <a:srgbClr val="5B9BD5">
                <a:lumMod val="60000"/>
                <a:lumOff val="40000"/>
              </a:srgb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379730" defTabSz="914400" eaLnBrk="1" fontAlgn="ctr"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002060"/>
                </a:solidFill>
                <a:effectLst/>
                <a:uLnTx/>
                <a:uFillTx/>
                <a:sym typeface="Calibri"/>
              </a:rPr>
              <a:t>Диаграмма Венна</a:t>
            </a:r>
          </a:p>
        </p:txBody>
      </p:sp>
    </p:spTree>
    <p:extLst>
      <p:ext uri="{BB962C8B-B14F-4D97-AF65-F5344CB8AC3E}">
        <p14:creationId xmlns:p14="http://schemas.microsoft.com/office/powerpoint/2010/main" val="151941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Формирующее оценивание</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A81D4926-0B99-4C14-BC53-9C850DEDE409}"/>
              </a:ext>
            </a:extLst>
          </p:cNvPr>
          <p:cNvSpPr/>
          <p:nvPr/>
        </p:nvSpPr>
        <p:spPr>
          <a:xfrm>
            <a:off x="263352" y="1049364"/>
            <a:ext cx="11593288" cy="2862322"/>
          </a:xfrm>
          <a:prstGeom prst="rect">
            <a:avLst/>
          </a:prstGeom>
        </p:spPr>
        <p:txBody>
          <a:bodyPr wrap="square">
            <a:spAutoFit/>
          </a:bodyPr>
          <a:lstStyle/>
          <a:p>
            <a:r>
              <a:rPr lang="ru-RU" sz="2000" b="1" dirty="0">
                <a:solidFill>
                  <a:srgbClr val="002060"/>
                </a:solidFill>
              </a:rPr>
              <a:t>Педагогическая технология формирующего оценивания осуществляется при опоре на следующие принципы:</a:t>
            </a:r>
          </a:p>
          <a:p>
            <a:pPr marL="342900" indent="-342900">
              <a:buFont typeface="Wingdings" panose="05000000000000000000" pitchFamily="2" charset="2"/>
              <a:buChar char="ü"/>
            </a:pPr>
            <a:r>
              <a:rPr lang="ru-RU" sz="2000" b="1" dirty="0">
                <a:solidFill>
                  <a:srgbClr val="002060"/>
                </a:solidFill>
              </a:rPr>
              <a:t>разработку критериев оценивания на основе поставленных учебных целей;</a:t>
            </a:r>
          </a:p>
          <a:p>
            <a:pPr marL="342900" indent="-342900">
              <a:buFont typeface="Wingdings" panose="05000000000000000000" pitchFamily="2" charset="2"/>
              <a:buChar char="ü"/>
            </a:pPr>
            <a:r>
              <a:rPr lang="ru-RU" sz="2000" b="1" dirty="0">
                <a:solidFill>
                  <a:srgbClr val="002060"/>
                </a:solidFill>
              </a:rPr>
              <a:t>отсутствие открытого сравнения результатов разных учащихся;</a:t>
            </a:r>
          </a:p>
          <a:p>
            <a:pPr marL="342900" indent="-342900">
              <a:buFont typeface="Wingdings" panose="05000000000000000000" pitchFamily="2" charset="2"/>
              <a:buChar char="ü"/>
            </a:pPr>
            <a:r>
              <a:rPr lang="ru-RU" sz="2000" b="1" dirty="0">
                <a:solidFill>
                  <a:srgbClr val="002060"/>
                </a:solidFill>
              </a:rPr>
              <a:t>участие самих учащихся в оценивании;</a:t>
            </a:r>
          </a:p>
          <a:p>
            <a:pPr marL="342900" indent="-342900">
              <a:buFont typeface="Wingdings" panose="05000000000000000000" pitchFamily="2" charset="2"/>
              <a:buChar char="ü"/>
            </a:pPr>
            <a:r>
              <a:rPr lang="ru-RU" sz="2000" b="1" dirty="0">
                <a:solidFill>
                  <a:srgbClr val="002060"/>
                </a:solidFill>
              </a:rPr>
              <a:t>процессный характер оценивания: оцениваются не только продукты учебной деятельности, но и сам процесс обучения;</a:t>
            </a:r>
          </a:p>
          <a:p>
            <a:pPr marL="342900" indent="-342900">
              <a:buFont typeface="Wingdings" panose="05000000000000000000" pitchFamily="2" charset="2"/>
              <a:buChar char="ü"/>
            </a:pPr>
            <a:r>
              <a:rPr lang="ru-RU" sz="2000" b="1" dirty="0">
                <a:solidFill>
                  <a:srgbClr val="002060"/>
                </a:solidFill>
              </a:rPr>
              <a:t>наглядную обратную связь как основу оценивания;</a:t>
            </a:r>
          </a:p>
          <a:p>
            <a:pPr marL="342900" indent="-342900">
              <a:buFont typeface="Wingdings" panose="05000000000000000000" pitchFamily="2" charset="2"/>
              <a:buChar char="ü"/>
            </a:pPr>
            <a:r>
              <a:rPr lang="ru-RU" sz="2000" b="1" dirty="0">
                <a:solidFill>
                  <a:srgbClr val="002060"/>
                </a:solidFill>
              </a:rPr>
              <a:t>использование электронных инструментов для оценивания (тестирование с использованием ИКТ).</a:t>
            </a:r>
          </a:p>
        </p:txBody>
      </p:sp>
      <p:sp>
        <p:nvSpPr>
          <p:cNvPr id="8" name="Прямоугольник 7"/>
          <p:cNvSpPr/>
          <p:nvPr/>
        </p:nvSpPr>
        <p:spPr>
          <a:xfrm>
            <a:off x="1499509" y="4196346"/>
            <a:ext cx="10297144" cy="2554545"/>
          </a:xfrm>
          <a:prstGeom prst="rect">
            <a:avLst/>
          </a:prstGeom>
        </p:spPr>
        <p:txBody>
          <a:bodyPr wrap="square">
            <a:spAutoFit/>
          </a:bodyPr>
          <a:lstStyle/>
          <a:p>
            <a:r>
              <a:rPr lang="ru-RU" sz="2000" b="1" dirty="0">
                <a:solidFill>
                  <a:srgbClr val="002060"/>
                </a:solidFill>
              </a:rPr>
              <a:t>Главные функции формирующего оценивания:</a:t>
            </a:r>
          </a:p>
          <a:p>
            <a:pPr marL="342900" indent="-342900">
              <a:buFont typeface="Wingdings" panose="05000000000000000000" pitchFamily="2" charset="2"/>
              <a:buChar char="ü"/>
            </a:pPr>
            <a:r>
              <a:rPr lang="ru-RU" sz="2000" b="1" dirty="0">
                <a:solidFill>
                  <a:srgbClr val="002060"/>
                </a:solidFill>
              </a:rPr>
              <a:t>стимулирование ответственности ученика за свои результаты;</a:t>
            </a:r>
          </a:p>
          <a:p>
            <a:pPr marL="342900" indent="-342900">
              <a:buFont typeface="Wingdings" panose="05000000000000000000" pitchFamily="2" charset="2"/>
              <a:buChar char="ü"/>
            </a:pPr>
            <a:r>
              <a:rPr lang="ru-RU" sz="2000" b="1" dirty="0">
                <a:solidFill>
                  <a:srgbClr val="002060"/>
                </a:solidFill>
              </a:rPr>
              <a:t>оценка продвижения ребенка относительно самого себя, своих прежних успехов и неудач;</a:t>
            </a:r>
          </a:p>
          <a:p>
            <a:pPr marL="342900" indent="-342900">
              <a:buFont typeface="Wingdings" panose="05000000000000000000" pitchFamily="2" charset="2"/>
              <a:buChar char="ü"/>
            </a:pPr>
            <a:r>
              <a:rPr lang="ru-RU" sz="2000" b="1" dirty="0">
                <a:solidFill>
                  <a:srgbClr val="002060"/>
                </a:solidFill>
              </a:rPr>
              <a:t>констатация позитивных продвижений;</a:t>
            </a:r>
          </a:p>
          <a:p>
            <a:pPr marL="342900" indent="-342900">
              <a:buFont typeface="Wingdings" panose="05000000000000000000" pitchFamily="2" charset="2"/>
              <a:buChar char="ü"/>
            </a:pPr>
            <a:r>
              <a:rPr lang="ru-RU" sz="2000" b="1" dirty="0">
                <a:solidFill>
                  <a:srgbClr val="002060"/>
                </a:solidFill>
              </a:rPr>
              <a:t>прогнозирование будущих достижений (или неудач) при овладении учебным материалом;</a:t>
            </a:r>
          </a:p>
          <a:p>
            <a:pPr marL="342900" indent="-342900">
              <a:buFont typeface="Wingdings" panose="05000000000000000000" pitchFamily="2" charset="2"/>
              <a:buChar char="ü"/>
            </a:pPr>
            <a:r>
              <a:rPr lang="ru-RU" sz="2000" b="1" dirty="0">
                <a:solidFill>
                  <a:srgbClr val="002060"/>
                </a:solidFill>
              </a:rPr>
              <a:t>приучение к самооценке.</a:t>
            </a:r>
          </a:p>
        </p:txBody>
      </p:sp>
    </p:spTree>
    <p:extLst>
      <p:ext uri="{BB962C8B-B14F-4D97-AF65-F5344CB8AC3E}">
        <p14:creationId xmlns:p14="http://schemas.microsoft.com/office/powerpoint/2010/main" val="3696942095"/>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СТРАТЕГИИ И ПРИНЦИПЫ ФОРМИРУЮЩЕГО ОЦЕНИВАНИЯ </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A81D4926-0B99-4C14-BC53-9C850DEDE409}"/>
              </a:ext>
            </a:extLst>
          </p:cNvPr>
          <p:cNvSpPr/>
          <p:nvPr/>
        </p:nvSpPr>
        <p:spPr>
          <a:xfrm>
            <a:off x="357251" y="980728"/>
            <a:ext cx="5306701" cy="5463034"/>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spcBef>
                <a:spcPts val="600"/>
              </a:spcBef>
            </a:pPr>
            <a:r>
              <a:rPr lang="ru-RU" sz="2000" b="1" dirty="0">
                <a:solidFill>
                  <a:srgbClr val="002060"/>
                </a:solidFill>
              </a:rPr>
              <a:t>ПЯТЬ КЛЮЧЕВЫХ СТРАТЕГИЙ ФОРМИРУЮЩЕГО ОЦЕНИВАНИЯ </a:t>
            </a:r>
          </a:p>
          <a:p>
            <a:pPr indent="-379730" fontAlgn="ctr">
              <a:spcBef>
                <a:spcPts val="600"/>
              </a:spcBef>
            </a:pPr>
            <a:endParaRPr lang="ru-RU" sz="2000" b="1" dirty="0">
              <a:solidFill>
                <a:srgbClr val="002060"/>
              </a:solidFill>
            </a:endParaRPr>
          </a:p>
          <a:p>
            <a:pPr indent="-379730" fontAlgn="ctr">
              <a:spcBef>
                <a:spcPts val="600"/>
              </a:spcBef>
            </a:pPr>
            <a:r>
              <a:rPr lang="ru-RU" sz="2000" b="1" dirty="0">
                <a:solidFill>
                  <a:srgbClr val="002060"/>
                </a:solidFill>
              </a:rPr>
              <a:t>•</a:t>
            </a:r>
            <a:r>
              <a:rPr lang="ru-RU" sz="1950" b="1" dirty="0">
                <a:solidFill>
                  <a:srgbClr val="002060"/>
                </a:solidFill>
              </a:rPr>
              <a:t>разъяснения ожидаемых результатов и критериев оценивания;</a:t>
            </a:r>
          </a:p>
          <a:p>
            <a:pPr indent="-379730" fontAlgn="ctr">
              <a:spcBef>
                <a:spcPts val="600"/>
              </a:spcBef>
            </a:pPr>
            <a:r>
              <a:rPr lang="ru-RU" sz="1950" b="1" dirty="0">
                <a:solidFill>
                  <a:srgbClr val="002060"/>
                </a:solidFill>
              </a:rPr>
              <a:t>•формирования эффективных обсуждений и взаимодействий в классе, которые будут свидетельствовать о понимании обучающихся;</a:t>
            </a:r>
          </a:p>
          <a:p>
            <a:pPr indent="-379730" fontAlgn="ctr">
              <a:spcBef>
                <a:spcPts val="600"/>
              </a:spcBef>
            </a:pPr>
            <a:r>
              <a:rPr lang="ru-RU" sz="1950" b="1" dirty="0">
                <a:solidFill>
                  <a:srgbClr val="002060"/>
                </a:solidFill>
              </a:rPr>
              <a:t>•предоставления обратной связи, которая будет стимулировать обучающихся к достижению результатов;</a:t>
            </a:r>
          </a:p>
          <a:p>
            <a:pPr indent="-379730" fontAlgn="ctr">
              <a:spcBef>
                <a:spcPts val="600"/>
              </a:spcBef>
            </a:pPr>
            <a:r>
              <a:rPr lang="ru-RU" sz="1950" b="1" dirty="0">
                <a:solidFill>
                  <a:srgbClr val="002060"/>
                </a:solidFill>
              </a:rPr>
              <a:t>•вовлечения обучающихся в качестве источников и ресурсов </a:t>
            </a:r>
            <a:r>
              <a:rPr lang="ru-RU" sz="1950" b="1" dirty="0" err="1">
                <a:solidFill>
                  <a:srgbClr val="002060"/>
                </a:solidFill>
              </a:rPr>
              <a:t>взаимообучения</a:t>
            </a:r>
            <a:r>
              <a:rPr lang="ru-RU" sz="1950" b="1" dirty="0">
                <a:solidFill>
                  <a:srgbClr val="002060"/>
                </a:solidFill>
              </a:rPr>
              <a:t>;</a:t>
            </a:r>
          </a:p>
          <a:p>
            <a:pPr indent="-379730" fontAlgn="ctr">
              <a:spcBef>
                <a:spcPts val="600"/>
              </a:spcBef>
            </a:pPr>
            <a:r>
              <a:rPr lang="ru-RU" sz="1950" b="1" dirty="0">
                <a:solidFill>
                  <a:srgbClr val="002060"/>
                </a:solidFill>
              </a:rPr>
              <a:t>•становления обучающегося как «создателя» своего знания</a:t>
            </a:r>
          </a:p>
          <a:p>
            <a:pPr indent="-379730" fontAlgn="ctr">
              <a:spcBef>
                <a:spcPts val="600"/>
              </a:spcBef>
            </a:pPr>
            <a:endParaRPr lang="ru-RU" sz="1600" b="1" dirty="0">
              <a:solidFill>
                <a:srgbClr val="002060"/>
              </a:solidFill>
            </a:endParaRPr>
          </a:p>
        </p:txBody>
      </p:sp>
      <p:sp>
        <p:nvSpPr>
          <p:cNvPr id="6" name="Прямоугольник 5"/>
          <p:cNvSpPr/>
          <p:nvPr/>
        </p:nvSpPr>
        <p:spPr>
          <a:xfrm>
            <a:off x="6067574" y="980727"/>
            <a:ext cx="5868592" cy="5355312"/>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spcBef>
                <a:spcPts val="600"/>
              </a:spcBef>
            </a:pPr>
            <a:r>
              <a:rPr lang="ru-RU" sz="2000" b="1" dirty="0">
                <a:solidFill>
                  <a:srgbClr val="002060"/>
                </a:solidFill>
              </a:rPr>
              <a:t>ПЯТЬ ПРИНЦИПОВ ГРАМОТНО ОРГАНИЗОВАННОГО ФОРМИРУЮЩЕГО ОЦЕНИВАНИЯ </a:t>
            </a:r>
          </a:p>
          <a:p>
            <a:pPr indent="-379730" fontAlgn="ctr">
              <a:spcBef>
                <a:spcPts val="600"/>
              </a:spcBef>
            </a:pPr>
            <a:endParaRPr lang="ru-RU" sz="2000" b="1" dirty="0">
              <a:solidFill>
                <a:srgbClr val="002060"/>
              </a:solidFill>
            </a:endParaRPr>
          </a:p>
          <a:p>
            <a:pPr indent="-379730" fontAlgn="ctr">
              <a:spcBef>
                <a:spcPts val="600"/>
              </a:spcBef>
              <a:buFont typeface="Arial" panose="020B0604020202020204" pitchFamily="34" charset="0"/>
              <a:buChar char="•"/>
            </a:pPr>
            <a:r>
              <a:rPr lang="ru-RU" b="1" dirty="0">
                <a:solidFill>
                  <a:srgbClr val="002060"/>
                </a:solidFill>
              </a:rPr>
              <a:t>учитель регулярно обеспечивает обратную связь, предоставляя учащимся комментарии, замечания и т.п. по поводу их деятельности, </a:t>
            </a:r>
          </a:p>
          <a:p>
            <a:pPr indent="-379730" fontAlgn="ctr">
              <a:spcBef>
                <a:spcPts val="600"/>
              </a:spcBef>
              <a:buFont typeface="Arial" panose="020B0604020202020204" pitchFamily="34" charset="0"/>
              <a:buChar char="•"/>
            </a:pPr>
            <a:r>
              <a:rPr lang="ru-RU" b="1" dirty="0">
                <a:solidFill>
                  <a:srgbClr val="002060"/>
                </a:solidFill>
              </a:rPr>
              <a:t>учащиеся принимают активное участие в организации процесса собственного обучения, </a:t>
            </a:r>
          </a:p>
          <a:p>
            <a:pPr indent="-379730" fontAlgn="ctr">
              <a:spcBef>
                <a:spcPts val="600"/>
              </a:spcBef>
              <a:buFont typeface="Arial" panose="020B0604020202020204" pitchFamily="34" charset="0"/>
              <a:buChar char="•"/>
            </a:pPr>
            <a:r>
              <a:rPr lang="ru-RU" b="1" dirty="0">
                <a:solidFill>
                  <a:srgbClr val="002060"/>
                </a:solidFill>
              </a:rPr>
              <a:t>учитель меняет техники и технологии обучения в зависимости от изменения результатов обучения учащихся, </a:t>
            </a:r>
          </a:p>
          <a:p>
            <a:pPr indent="-379730" fontAlgn="ctr">
              <a:spcBef>
                <a:spcPts val="600"/>
              </a:spcBef>
              <a:buFont typeface="Arial" panose="020B0604020202020204" pitchFamily="34" charset="0"/>
              <a:buChar char="•"/>
            </a:pPr>
            <a:r>
              <a:rPr lang="ru-RU" b="1" dirty="0">
                <a:solidFill>
                  <a:srgbClr val="002060"/>
                </a:solidFill>
              </a:rPr>
              <a:t>учитель осознает, что оценивание посредством отметки резко снижает мотивацию и самооценку учащихся, </a:t>
            </a:r>
          </a:p>
          <a:p>
            <a:pPr indent="-379730" fontAlgn="ctr">
              <a:spcBef>
                <a:spcPts val="600"/>
              </a:spcBef>
              <a:buFont typeface="Arial" panose="020B0604020202020204" pitchFamily="34" charset="0"/>
              <a:buChar char="•"/>
            </a:pPr>
            <a:r>
              <a:rPr lang="ru-RU" b="1" dirty="0">
                <a:solidFill>
                  <a:srgbClr val="002060"/>
                </a:solidFill>
              </a:rPr>
              <a:t>учитель осознает необходимость научить учащихся принципам самооценки и способам улучшения собственных результатов.</a:t>
            </a:r>
            <a:endParaRPr lang="ru-RU" sz="600" b="1" dirty="0">
              <a:solidFill>
                <a:srgbClr val="002060"/>
              </a:solidFill>
            </a:endParaRPr>
          </a:p>
        </p:txBody>
      </p:sp>
    </p:spTree>
    <p:extLst>
      <p:ext uri="{BB962C8B-B14F-4D97-AF65-F5344CB8AC3E}">
        <p14:creationId xmlns:p14="http://schemas.microsoft.com/office/powerpoint/2010/main" val="2002522095"/>
      </p:ext>
    </p:extLst>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Девять шагов к реализации формирующего оценивания</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A81D4926-0B99-4C14-BC53-9C850DEDE409}"/>
              </a:ext>
            </a:extLst>
          </p:cNvPr>
          <p:cNvSpPr/>
          <p:nvPr/>
        </p:nvSpPr>
        <p:spPr>
          <a:xfrm>
            <a:off x="263352" y="1049364"/>
            <a:ext cx="11593288" cy="5940088"/>
          </a:xfrm>
          <a:prstGeom prst="rect">
            <a:avLst/>
          </a:prstGeom>
        </p:spPr>
        <p:txBody>
          <a:bodyPr wrap="square">
            <a:spAutoFit/>
          </a:bodyPr>
          <a:lstStyle/>
          <a:p>
            <a:pPr marL="457200" indent="-457200">
              <a:buAutoNum type="arabicPeriod"/>
            </a:pPr>
            <a:r>
              <a:rPr lang="ru-RU" sz="2000" b="1" dirty="0">
                <a:solidFill>
                  <a:srgbClr val="C00000"/>
                </a:solidFill>
              </a:rPr>
              <a:t>Планирование образовательных результатов учащихся по темам</a:t>
            </a:r>
            <a:r>
              <a:rPr lang="ru-RU" sz="2000" b="1" dirty="0">
                <a:solidFill>
                  <a:srgbClr val="002060"/>
                </a:solidFill>
              </a:rPr>
              <a:t>. Выполнение данного этапа происходит на стадии разработки рабочей программы педагогом. В рабочей программе должны быть спланированы и распределены образовательные результаты (предметные, </a:t>
            </a:r>
            <a:r>
              <a:rPr lang="ru-RU" sz="2000" b="1" dirty="0" err="1">
                <a:solidFill>
                  <a:srgbClr val="002060"/>
                </a:solidFill>
              </a:rPr>
              <a:t>метапредметные</a:t>
            </a:r>
            <a:r>
              <a:rPr lang="ru-RU" sz="2000" b="1" dirty="0">
                <a:solidFill>
                  <a:srgbClr val="002060"/>
                </a:solidFill>
              </a:rPr>
              <a:t>, личностные) учащихся по учебным темам. В разделе «Тематическое планирование» может быть представлено поурочное распределение образовательных результатов учащихся (т. е. выделено, какие результаты подлежат оцениванию на каждом уроке темы). В процессе обучения определяются и фиксируются в учебно-программной документации планируемые результатов обучения (личностные, </a:t>
            </a:r>
            <a:r>
              <a:rPr lang="ru-RU" sz="2000" b="1" dirty="0" err="1">
                <a:solidFill>
                  <a:srgbClr val="002060"/>
                </a:solidFill>
              </a:rPr>
              <a:t>метапредметные</a:t>
            </a:r>
            <a:r>
              <a:rPr lang="ru-RU" sz="2000" b="1" dirty="0">
                <a:solidFill>
                  <a:srgbClr val="002060"/>
                </a:solidFill>
              </a:rPr>
              <a:t>, предметные); организуется деятельности обучающегося по планированию и достижению субъективно значимых образовательных результатов.</a:t>
            </a:r>
          </a:p>
          <a:p>
            <a:endParaRPr lang="ru-RU" sz="700" b="1" dirty="0">
              <a:solidFill>
                <a:srgbClr val="002060"/>
              </a:solidFill>
            </a:endParaRPr>
          </a:p>
          <a:p>
            <a:r>
              <a:rPr lang="ru-RU" sz="2000" b="1" dirty="0">
                <a:solidFill>
                  <a:srgbClr val="C00000"/>
                </a:solidFill>
              </a:rPr>
              <a:t>2. Планирование цели урока как образовательного результата деятельности учащихся</a:t>
            </a:r>
            <a:r>
              <a:rPr lang="ru-RU" sz="2000" b="1" dirty="0">
                <a:solidFill>
                  <a:srgbClr val="002060"/>
                </a:solidFill>
              </a:rPr>
              <a:t>. При этом цели должны быть однозначными, диагностируемыми, доступными для понимания учащихся.</a:t>
            </a:r>
          </a:p>
          <a:p>
            <a:r>
              <a:rPr lang="ru-RU" sz="2000" b="1" dirty="0">
                <a:solidFill>
                  <a:srgbClr val="002060"/>
                </a:solidFill>
              </a:rPr>
              <a:t>Выбрав стартовой точкой оформление целей, дальше надо двигаться следующим образом:</a:t>
            </a:r>
          </a:p>
          <a:p>
            <a:r>
              <a:rPr lang="ru-RU" sz="2000" b="1" dirty="0">
                <a:solidFill>
                  <a:srgbClr val="002060"/>
                </a:solidFill>
              </a:rPr>
              <a:t>	— перевести цели в измеряемые учебные результаты;</a:t>
            </a:r>
          </a:p>
          <a:p>
            <a:r>
              <a:rPr lang="ru-RU" sz="2000" b="1" dirty="0">
                <a:solidFill>
                  <a:srgbClr val="002060"/>
                </a:solidFill>
              </a:rPr>
              <a:t>	— определить необходимый для них уровень достижений;</a:t>
            </a:r>
          </a:p>
          <a:p>
            <a:r>
              <a:rPr lang="ru-RU" sz="2000" b="1" dirty="0">
                <a:solidFill>
                  <a:srgbClr val="002060"/>
                </a:solidFill>
              </a:rPr>
              <a:t>	— отобрать содержание (программы) и инструменты оценивания;</a:t>
            </a:r>
          </a:p>
          <a:p>
            <a:r>
              <a:rPr lang="ru-RU" sz="2000" b="1" dirty="0">
                <a:solidFill>
                  <a:srgbClr val="002060"/>
                </a:solidFill>
              </a:rPr>
              <a:t>	— выбрать и реализовать соответствующие методы оценивания;</a:t>
            </a:r>
          </a:p>
          <a:p>
            <a:r>
              <a:rPr lang="ru-RU" sz="2000" b="1" dirty="0">
                <a:solidFill>
                  <a:srgbClr val="002060"/>
                </a:solidFill>
              </a:rPr>
              <a:t>	— провести оценивание и установить, достигнуты ли измеряемые учебные результаты.</a:t>
            </a:r>
          </a:p>
        </p:txBody>
      </p:sp>
    </p:spTree>
    <p:extLst>
      <p:ext uri="{BB962C8B-B14F-4D97-AF65-F5344CB8AC3E}">
        <p14:creationId xmlns:p14="http://schemas.microsoft.com/office/powerpoint/2010/main" val="771086060"/>
      </p:ext>
    </p:extLst>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440" y="44624"/>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Девять шагов к реализации формирующего оценивания</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82692" y="1340768"/>
            <a:ext cx="10999541" cy="4616648"/>
          </a:xfrm>
          <a:prstGeom prst="rect">
            <a:avLst/>
          </a:prstGeom>
        </p:spPr>
        <p:txBody>
          <a:bodyPr wrap="square">
            <a:spAutoFit/>
          </a:bodyPr>
          <a:lstStyle/>
          <a:p>
            <a:pPr>
              <a:lnSpc>
                <a:spcPct val="150000"/>
              </a:lnSpc>
              <a:spcAft>
                <a:spcPts val="600"/>
              </a:spcAft>
            </a:pPr>
            <a:r>
              <a:rPr lang="ru-RU" sz="2000" b="1" dirty="0">
                <a:solidFill>
                  <a:srgbClr val="C00000"/>
                </a:solidFill>
              </a:rPr>
              <a:t>3</a:t>
            </a:r>
            <a:r>
              <a:rPr lang="ru-RU" sz="2000" b="1" dirty="0">
                <a:solidFill>
                  <a:srgbClr val="002060"/>
                </a:solidFill>
              </a:rPr>
              <a:t>. </a:t>
            </a:r>
            <a:r>
              <a:rPr lang="ru-RU" sz="2200" b="1" dirty="0">
                <a:solidFill>
                  <a:srgbClr val="002060"/>
                </a:solidFill>
              </a:rPr>
              <a:t>Формулирование задач урока как шагов деятельности учащихся. </a:t>
            </a:r>
          </a:p>
          <a:p>
            <a:pPr>
              <a:lnSpc>
                <a:spcPct val="150000"/>
              </a:lnSpc>
              <a:spcAft>
                <a:spcPts val="600"/>
              </a:spcAft>
            </a:pPr>
            <a:r>
              <a:rPr lang="ru-RU" sz="2200" b="1" dirty="0">
                <a:solidFill>
                  <a:srgbClr val="C00000"/>
                </a:solidFill>
              </a:rPr>
              <a:t>4</a:t>
            </a:r>
            <a:r>
              <a:rPr lang="ru-RU" sz="2200" b="1" dirty="0">
                <a:solidFill>
                  <a:srgbClr val="002060"/>
                </a:solidFill>
              </a:rPr>
              <a:t>. Формулирование критериев оценивания. </a:t>
            </a:r>
          </a:p>
          <a:p>
            <a:pPr>
              <a:lnSpc>
                <a:spcPct val="150000"/>
              </a:lnSpc>
              <a:spcAft>
                <a:spcPts val="600"/>
              </a:spcAft>
            </a:pPr>
            <a:r>
              <a:rPr lang="ru-RU" sz="2200" b="1" dirty="0">
                <a:solidFill>
                  <a:srgbClr val="C00000"/>
                </a:solidFill>
              </a:rPr>
              <a:t>5</a:t>
            </a:r>
            <a:r>
              <a:rPr lang="ru-RU" sz="2200" b="1" dirty="0">
                <a:solidFill>
                  <a:srgbClr val="002060"/>
                </a:solidFill>
              </a:rPr>
              <a:t>. Оценивание образовательной деятельности учащихся. </a:t>
            </a:r>
          </a:p>
          <a:p>
            <a:pPr>
              <a:lnSpc>
                <a:spcPct val="150000"/>
              </a:lnSpc>
              <a:spcAft>
                <a:spcPts val="600"/>
              </a:spcAft>
            </a:pPr>
            <a:r>
              <a:rPr lang="ru-RU" sz="2200" b="1" dirty="0">
                <a:solidFill>
                  <a:srgbClr val="C00000"/>
                </a:solidFill>
              </a:rPr>
              <a:t>6</a:t>
            </a:r>
            <a:r>
              <a:rPr lang="ru-RU" sz="2200" b="1" dirty="0">
                <a:solidFill>
                  <a:srgbClr val="002060"/>
                </a:solidFill>
              </a:rPr>
              <a:t>. Осуществление обратной связи. </a:t>
            </a:r>
          </a:p>
          <a:p>
            <a:pPr>
              <a:lnSpc>
                <a:spcPct val="150000"/>
              </a:lnSpc>
              <a:spcAft>
                <a:spcPts val="600"/>
              </a:spcAft>
            </a:pPr>
            <a:r>
              <a:rPr lang="ru-RU" sz="2200" b="1" dirty="0">
                <a:solidFill>
                  <a:srgbClr val="C00000"/>
                </a:solidFill>
              </a:rPr>
              <a:t>7</a:t>
            </a:r>
            <a:r>
              <a:rPr lang="ru-RU" sz="2200" b="1" dirty="0">
                <a:solidFill>
                  <a:srgbClr val="002060"/>
                </a:solidFill>
              </a:rPr>
              <a:t>. Сравнение полученных образовательных результатов учащегося с предыдущим уровнем его достижений. </a:t>
            </a:r>
          </a:p>
          <a:p>
            <a:pPr>
              <a:lnSpc>
                <a:spcPct val="150000"/>
              </a:lnSpc>
              <a:spcAft>
                <a:spcPts val="600"/>
              </a:spcAft>
            </a:pPr>
            <a:r>
              <a:rPr lang="ru-RU" sz="2200" b="1" dirty="0">
                <a:solidFill>
                  <a:srgbClr val="C00000"/>
                </a:solidFill>
              </a:rPr>
              <a:t>8</a:t>
            </a:r>
            <a:r>
              <a:rPr lang="ru-RU" sz="2200" b="1" dirty="0">
                <a:solidFill>
                  <a:srgbClr val="002060"/>
                </a:solidFill>
              </a:rPr>
              <a:t>. Определение места учащегося на пути достижения поставленной цели.  </a:t>
            </a:r>
          </a:p>
          <a:p>
            <a:pPr>
              <a:lnSpc>
                <a:spcPct val="150000"/>
              </a:lnSpc>
              <a:spcAft>
                <a:spcPts val="600"/>
              </a:spcAft>
            </a:pPr>
            <a:r>
              <a:rPr lang="ru-RU" sz="2200" b="1" dirty="0">
                <a:solidFill>
                  <a:srgbClr val="C00000"/>
                </a:solidFill>
              </a:rPr>
              <a:t>9</a:t>
            </a:r>
            <a:r>
              <a:rPr lang="ru-RU" sz="2200" b="1" dirty="0">
                <a:solidFill>
                  <a:srgbClr val="002060"/>
                </a:solidFill>
              </a:rPr>
              <a:t>. Корректировка образовательного маршрута учащегося. </a:t>
            </a:r>
          </a:p>
        </p:txBody>
      </p:sp>
    </p:spTree>
    <p:extLst>
      <p:ext uri="{BB962C8B-B14F-4D97-AF65-F5344CB8AC3E}">
        <p14:creationId xmlns:p14="http://schemas.microsoft.com/office/powerpoint/2010/main" val="2758879818"/>
      </p:ext>
    </p:extLst>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Формирующее оценивание</a:t>
            </a:r>
            <a:endParaRPr lang="ru-RU" sz="1600" b="1" dirty="0">
              <a:solidFill>
                <a:prstClr val="white"/>
              </a:solidFill>
              <a:latin typeface="Arial" panose="020B0604020202020204" pitchFamily="34" charset="0"/>
              <a:cs typeface="Arial" panose="020B0604020202020204" pitchFamily="34" charset="0"/>
            </a:endParaRP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616" y="826780"/>
            <a:ext cx="7344816" cy="5785008"/>
          </a:xfrm>
          <a:prstGeom prst="rect">
            <a:avLst/>
          </a:prstGeom>
        </p:spPr>
      </p:pic>
    </p:spTree>
    <p:extLst>
      <p:ext uri="{BB962C8B-B14F-4D97-AF65-F5344CB8AC3E}">
        <p14:creationId xmlns:p14="http://schemas.microsoft.com/office/powerpoint/2010/main" val="3364695599"/>
      </p:ext>
    </p:extLst>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ОТ ТРАДИЦИОННОГО ОБУЧЕНИЯ К ФОРМИРУЮЩЕМУ </a:t>
            </a:r>
          </a:p>
        </p:txBody>
      </p:sp>
      <p:grpSp>
        <p:nvGrpSpPr>
          <p:cNvPr id="15" name="Группа 14"/>
          <p:cNvGrpSpPr/>
          <p:nvPr/>
        </p:nvGrpSpPr>
        <p:grpSpPr>
          <a:xfrm>
            <a:off x="501014" y="1200179"/>
            <a:ext cx="4192867" cy="5181559"/>
            <a:chOff x="318957" y="1199770"/>
            <a:chExt cx="4708463" cy="4428734"/>
          </a:xfrm>
        </p:grpSpPr>
        <p:sp>
          <p:nvSpPr>
            <p:cNvPr id="6"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4070" y="1199770"/>
              <a:ext cx="4680000" cy="449845"/>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defTabSz="68569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rgbClr val="4F81BD">
                      <a:lumMod val="50000"/>
                    </a:srgbClr>
                  </a:solidFill>
                  <a:effectLst/>
                  <a:uLnTx/>
                  <a:uFillTx/>
                </a:rPr>
                <a:t>Традиционных письменных работ</a:t>
              </a:r>
            </a:p>
          </p:txBody>
        </p:sp>
        <p:sp>
          <p:nvSpPr>
            <p:cNvPr id="7" name="Нашивка 16">
              <a:extLst>
                <a:ext uri="{FF2B5EF4-FFF2-40B4-BE49-F238E27FC236}">
                  <a16:creationId xmlns:a16="http://schemas.microsoft.com/office/drawing/2014/main" id="{A2EFA361-FC8F-4FFD-B310-3FF336969413}"/>
                </a:ext>
              </a:extLst>
            </p:cNvPr>
            <p:cNvSpPr>
              <a:spLocks noChangeAspect="1"/>
            </p:cNvSpPr>
            <p:nvPr/>
          </p:nvSpPr>
          <p:spPr>
            <a:xfrm rot="10800000" flipH="1" flipV="1">
              <a:off x="318957" y="1742752"/>
              <a:ext cx="4680000" cy="429899"/>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Неявных критериев оценивания  </a:t>
              </a:r>
            </a:p>
          </p:txBody>
        </p:sp>
        <p:sp>
          <p:nvSpPr>
            <p:cNvPr id="8"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4021" y="2282144"/>
              <a:ext cx="4680000" cy="443530"/>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Оценивания учителем</a:t>
              </a:r>
            </a:p>
          </p:txBody>
        </p:sp>
        <p:sp>
          <p:nvSpPr>
            <p:cNvPr id="9"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47420" y="2851728"/>
              <a:ext cx="4680000" cy="402744"/>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Конкуренции</a:t>
              </a:r>
            </a:p>
          </p:txBody>
        </p:sp>
        <p:sp>
          <p:nvSpPr>
            <p:cNvPr id="10" name="Нашивка 16">
              <a:extLst>
                <a:ext uri="{FF2B5EF4-FFF2-40B4-BE49-F238E27FC236}">
                  <a16:creationId xmlns:a16="http://schemas.microsoft.com/office/drawing/2014/main" id="{A2EFA361-FC8F-4FFD-B310-3FF336969413}"/>
                </a:ext>
              </a:extLst>
            </p:cNvPr>
            <p:cNvSpPr>
              <a:spLocks noChangeAspect="1"/>
            </p:cNvSpPr>
            <p:nvPr/>
          </p:nvSpPr>
          <p:spPr>
            <a:xfrm rot="10800000" flipH="1" flipV="1">
              <a:off x="324021" y="3380525"/>
              <a:ext cx="4680000" cy="477811"/>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Оценки результата</a:t>
              </a:r>
            </a:p>
          </p:txBody>
        </p:sp>
        <p:sp>
          <p:nvSpPr>
            <p:cNvPr id="11"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4020" y="3973557"/>
              <a:ext cx="4680000" cy="442883"/>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Оценивания знаний</a:t>
              </a:r>
            </a:p>
          </p:txBody>
        </p:sp>
        <p:sp>
          <p:nvSpPr>
            <p:cNvPr id="12" name="Нашивка 16">
              <a:extLst>
                <a:ext uri="{FF2B5EF4-FFF2-40B4-BE49-F238E27FC236}">
                  <a16:creationId xmlns:a16="http://schemas.microsoft.com/office/drawing/2014/main" id="{A2EFA361-FC8F-4FFD-B310-3FF336969413}"/>
                </a:ext>
              </a:extLst>
            </p:cNvPr>
            <p:cNvSpPr>
              <a:spLocks noChangeAspect="1"/>
            </p:cNvSpPr>
            <p:nvPr/>
          </p:nvSpPr>
          <p:spPr>
            <a:xfrm rot="10800000" flipH="1" flipV="1">
              <a:off x="324019" y="4561785"/>
              <a:ext cx="4680000" cy="466977"/>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Значимости и важности оценивания</a:t>
              </a:r>
            </a:p>
          </p:txBody>
        </p:sp>
        <p:sp>
          <p:nvSpPr>
            <p:cNvPr id="13"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0752" y="5175642"/>
              <a:ext cx="4680000" cy="452862"/>
            </a:xfrm>
            <a:prstGeom prst="chevron">
              <a:avLst>
                <a:gd name="adj" fmla="val 26392"/>
              </a:avLst>
            </a:prstGeom>
            <a:solidFill>
              <a:schemeClr val="accent1">
                <a:lumMod val="60000"/>
                <a:lumOff val="4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Итогового (суммарного оценивания)</a:t>
              </a:r>
            </a:p>
          </p:txBody>
        </p:sp>
      </p:grpSp>
      <p:grpSp>
        <p:nvGrpSpPr>
          <p:cNvPr id="16" name="Группа 15"/>
          <p:cNvGrpSpPr/>
          <p:nvPr/>
        </p:nvGrpSpPr>
        <p:grpSpPr>
          <a:xfrm>
            <a:off x="5231904" y="1199770"/>
            <a:ext cx="6780385" cy="5181559"/>
            <a:chOff x="318957" y="1199770"/>
            <a:chExt cx="4708463" cy="4428734"/>
          </a:xfrm>
        </p:grpSpPr>
        <p:sp>
          <p:nvSpPr>
            <p:cNvPr id="17"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4070" y="1199770"/>
              <a:ext cx="4680000" cy="449845"/>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defTabSz="68569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rgbClr val="4F81BD">
                      <a:lumMod val="50000"/>
                    </a:srgbClr>
                  </a:solidFill>
                  <a:effectLst/>
                  <a:uLnTx/>
                  <a:uFillTx/>
                </a:rPr>
                <a:t>Проектам, творческим, исследовательским работам…</a:t>
              </a:r>
            </a:p>
          </p:txBody>
        </p:sp>
        <p:sp>
          <p:nvSpPr>
            <p:cNvPr id="18" name="Нашивка 16">
              <a:extLst>
                <a:ext uri="{FF2B5EF4-FFF2-40B4-BE49-F238E27FC236}">
                  <a16:creationId xmlns:a16="http://schemas.microsoft.com/office/drawing/2014/main" id="{A2EFA361-FC8F-4FFD-B310-3FF336969413}"/>
                </a:ext>
              </a:extLst>
            </p:cNvPr>
            <p:cNvSpPr>
              <a:spLocks noChangeAspect="1"/>
            </p:cNvSpPr>
            <p:nvPr/>
          </p:nvSpPr>
          <p:spPr>
            <a:xfrm rot="10800000" flipH="1" flipV="1">
              <a:off x="318957" y="1742752"/>
              <a:ext cx="4680000" cy="429899"/>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К четким и прозрачным критериям  </a:t>
              </a:r>
            </a:p>
          </p:txBody>
        </p:sp>
        <p:sp>
          <p:nvSpPr>
            <p:cNvPr id="19"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4021" y="2282144"/>
              <a:ext cx="4680000" cy="443530"/>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Оценивание при участии обучающихся</a:t>
              </a:r>
            </a:p>
          </p:txBody>
        </p:sp>
        <p:sp>
          <p:nvSpPr>
            <p:cNvPr id="20"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47420" y="2851728"/>
              <a:ext cx="4680000" cy="402744"/>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Сотрудничеству</a:t>
              </a:r>
            </a:p>
          </p:txBody>
        </p:sp>
        <p:sp>
          <p:nvSpPr>
            <p:cNvPr id="21" name="Нашивка 16">
              <a:extLst>
                <a:ext uri="{FF2B5EF4-FFF2-40B4-BE49-F238E27FC236}">
                  <a16:creationId xmlns:a16="http://schemas.microsoft.com/office/drawing/2014/main" id="{A2EFA361-FC8F-4FFD-B310-3FF336969413}"/>
                </a:ext>
              </a:extLst>
            </p:cNvPr>
            <p:cNvSpPr>
              <a:spLocks noChangeAspect="1"/>
            </p:cNvSpPr>
            <p:nvPr/>
          </p:nvSpPr>
          <p:spPr>
            <a:xfrm rot="10800000" flipH="1" flipV="1">
              <a:off x="324021" y="3380525"/>
              <a:ext cx="4680000" cy="477811"/>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Оценки процесса</a:t>
              </a:r>
            </a:p>
          </p:txBody>
        </p:sp>
        <p:sp>
          <p:nvSpPr>
            <p:cNvPr id="22"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4020" y="3973557"/>
              <a:ext cx="4680000" cy="442883"/>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Оцениванию понимания, анализа, синтеза, навыков, умений</a:t>
              </a:r>
            </a:p>
          </p:txBody>
        </p:sp>
        <p:sp>
          <p:nvSpPr>
            <p:cNvPr id="23" name="Нашивка 16">
              <a:extLst>
                <a:ext uri="{FF2B5EF4-FFF2-40B4-BE49-F238E27FC236}">
                  <a16:creationId xmlns:a16="http://schemas.microsoft.com/office/drawing/2014/main" id="{A2EFA361-FC8F-4FFD-B310-3FF336969413}"/>
                </a:ext>
              </a:extLst>
            </p:cNvPr>
            <p:cNvSpPr>
              <a:spLocks noChangeAspect="1"/>
            </p:cNvSpPr>
            <p:nvPr/>
          </p:nvSpPr>
          <p:spPr>
            <a:xfrm rot="10800000" flipH="1" flipV="1">
              <a:off x="324019" y="4561785"/>
              <a:ext cx="4680000" cy="466977"/>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Значимости учения</a:t>
              </a:r>
            </a:p>
          </p:txBody>
        </p:sp>
        <p:sp>
          <p:nvSpPr>
            <p:cNvPr id="24" name="Нашивка 16">
              <a:extLst>
                <a:ext uri="{FF2B5EF4-FFF2-40B4-BE49-F238E27FC236}">
                  <a16:creationId xmlns:a16="http://schemas.microsoft.com/office/drawing/2014/main" id="{43BD7C7B-39BA-493E-BEC5-A4C0D05235C6}"/>
                </a:ext>
              </a:extLst>
            </p:cNvPr>
            <p:cNvSpPr>
              <a:spLocks noChangeAspect="1"/>
            </p:cNvSpPr>
            <p:nvPr/>
          </p:nvSpPr>
          <p:spPr>
            <a:xfrm rot="10800000" flipH="1" flipV="1">
              <a:off x="320752" y="5175642"/>
              <a:ext cx="4680000" cy="452862"/>
            </a:xfrm>
            <a:prstGeom prst="chevron">
              <a:avLst>
                <a:gd name="adj" fmla="val 26392"/>
              </a:avLst>
            </a:prstGeom>
            <a:solidFill>
              <a:schemeClr val="accent1">
                <a:lumMod val="20000"/>
                <a:lumOff val="80000"/>
              </a:schemeClr>
            </a:solidFill>
            <a:ln w="19050" cap="flat" cmpd="sng" algn="ctr">
              <a:solidFill>
                <a:schemeClr val="bg2">
                  <a:lumMod val="90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defTabSz="685690"/>
              <a:r>
                <a:rPr lang="ru-RU" b="1" kern="0" dirty="0">
                  <a:solidFill>
                    <a:srgbClr val="4F81BD">
                      <a:lumMod val="50000"/>
                    </a:srgbClr>
                  </a:solidFill>
                </a:rPr>
                <a:t>Развивающему оцениванию</a:t>
              </a:r>
            </a:p>
          </p:txBody>
        </p:sp>
      </p:grpSp>
      <p:grpSp>
        <p:nvGrpSpPr>
          <p:cNvPr id="28" name="Группа 27"/>
          <p:cNvGrpSpPr/>
          <p:nvPr/>
        </p:nvGrpSpPr>
        <p:grpSpPr>
          <a:xfrm>
            <a:off x="1085216" y="435600"/>
            <a:ext cx="760313" cy="736103"/>
            <a:chOff x="861308" y="258040"/>
            <a:chExt cx="760313" cy="736103"/>
          </a:xfrm>
        </p:grpSpPr>
        <p:sp>
          <p:nvSpPr>
            <p:cNvPr id="26" name="Овал 25"/>
            <p:cNvSpPr/>
            <p:nvPr/>
          </p:nvSpPr>
          <p:spPr>
            <a:xfrm>
              <a:off x="861308" y="258040"/>
              <a:ext cx="760313" cy="736103"/>
            </a:xfrm>
            <a:prstGeom prst="ellipse">
              <a:avLst/>
            </a:prstGeom>
            <a:gradFill rotWithShape="1">
              <a:gsLst>
                <a:gs pos="0">
                  <a:srgbClr val="5B9BD5">
                    <a:tint val="50000"/>
                    <a:hueOff val="0"/>
                    <a:satOff val="0"/>
                    <a:lumOff val="0"/>
                    <a:alphaOff val="0"/>
                    <a:satMod val="103000"/>
                    <a:lumMod val="102000"/>
                    <a:tint val="94000"/>
                  </a:srgbClr>
                </a:gs>
                <a:gs pos="50000">
                  <a:srgbClr val="5B9BD5">
                    <a:tint val="50000"/>
                    <a:hueOff val="0"/>
                    <a:satOff val="0"/>
                    <a:lumOff val="0"/>
                    <a:alphaOff val="0"/>
                    <a:satMod val="110000"/>
                    <a:lumMod val="100000"/>
                    <a:shade val="100000"/>
                  </a:srgbClr>
                </a:gs>
                <a:gs pos="100000">
                  <a:srgbClr val="5B9BD5">
                    <a:tint val="50000"/>
                    <a:hueOff val="0"/>
                    <a:satOff val="0"/>
                    <a:lumOff val="0"/>
                    <a:alphaOff val="0"/>
                    <a:lumMod val="99000"/>
                    <a:satMod val="120000"/>
                    <a:shade val="78000"/>
                  </a:srgb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p:spPr>
        </p:sp>
        <p:sp>
          <p:nvSpPr>
            <p:cNvPr id="27" name="Прямоугольник 26"/>
            <p:cNvSpPr/>
            <p:nvPr/>
          </p:nvSpPr>
          <p:spPr>
            <a:xfrm>
              <a:off x="969066" y="327408"/>
              <a:ext cx="51648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002060"/>
                  </a:solidFill>
                  <a:effectLst/>
                  <a:uLnTx/>
                  <a:uFillTx/>
                </a:rPr>
                <a:t>от</a:t>
              </a:r>
              <a:endParaRPr kumimoji="0" lang="ru-RU" sz="3200" b="0" i="0" u="none" strike="noStrike" kern="0" cap="none" spc="0" normalizeH="0" baseline="0" noProof="0" dirty="0">
                <a:ln>
                  <a:noFill/>
                </a:ln>
                <a:solidFill>
                  <a:prstClr val="black"/>
                </a:solidFill>
                <a:effectLst/>
                <a:uLnTx/>
                <a:uFillTx/>
              </a:endParaRPr>
            </a:p>
          </p:txBody>
        </p:sp>
      </p:grpSp>
      <p:grpSp>
        <p:nvGrpSpPr>
          <p:cNvPr id="29" name="Группа 28"/>
          <p:cNvGrpSpPr/>
          <p:nvPr/>
        </p:nvGrpSpPr>
        <p:grpSpPr>
          <a:xfrm>
            <a:off x="10704512" y="427258"/>
            <a:ext cx="760313" cy="736103"/>
            <a:chOff x="861308" y="258040"/>
            <a:chExt cx="760313" cy="736103"/>
          </a:xfrm>
        </p:grpSpPr>
        <p:sp>
          <p:nvSpPr>
            <p:cNvPr id="30" name="Овал 29"/>
            <p:cNvSpPr/>
            <p:nvPr/>
          </p:nvSpPr>
          <p:spPr>
            <a:xfrm>
              <a:off x="861308" y="258040"/>
              <a:ext cx="760313" cy="736103"/>
            </a:xfrm>
            <a:prstGeom prst="ellipse">
              <a:avLst/>
            </a:prstGeom>
            <a:gradFill rotWithShape="1">
              <a:gsLst>
                <a:gs pos="0">
                  <a:srgbClr val="5B9BD5">
                    <a:tint val="50000"/>
                    <a:hueOff val="0"/>
                    <a:satOff val="0"/>
                    <a:lumOff val="0"/>
                    <a:alphaOff val="0"/>
                    <a:satMod val="103000"/>
                    <a:lumMod val="102000"/>
                    <a:tint val="94000"/>
                  </a:srgbClr>
                </a:gs>
                <a:gs pos="50000">
                  <a:srgbClr val="5B9BD5">
                    <a:tint val="50000"/>
                    <a:hueOff val="0"/>
                    <a:satOff val="0"/>
                    <a:lumOff val="0"/>
                    <a:alphaOff val="0"/>
                    <a:satMod val="110000"/>
                    <a:lumMod val="100000"/>
                    <a:shade val="100000"/>
                  </a:srgbClr>
                </a:gs>
                <a:gs pos="100000">
                  <a:srgbClr val="5B9BD5">
                    <a:tint val="50000"/>
                    <a:hueOff val="0"/>
                    <a:satOff val="0"/>
                    <a:lumOff val="0"/>
                    <a:alphaOff val="0"/>
                    <a:lumMod val="99000"/>
                    <a:satMod val="120000"/>
                    <a:shade val="78000"/>
                  </a:srgb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p:spPr>
        </p:sp>
        <p:sp>
          <p:nvSpPr>
            <p:cNvPr id="31" name="Прямоугольник 30"/>
            <p:cNvSpPr/>
            <p:nvPr/>
          </p:nvSpPr>
          <p:spPr>
            <a:xfrm>
              <a:off x="1035301" y="303098"/>
              <a:ext cx="388248"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a:ln>
                    <a:noFill/>
                  </a:ln>
                  <a:solidFill>
                    <a:srgbClr val="002060"/>
                  </a:solidFill>
                  <a:effectLst/>
                  <a:uLnTx/>
                  <a:uFillTx/>
                </a:rPr>
                <a:t>к</a:t>
              </a:r>
              <a:endParaRPr kumimoji="0" lang="ru-RU" sz="36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973234393"/>
      </p:ext>
    </p:extLst>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2017204" y="260648"/>
            <a:ext cx="8183252" cy="720080"/>
          </a:xfrm>
          <a:prstGeom prst="rect">
            <a:avLst/>
          </a:prstGeom>
          <a:noFill/>
          <a:ln>
            <a:noFill/>
          </a:ln>
        </p:spPr>
        <p:txBody>
          <a:bodyPr vert="horz" wrap="square" lIns="91425" tIns="45700" rIns="91425" bIns="45700" numCol="1" anchor="ctr" anchorCtr="0" compatLnSpc="1">
            <a:prstTxWarp prst="textNoShape">
              <a:avLst/>
            </a:prstTxWarp>
            <a:noAutofit/>
          </a:bodyPr>
          <a:lstStyle/>
          <a:p>
            <a:pPr algn="ctr">
              <a:spcBef>
                <a:spcPts val="0"/>
              </a:spcBef>
              <a:spcAft>
                <a:spcPts val="0"/>
              </a:spcAft>
              <a:buClr>
                <a:schemeClr val="dk2"/>
              </a:buClr>
              <a:buSzPct val="25000"/>
            </a:pPr>
            <a:br>
              <a:rPr lang="ru-RU" sz="3600" b="1" dirty="0">
                <a:solidFill>
                  <a:schemeClr val="dk2"/>
                </a:solidFill>
                <a:latin typeface="Calibri"/>
                <a:ea typeface="Calibri"/>
                <a:cs typeface="Calibri"/>
                <a:sym typeface="Calibri"/>
              </a:rPr>
            </a:br>
            <a:r>
              <a:rPr lang="ru-RU" sz="3600" b="1" dirty="0">
                <a:solidFill>
                  <a:schemeClr val="dk2"/>
                </a:solidFill>
                <a:latin typeface="Calibri"/>
                <a:ea typeface="Calibri"/>
                <a:cs typeface="Calibri"/>
                <a:sym typeface="Calibri"/>
              </a:rPr>
              <a:t>Формирующее оценивание - учителю</a:t>
            </a:r>
            <a:br>
              <a:rPr lang="ru-RU" sz="3600" b="1" dirty="0">
                <a:solidFill>
                  <a:schemeClr val="dk2"/>
                </a:solidFill>
                <a:latin typeface="Calibri"/>
                <a:ea typeface="Calibri"/>
                <a:cs typeface="Calibri"/>
                <a:sym typeface="Calibri"/>
              </a:rPr>
            </a:br>
            <a:endParaRPr lang="en-US" sz="3600" b="1" dirty="0" err="1">
              <a:solidFill>
                <a:schemeClr val="dk2"/>
              </a:solidFill>
              <a:latin typeface="Calibri"/>
              <a:ea typeface="Calibri"/>
              <a:cs typeface="Calibri"/>
              <a:sym typeface="Calibri"/>
            </a:endParaRPr>
          </a:p>
        </p:txBody>
      </p:sp>
      <p:sp>
        <p:nvSpPr>
          <p:cNvPr id="106" name="Shape 106"/>
          <p:cNvSpPr txBox="1">
            <a:spLocks noGrp="1"/>
          </p:cNvSpPr>
          <p:nvPr>
            <p:ph type="body" idx="4294967295"/>
          </p:nvPr>
        </p:nvSpPr>
        <p:spPr>
          <a:xfrm>
            <a:off x="1415480" y="1340768"/>
            <a:ext cx="9649072" cy="4948534"/>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indent="0" fontAlgn="ctr">
              <a:buNone/>
            </a:pPr>
            <a:r>
              <a:rPr lang="ru-RU" b="1" dirty="0">
                <a:solidFill>
                  <a:srgbClr val="002060"/>
                </a:solidFill>
                <a:sym typeface="Calibri"/>
              </a:rPr>
              <a:t>Помогает</a:t>
            </a:r>
          </a:p>
          <a:p>
            <a:pPr marL="0" indent="-379730" fontAlgn="ctr"/>
            <a:r>
              <a:rPr lang="ru-RU" sz="2000" b="1" dirty="0">
                <a:solidFill>
                  <a:srgbClr val="002060"/>
                </a:solidFill>
                <a:sym typeface="Calibri"/>
              </a:rPr>
              <a:t>Четко сформулировать образовательный результат, подлежащий формированию и оценке в каждом конкретном случае, и организовать в соответствии с этим свою работу</a:t>
            </a:r>
          </a:p>
          <a:p>
            <a:pPr marL="0" indent="-379730" fontAlgn="ctr"/>
            <a:r>
              <a:rPr lang="ru-RU" sz="2000" b="1" dirty="0">
                <a:solidFill>
                  <a:srgbClr val="002060"/>
                </a:solidFill>
                <a:sym typeface="Calibri"/>
              </a:rPr>
              <a:t>Сделать учащегося субъектом образовательной и оценочной деятельности</a:t>
            </a:r>
          </a:p>
          <a:p>
            <a:pPr marL="0" indent="0" fontAlgn="ctr">
              <a:buNone/>
            </a:pPr>
            <a:endParaRPr lang="ru-RU" sz="2000" b="1" dirty="0">
              <a:solidFill>
                <a:srgbClr val="002060"/>
              </a:solidFill>
              <a:sym typeface="Calibri"/>
            </a:endParaRPr>
          </a:p>
          <a:p>
            <a:pPr marL="0" indent="0" fontAlgn="ctr">
              <a:buNone/>
            </a:pPr>
            <a:r>
              <a:rPr lang="ru-RU" b="1" dirty="0">
                <a:solidFill>
                  <a:srgbClr val="002060"/>
                </a:solidFill>
                <a:sym typeface="Calibri"/>
              </a:rPr>
              <a:t>Какова основная деятельность учителя на уроке?</a:t>
            </a:r>
          </a:p>
          <a:p>
            <a:pPr marL="0" indent="-379730" fontAlgn="ctr"/>
            <a:r>
              <a:rPr lang="ru-RU" sz="2000" b="1" dirty="0">
                <a:solidFill>
                  <a:srgbClr val="002060"/>
                </a:solidFill>
                <a:sym typeface="Calibri"/>
              </a:rPr>
              <a:t>Помочь, а не показать</a:t>
            </a:r>
          </a:p>
          <a:p>
            <a:pPr marL="0" indent="-379730" fontAlgn="ctr"/>
            <a:r>
              <a:rPr lang="ru-RU" sz="2000" b="1" dirty="0">
                <a:solidFill>
                  <a:srgbClr val="002060"/>
                </a:solidFill>
                <a:sym typeface="Calibri"/>
              </a:rPr>
              <a:t>Вовлечь ученика в оценочную деятельность</a:t>
            </a:r>
          </a:p>
          <a:p>
            <a:pPr marL="0" indent="-379730" fontAlgn="ctr"/>
            <a:r>
              <a:rPr lang="ru-RU" sz="2000" b="1" dirty="0">
                <a:solidFill>
                  <a:srgbClr val="002060"/>
                </a:solidFill>
                <a:sym typeface="Calibri"/>
              </a:rPr>
              <a:t>Делать так, чтобы ученик понимал, откуда берется отметка и из чего она складывается</a:t>
            </a:r>
          </a:p>
          <a:p>
            <a:pPr marL="0" indent="-379730" fontAlgn="ctr"/>
            <a:r>
              <a:rPr lang="ru-RU" sz="2000" b="1" dirty="0">
                <a:solidFill>
                  <a:srgbClr val="002060"/>
                </a:solidFill>
                <a:sym typeface="Calibri"/>
              </a:rPr>
              <a:t>Учитель должен помочь ученику преодолеть трудность, а не наказать его  отметкой</a:t>
            </a:r>
            <a:endParaRPr sz="2000" b="1" dirty="0">
              <a:solidFill>
                <a:srgbClr val="002060"/>
              </a:solidFill>
              <a:sym typeface="Calibri"/>
            </a:endParaRPr>
          </a:p>
        </p:txBody>
      </p:sp>
    </p:spTree>
    <p:extLst>
      <p:ext uri="{BB962C8B-B14F-4D97-AF65-F5344CB8AC3E}">
        <p14:creationId xmlns:p14="http://schemas.microsoft.com/office/powerpoint/2010/main" val="71422743"/>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2017204" y="260648"/>
            <a:ext cx="8183252" cy="720080"/>
          </a:xfrm>
          <a:prstGeom prst="rect">
            <a:avLst/>
          </a:prstGeom>
          <a:noFill/>
          <a:ln>
            <a:noFill/>
          </a:ln>
        </p:spPr>
        <p:txBody>
          <a:bodyPr vert="horz" wrap="square" lIns="91425" tIns="45700" rIns="91425" bIns="45700" numCol="1" anchor="ctr" anchorCtr="0" compatLnSpc="1">
            <a:prstTxWarp prst="textNoShape">
              <a:avLst/>
            </a:prstTxWarp>
            <a:noAutofit/>
          </a:bodyPr>
          <a:lstStyle/>
          <a:p>
            <a:pPr algn="ctr">
              <a:spcBef>
                <a:spcPts val="0"/>
              </a:spcBef>
              <a:spcAft>
                <a:spcPts val="0"/>
              </a:spcAft>
              <a:buClr>
                <a:schemeClr val="dk2"/>
              </a:buClr>
              <a:buSzPct val="25000"/>
            </a:pPr>
            <a:br>
              <a:rPr lang="ru-RU" sz="3600" b="1" dirty="0">
                <a:solidFill>
                  <a:schemeClr val="dk2"/>
                </a:solidFill>
                <a:latin typeface="Calibri"/>
                <a:ea typeface="Calibri"/>
                <a:cs typeface="Calibri"/>
                <a:sym typeface="Calibri"/>
              </a:rPr>
            </a:br>
            <a:r>
              <a:rPr lang="ru-RU" sz="3600" b="1" dirty="0">
                <a:solidFill>
                  <a:schemeClr val="dk2"/>
                </a:solidFill>
                <a:latin typeface="Calibri"/>
                <a:ea typeface="Calibri"/>
                <a:cs typeface="Calibri"/>
                <a:sym typeface="Calibri"/>
              </a:rPr>
              <a:t>Формирующее оценивание - ученикам</a:t>
            </a:r>
            <a:br>
              <a:rPr lang="ru-RU" sz="3600" b="1" dirty="0">
                <a:solidFill>
                  <a:schemeClr val="dk2"/>
                </a:solidFill>
                <a:latin typeface="Calibri"/>
                <a:ea typeface="Calibri"/>
                <a:cs typeface="Calibri"/>
                <a:sym typeface="Calibri"/>
              </a:rPr>
            </a:br>
            <a:endParaRPr lang="en-US" sz="3600" b="1" dirty="0" err="1">
              <a:solidFill>
                <a:schemeClr val="dk2"/>
              </a:solidFill>
              <a:latin typeface="Calibri"/>
              <a:ea typeface="Calibri"/>
              <a:cs typeface="Calibri"/>
              <a:sym typeface="Calibri"/>
            </a:endParaRPr>
          </a:p>
        </p:txBody>
      </p:sp>
      <p:sp>
        <p:nvSpPr>
          <p:cNvPr id="106" name="Shape 106"/>
          <p:cNvSpPr txBox="1">
            <a:spLocks noGrp="1"/>
          </p:cNvSpPr>
          <p:nvPr>
            <p:ph type="body" idx="4294967295"/>
          </p:nvPr>
        </p:nvSpPr>
        <p:spPr>
          <a:xfrm>
            <a:off x="1703512" y="1196752"/>
            <a:ext cx="8784976" cy="4376583"/>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indent="0" fontAlgn="ctr">
              <a:buNone/>
            </a:pPr>
            <a:r>
              <a:rPr lang="ru-RU" b="1" dirty="0">
                <a:solidFill>
                  <a:srgbClr val="002060"/>
                </a:solidFill>
                <a:sym typeface="Calibri"/>
              </a:rPr>
              <a:t>Помогает</a:t>
            </a:r>
          </a:p>
          <a:p>
            <a:pPr marL="0" indent="-379730" fontAlgn="ctr"/>
            <a:r>
              <a:rPr lang="ru-RU" sz="2000" b="1" dirty="0">
                <a:solidFill>
                  <a:srgbClr val="002060"/>
                </a:solidFill>
                <a:sym typeface="Calibri"/>
              </a:rPr>
              <a:t>учиться на ошибках </a:t>
            </a:r>
          </a:p>
          <a:p>
            <a:pPr marL="0" indent="-379730" fontAlgn="ctr"/>
            <a:r>
              <a:rPr lang="ru-RU" sz="2000" b="1" dirty="0">
                <a:solidFill>
                  <a:srgbClr val="002060"/>
                </a:solidFill>
                <a:sym typeface="Calibri"/>
              </a:rPr>
              <a:t>понять, что важно </a:t>
            </a:r>
          </a:p>
          <a:p>
            <a:pPr marL="0" indent="-379730" fontAlgn="ctr"/>
            <a:r>
              <a:rPr lang="ru-RU" sz="2000" b="1" dirty="0">
                <a:solidFill>
                  <a:srgbClr val="002060"/>
                </a:solidFill>
                <a:sym typeface="Calibri"/>
              </a:rPr>
              <a:t>понять, что у них получается </a:t>
            </a:r>
          </a:p>
          <a:p>
            <a:pPr marL="0" indent="-379730" fontAlgn="ctr"/>
            <a:r>
              <a:rPr lang="ru-RU" sz="2000" b="1" dirty="0">
                <a:solidFill>
                  <a:srgbClr val="002060"/>
                </a:solidFill>
                <a:sym typeface="Calibri"/>
              </a:rPr>
              <a:t>обнаруживать, что они не знают </a:t>
            </a:r>
          </a:p>
          <a:p>
            <a:pPr marL="0" indent="-379730" fontAlgn="ctr"/>
            <a:r>
              <a:rPr lang="ru-RU" sz="2000" b="1" dirty="0">
                <a:solidFill>
                  <a:srgbClr val="002060"/>
                </a:solidFill>
                <a:sym typeface="Calibri"/>
              </a:rPr>
              <a:t>обнаруживать, что они не умеют делать</a:t>
            </a:r>
          </a:p>
          <a:p>
            <a:pPr marL="0" indent="-379730" fontAlgn="ctr"/>
            <a:r>
              <a:rPr lang="ru-RU" sz="2000" b="1" dirty="0">
                <a:solidFill>
                  <a:srgbClr val="002060"/>
                </a:solidFill>
                <a:sym typeface="Calibri"/>
              </a:rPr>
              <a:t>овладеть основами самоконтроля</a:t>
            </a:r>
          </a:p>
          <a:p>
            <a:pPr marL="0" indent="-379730" fontAlgn="ctr"/>
            <a:r>
              <a:rPr lang="ru-RU" sz="2000" b="1" dirty="0">
                <a:solidFill>
                  <a:srgbClr val="002060"/>
                </a:solidFill>
                <a:sym typeface="Calibri"/>
              </a:rPr>
              <a:t>соотносить свои действия с желаемым результатом</a:t>
            </a:r>
          </a:p>
          <a:p>
            <a:pPr marL="0" indent="-379730" fontAlgn="ctr"/>
            <a:r>
              <a:rPr lang="ru-RU" sz="2000" b="1" dirty="0">
                <a:solidFill>
                  <a:srgbClr val="002060"/>
                </a:solidFill>
                <a:sym typeface="Calibri"/>
              </a:rPr>
              <a:t>оформлять результаты своих достижений и публично их представлять для оценки</a:t>
            </a:r>
          </a:p>
          <a:p>
            <a:pPr marL="0" indent="-379730" fontAlgn="ctr"/>
            <a:endParaRPr lang="ru-RU" sz="1800" b="1" dirty="0">
              <a:solidFill>
                <a:srgbClr val="002060"/>
              </a:solidFill>
              <a:sym typeface="Calibri"/>
            </a:endParaRPr>
          </a:p>
        </p:txBody>
      </p:sp>
    </p:spTree>
    <p:extLst>
      <p:ext uri="{BB962C8B-B14F-4D97-AF65-F5344CB8AC3E}">
        <p14:creationId xmlns:p14="http://schemas.microsoft.com/office/powerpoint/2010/main" val="393129837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048000" y="0"/>
            <a:ext cx="9144000" cy="6858008"/>
            <a:chOff x="1524000" y="1"/>
            <a:chExt cx="9144000" cy="6858008"/>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
              <a:ext cx="9144000" cy="228599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2285999"/>
              <a:ext cx="9144000" cy="207170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4357702"/>
              <a:ext cx="9144000" cy="2500307"/>
            </a:xfrm>
            <a:prstGeom prst="rect">
              <a:avLst/>
            </a:prstGeom>
            <a:noFill/>
            <a:ln w="9525">
              <a:noFill/>
              <a:miter lim="800000"/>
              <a:headEnd/>
              <a:tailEnd/>
            </a:ln>
            <a:effectLst/>
          </p:spPr>
        </p:pic>
      </p:grpSp>
      <p:sp>
        <p:nvSpPr>
          <p:cNvPr id="2" name="Прямоугольник 1"/>
          <p:cNvSpPr/>
          <p:nvPr/>
        </p:nvSpPr>
        <p:spPr>
          <a:xfrm>
            <a:off x="119336" y="476672"/>
            <a:ext cx="2711624" cy="6093976"/>
          </a:xfrm>
          <a:prstGeom prst="rect">
            <a:avLst/>
          </a:prstGeom>
        </p:spPr>
        <p:txBody>
          <a:bodyPr wrap="square">
            <a:spAutoFit/>
          </a:bodyPr>
          <a:lstStyle/>
          <a:p>
            <a:r>
              <a:rPr lang="ru-RU" sz="2000" b="1" dirty="0">
                <a:solidFill>
                  <a:srgbClr val="002060"/>
                </a:solidFill>
              </a:rPr>
              <a:t>Стратегии оценивания </a:t>
            </a:r>
          </a:p>
          <a:p>
            <a:r>
              <a:rPr lang="ru-RU" sz="1600" b="1" dirty="0">
                <a:solidFill>
                  <a:srgbClr val="002060"/>
                </a:solidFill>
              </a:rPr>
              <a:t>—</a:t>
            </a:r>
            <a:r>
              <a:rPr lang="ru-RU" b="1" dirty="0">
                <a:solidFill>
                  <a:srgbClr val="002060"/>
                </a:solidFill>
              </a:rPr>
              <a:t> </a:t>
            </a:r>
            <a:r>
              <a:rPr lang="ru-RU" sz="1600" b="1" dirty="0">
                <a:solidFill>
                  <a:srgbClr val="002060"/>
                </a:solidFill>
              </a:rPr>
              <a:t>это методы, которые учитель использует для сбора информации об учебных достижениях учащихся. Для более эффективной оценки учащихся следует использовать различные стратегии и соответствующие инструменты. На разных этапах учебной деятельности используются разные стратегии оценивания. Применяя ту или иную стратегию оценивания, важно понимать, на что она нацелена, каких результатов мы добиваемся, как помогаем ученику размышлять о его успехах в учебе.</a:t>
            </a:r>
          </a:p>
        </p:txBody>
      </p:sp>
    </p:spTree>
    <p:extLst>
      <p:ext uri="{BB962C8B-B14F-4D97-AF65-F5344CB8AC3E}">
        <p14:creationId xmlns:p14="http://schemas.microsoft.com/office/powerpoint/2010/main" val="24656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Система оценки в соответствии с ФГОС общего образования</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234219271"/>
              </p:ext>
            </p:extLst>
          </p:nvPr>
        </p:nvGraphicFramePr>
        <p:xfrm>
          <a:off x="263352" y="908720"/>
          <a:ext cx="11737305" cy="5357504"/>
        </p:xfrm>
        <a:graphic>
          <a:graphicData uri="http://schemas.openxmlformats.org/drawingml/2006/table">
            <a:tbl>
              <a:tblPr firstRow="1" firstCol="1" bandRow="1">
                <a:tableStyleId>{5C22544A-7EE6-4342-B048-85BDC9FD1C3A}</a:tableStyleId>
              </a:tblPr>
              <a:tblGrid>
                <a:gridCol w="936105">
                  <a:extLst>
                    <a:ext uri="{9D8B030D-6E8A-4147-A177-3AD203B41FA5}">
                      <a16:colId xmlns:a16="http://schemas.microsoft.com/office/drawing/2014/main" val="2350541985"/>
                    </a:ext>
                  </a:extLst>
                </a:gridCol>
                <a:gridCol w="2664296">
                  <a:extLst>
                    <a:ext uri="{9D8B030D-6E8A-4147-A177-3AD203B41FA5}">
                      <a16:colId xmlns:a16="http://schemas.microsoft.com/office/drawing/2014/main" val="3739600188"/>
                    </a:ext>
                  </a:extLst>
                </a:gridCol>
                <a:gridCol w="216024">
                  <a:extLst>
                    <a:ext uri="{9D8B030D-6E8A-4147-A177-3AD203B41FA5}">
                      <a16:colId xmlns:a16="http://schemas.microsoft.com/office/drawing/2014/main" val="2668929850"/>
                    </a:ext>
                  </a:extLst>
                </a:gridCol>
                <a:gridCol w="3927939">
                  <a:extLst>
                    <a:ext uri="{9D8B030D-6E8A-4147-A177-3AD203B41FA5}">
                      <a16:colId xmlns:a16="http://schemas.microsoft.com/office/drawing/2014/main" val="3852512994"/>
                    </a:ext>
                  </a:extLst>
                </a:gridCol>
                <a:gridCol w="3992941">
                  <a:extLst>
                    <a:ext uri="{9D8B030D-6E8A-4147-A177-3AD203B41FA5}">
                      <a16:colId xmlns:a16="http://schemas.microsoft.com/office/drawing/2014/main" val="1440033534"/>
                    </a:ext>
                  </a:extLst>
                </a:gridCol>
              </a:tblGrid>
              <a:tr h="237116">
                <a:tc>
                  <a:txBody>
                    <a:bodyPr/>
                    <a:lstStyle/>
                    <a:p>
                      <a:pPr>
                        <a:lnSpc>
                          <a:spcPct val="107000"/>
                        </a:lnSpc>
                        <a:spcAft>
                          <a:spcPts val="0"/>
                        </a:spcAft>
                      </a:pPr>
                      <a:r>
                        <a:rPr lang="ru-RU" sz="1200" b="1" kern="1200" dirty="0">
                          <a:solidFill>
                            <a:srgbClr val="002060"/>
                          </a:solidFill>
                          <a:latin typeface="+mn-lt"/>
                          <a:ea typeface="+mn-ea"/>
                          <a:cs typeface="+mn-cs"/>
                        </a:rPr>
                        <a:t> </a:t>
                      </a:r>
                    </a:p>
                  </a:txBody>
                  <a:tcPr marL="68580" marR="68580" marT="0" marB="0"/>
                </a:tc>
                <a:tc>
                  <a:txBody>
                    <a:bodyPr/>
                    <a:lstStyle/>
                    <a:p>
                      <a:pPr algn="ctr">
                        <a:lnSpc>
                          <a:spcPct val="107000"/>
                        </a:lnSpc>
                        <a:spcAft>
                          <a:spcPts val="0"/>
                        </a:spcAft>
                      </a:pPr>
                      <a:r>
                        <a:rPr lang="ru-RU" sz="1800" b="1" kern="1200" dirty="0">
                          <a:solidFill>
                            <a:srgbClr val="002060"/>
                          </a:solidFill>
                          <a:latin typeface="+mn-lt"/>
                          <a:ea typeface="+mn-ea"/>
                          <a:cs typeface="+mn-cs"/>
                        </a:rPr>
                        <a:t>НОО</a:t>
                      </a:r>
                    </a:p>
                  </a:txBody>
                  <a:tcPr marL="68580" marR="68580" marT="0" marB="0"/>
                </a:tc>
                <a:tc gridSpan="2">
                  <a:txBody>
                    <a:bodyPr/>
                    <a:lstStyle/>
                    <a:p>
                      <a:pPr algn="ctr">
                        <a:lnSpc>
                          <a:spcPct val="107000"/>
                        </a:lnSpc>
                        <a:spcAft>
                          <a:spcPts val="0"/>
                        </a:spcAft>
                      </a:pPr>
                      <a:r>
                        <a:rPr lang="ru-RU" sz="1800" b="1" kern="1200" dirty="0">
                          <a:solidFill>
                            <a:srgbClr val="002060"/>
                          </a:solidFill>
                          <a:latin typeface="+mn-lt"/>
                          <a:ea typeface="+mn-ea"/>
                          <a:cs typeface="+mn-cs"/>
                        </a:rPr>
                        <a:t>ООО</a:t>
                      </a:r>
                    </a:p>
                  </a:txBody>
                  <a:tcPr marL="68580" marR="68580" marT="0" marB="0"/>
                </a:tc>
                <a:tc hMerge="1">
                  <a:txBody>
                    <a:bodyPr/>
                    <a:lstStyle/>
                    <a:p>
                      <a:endParaRPr lang="ru-RU"/>
                    </a:p>
                  </a:txBody>
                  <a:tcPr/>
                </a:tc>
                <a:tc>
                  <a:txBody>
                    <a:bodyPr/>
                    <a:lstStyle/>
                    <a:p>
                      <a:pPr algn="ctr">
                        <a:lnSpc>
                          <a:spcPct val="107000"/>
                        </a:lnSpc>
                        <a:spcAft>
                          <a:spcPts val="0"/>
                        </a:spcAft>
                      </a:pPr>
                      <a:r>
                        <a:rPr lang="ru-RU" sz="1800" b="1" kern="1200" dirty="0">
                          <a:solidFill>
                            <a:srgbClr val="002060"/>
                          </a:solidFill>
                          <a:latin typeface="+mn-lt"/>
                          <a:ea typeface="+mn-ea"/>
                          <a:cs typeface="+mn-cs"/>
                        </a:rPr>
                        <a:t>СОО</a:t>
                      </a:r>
                    </a:p>
                  </a:txBody>
                  <a:tcPr marL="68580" marR="68580" marT="0" marB="0"/>
                </a:tc>
                <a:extLst>
                  <a:ext uri="{0D108BD9-81ED-4DB2-BD59-A6C34878D82A}">
                    <a16:rowId xmlns:a16="http://schemas.microsoft.com/office/drawing/2014/main" val="9321782"/>
                  </a:ext>
                </a:extLst>
              </a:tr>
              <a:tr h="309951">
                <a:tc>
                  <a:txBody>
                    <a:bodyPr/>
                    <a:lstStyle/>
                    <a:p>
                      <a:pPr>
                        <a:lnSpc>
                          <a:spcPct val="107000"/>
                        </a:lnSpc>
                        <a:spcAft>
                          <a:spcPts val="0"/>
                        </a:spcAft>
                      </a:pPr>
                      <a:r>
                        <a:rPr lang="ru-RU" sz="1600" b="1" kern="1200" dirty="0">
                          <a:solidFill>
                            <a:srgbClr val="002060"/>
                          </a:solidFill>
                          <a:latin typeface="+mn-lt"/>
                          <a:ea typeface="+mn-ea"/>
                          <a:cs typeface="+mn-cs"/>
                        </a:rPr>
                        <a:t>ФГОС</a:t>
                      </a:r>
                    </a:p>
                  </a:txBody>
                  <a:tcPr marL="68580" marR="68580" marT="0" marB="0"/>
                </a:tc>
                <a:tc gridSpan="4">
                  <a:txBody>
                    <a:bodyPr/>
                    <a:lstStyle/>
                    <a:p>
                      <a:pPr>
                        <a:lnSpc>
                          <a:spcPct val="107000"/>
                        </a:lnSpc>
                        <a:spcAft>
                          <a:spcPts val="0"/>
                        </a:spcAft>
                      </a:pPr>
                      <a:r>
                        <a:rPr lang="ru-RU" sz="1400" b="1" kern="1200" dirty="0">
                          <a:solidFill>
                            <a:srgbClr val="C00000"/>
                          </a:solidFill>
                          <a:latin typeface="+mn-lt"/>
                          <a:ea typeface="+mn-ea"/>
                          <a:cs typeface="+mn-cs"/>
                        </a:rPr>
                        <a:t>Система оценки достижения планируемых результатов освоения ООП</a:t>
                      </a: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03770478"/>
                  </a:ext>
                </a:extLst>
              </a:tr>
              <a:tr h="1296144">
                <a:tc>
                  <a:txBody>
                    <a:bodyPr/>
                    <a:lstStyle/>
                    <a:p>
                      <a:pPr>
                        <a:lnSpc>
                          <a:spcPct val="107000"/>
                        </a:lnSpc>
                        <a:spcAft>
                          <a:spcPts val="0"/>
                        </a:spcAft>
                      </a:pPr>
                      <a:r>
                        <a:rPr lang="ru-RU" sz="1600" b="1" kern="1200" dirty="0">
                          <a:solidFill>
                            <a:srgbClr val="002060"/>
                          </a:solidFill>
                          <a:latin typeface="+mn-lt"/>
                          <a:ea typeface="+mn-ea"/>
                          <a:cs typeface="+mn-cs"/>
                        </a:rPr>
                        <a:t> </a:t>
                      </a:r>
                    </a:p>
                  </a:txBody>
                  <a:tcPr marL="68580" marR="68580" marT="0" marB="0"/>
                </a:tc>
                <a:tc gridSpan="2">
                  <a:txBody>
                    <a:bodyPr/>
                    <a:lstStyle/>
                    <a:p>
                      <a:pPr>
                        <a:lnSpc>
                          <a:spcPct val="107000"/>
                        </a:lnSpc>
                        <a:spcAft>
                          <a:spcPts val="0"/>
                        </a:spcAft>
                      </a:pPr>
                      <a:r>
                        <a:rPr lang="ru-RU" sz="1200" b="1" kern="1200" dirty="0">
                          <a:solidFill>
                            <a:srgbClr val="002060"/>
                          </a:solidFill>
                          <a:latin typeface="+mn-lt"/>
                          <a:ea typeface="+mn-ea"/>
                          <a:cs typeface="+mn-cs"/>
                        </a:rPr>
                        <a:t>должна позволять осуществлять оценку динамики учебных достижений обучающихся</a:t>
                      </a:r>
                    </a:p>
                  </a:txBody>
                  <a:tcPr marL="68580" marR="68580" marT="0" marB="0"/>
                </a:tc>
                <a:tc hMerge="1">
                  <a:txBody>
                    <a:bodyPr/>
                    <a:lstStyle/>
                    <a:p>
                      <a:pPr>
                        <a:lnSpc>
                          <a:spcPct val="107000"/>
                        </a:lnSpc>
                        <a:spcAft>
                          <a:spcPts val="0"/>
                        </a:spcAft>
                      </a:pPr>
                      <a:endParaRPr lang="ru-RU" sz="1200" b="1" kern="1200" dirty="0">
                        <a:solidFill>
                          <a:srgbClr val="002060"/>
                        </a:solidFill>
                        <a:latin typeface="+mn-lt"/>
                        <a:ea typeface="+mn-ea"/>
                        <a:cs typeface="+mn-cs"/>
                      </a:endParaRPr>
                    </a:p>
                  </a:txBody>
                  <a:tcPr marL="68580" marR="68580" marT="0" marB="0"/>
                </a:tc>
                <a:tc>
                  <a:txBody>
                    <a:bodyPr/>
                    <a:lstStyle/>
                    <a:p>
                      <a:pPr>
                        <a:lnSpc>
                          <a:spcPct val="107000"/>
                        </a:lnSpc>
                        <a:spcAft>
                          <a:spcPts val="0"/>
                        </a:spcAft>
                      </a:pPr>
                      <a:r>
                        <a:rPr lang="ru-RU" sz="1200" b="1" kern="1200" dirty="0">
                          <a:solidFill>
                            <a:srgbClr val="002060"/>
                          </a:solidFill>
                          <a:latin typeface="+mn-lt"/>
                          <a:ea typeface="+mn-ea"/>
                          <a:cs typeface="+mn-cs"/>
                        </a:rPr>
                        <a:t>должна обеспечивать оценку динамики индивидуальных достижений обучающихся в процессе освоения ООП;</a:t>
                      </a:r>
                    </a:p>
                    <a:p>
                      <a:pPr>
                        <a:lnSpc>
                          <a:spcPct val="107000"/>
                        </a:lnSpc>
                        <a:spcAft>
                          <a:spcPts val="0"/>
                        </a:spcAft>
                      </a:pPr>
                      <a:r>
                        <a:rPr lang="ru-RU" sz="1200" b="1" kern="1200" dirty="0">
                          <a:solidFill>
                            <a:srgbClr val="002060"/>
                          </a:solidFill>
                          <a:latin typeface="+mn-lt"/>
                          <a:ea typeface="+mn-ea"/>
                          <a:cs typeface="+mn-cs"/>
                        </a:rPr>
                        <a:t>предусматривать использование разнообразных методов и форм, взаимно дополняющих друг друга (… </a:t>
                      </a:r>
                      <a:r>
                        <a:rPr lang="ru-RU" sz="1400" b="1" kern="1200" dirty="0">
                          <a:solidFill>
                            <a:srgbClr val="002060"/>
                          </a:solidFill>
                          <a:latin typeface="+mn-lt"/>
                          <a:ea typeface="+mn-ea"/>
                          <a:cs typeface="+mn-cs"/>
                        </a:rPr>
                        <a:t>самоанализ и самооценка, наблюдения</a:t>
                      </a:r>
                      <a:r>
                        <a:rPr lang="ru-RU" sz="1200" b="1" kern="1200" dirty="0">
                          <a:solidFill>
                            <a:srgbClr val="002060"/>
                          </a:solidFill>
                          <a:latin typeface="+mn-lt"/>
                          <a:ea typeface="+mn-ea"/>
                          <a:cs typeface="+mn-cs"/>
                        </a:rPr>
                        <a:t>, испытания (тесты) и иное)</a:t>
                      </a:r>
                    </a:p>
                  </a:txBody>
                  <a:tcPr marL="68580" marR="68580" marT="0" marB="0"/>
                </a:tc>
                <a:tc>
                  <a:txBody>
                    <a:bodyPr/>
                    <a:lstStyle/>
                    <a:p>
                      <a:pPr>
                        <a:lnSpc>
                          <a:spcPct val="107000"/>
                        </a:lnSpc>
                        <a:spcAft>
                          <a:spcPts val="0"/>
                        </a:spcAft>
                      </a:pPr>
                      <a:r>
                        <a:rPr lang="ru-RU" sz="1200" b="1" kern="1200" dirty="0">
                          <a:solidFill>
                            <a:srgbClr val="002060"/>
                          </a:solidFill>
                          <a:latin typeface="+mn-lt"/>
                          <a:ea typeface="+mn-ea"/>
                          <a:cs typeface="+mn-cs"/>
                        </a:rPr>
                        <a:t>должна предусматривать использование разнообразных методов и форм, взаимно дополняющих друг друга (таких как стандартизированные письменные и устные работы, проекты, конкурсы, практические работы, творческие работы, </a:t>
                      </a:r>
                      <a:r>
                        <a:rPr lang="ru-RU" sz="1400" b="1" kern="1200" dirty="0">
                          <a:solidFill>
                            <a:srgbClr val="002060"/>
                          </a:solidFill>
                          <a:latin typeface="+mn-lt"/>
                          <a:ea typeface="+mn-ea"/>
                          <a:cs typeface="+mn-cs"/>
                        </a:rPr>
                        <a:t>самоанализ и самооценка, наблюдения,</a:t>
                      </a:r>
                      <a:r>
                        <a:rPr lang="ru-RU" sz="1200" b="1" kern="1200" dirty="0">
                          <a:solidFill>
                            <a:srgbClr val="002060"/>
                          </a:solidFill>
                          <a:latin typeface="+mn-lt"/>
                          <a:ea typeface="+mn-ea"/>
                          <a:cs typeface="+mn-cs"/>
                        </a:rPr>
                        <a:t> испытания (тесты) и иное)</a:t>
                      </a:r>
                    </a:p>
                  </a:txBody>
                  <a:tcPr marL="68580" marR="68580" marT="0" marB="0"/>
                </a:tc>
                <a:extLst>
                  <a:ext uri="{0D108BD9-81ED-4DB2-BD59-A6C34878D82A}">
                    <a16:rowId xmlns:a16="http://schemas.microsoft.com/office/drawing/2014/main" val="1908853592"/>
                  </a:ext>
                </a:extLst>
              </a:tr>
              <a:tr h="2297875">
                <a:tc>
                  <a:txBody>
                    <a:bodyPr/>
                    <a:lstStyle/>
                    <a:p>
                      <a:pPr>
                        <a:lnSpc>
                          <a:spcPct val="107000"/>
                        </a:lnSpc>
                        <a:spcAft>
                          <a:spcPts val="0"/>
                        </a:spcAft>
                      </a:pPr>
                      <a:r>
                        <a:rPr lang="ru-RU" sz="1600" b="1" kern="1200" dirty="0">
                          <a:solidFill>
                            <a:srgbClr val="002060"/>
                          </a:solidFill>
                          <a:latin typeface="+mn-lt"/>
                          <a:ea typeface="+mn-ea"/>
                          <a:cs typeface="+mn-cs"/>
                        </a:rPr>
                        <a:t>ООП</a:t>
                      </a:r>
                    </a:p>
                  </a:txBody>
                  <a:tcPr marL="68580" marR="68580" marT="0" marB="0"/>
                </a:tc>
                <a:tc gridSpan="2">
                  <a:txBody>
                    <a:bodyPr/>
                    <a:lstStyle/>
                    <a:p>
                      <a:pPr>
                        <a:lnSpc>
                          <a:spcPct val="107000"/>
                        </a:lnSpc>
                        <a:spcAft>
                          <a:spcPts val="0"/>
                        </a:spcAft>
                      </a:pPr>
                      <a:r>
                        <a:rPr lang="ru-RU" sz="1200" b="1" kern="1200" dirty="0">
                          <a:solidFill>
                            <a:srgbClr val="002060"/>
                          </a:solidFill>
                          <a:latin typeface="+mn-lt"/>
                          <a:ea typeface="+mn-ea"/>
                          <a:cs typeface="+mn-cs"/>
                        </a:rPr>
                        <a:t>Система оценки УУД может быть: уровневой;</a:t>
                      </a:r>
                    </a:p>
                    <a:p>
                      <a:pPr>
                        <a:lnSpc>
                          <a:spcPct val="107000"/>
                        </a:lnSpc>
                        <a:spcAft>
                          <a:spcPts val="0"/>
                        </a:spcAft>
                      </a:pPr>
                      <a:r>
                        <a:rPr lang="ru-RU" sz="1200" b="1" kern="1200" dirty="0">
                          <a:solidFill>
                            <a:srgbClr val="002060"/>
                          </a:solidFill>
                          <a:latin typeface="+mn-lt"/>
                          <a:ea typeface="+mn-ea"/>
                          <a:cs typeface="+mn-cs"/>
                        </a:rPr>
                        <a:t>позиционной –  оценивание … сверстников, самого обучающегося – карта </a:t>
                      </a:r>
                      <a:r>
                        <a:rPr lang="ru-RU" sz="1200" b="1" kern="1200" dirty="0" err="1">
                          <a:solidFill>
                            <a:srgbClr val="002060"/>
                          </a:solidFill>
                          <a:latin typeface="+mn-lt"/>
                          <a:ea typeface="+mn-ea"/>
                          <a:cs typeface="+mn-cs"/>
                        </a:rPr>
                        <a:t>самооценивания</a:t>
                      </a:r>
                      <a:r>
                        <a:rPr lang="ru-RU" sz="1200" b="1" kern="1200" dirty="0">
                          <a:solidFill>
                            <a:srgbClr val="002060"/>
                          </a:solidFill>
                          <a:latin typeface="+mn-lt"/>
                          <a:ea typeface="+mn-ea"/>
                          <a:cs typeface="+mn-cs"/>
                        </a:rPr>
                        <a:t> и позиционного внешнего оценивания.</a:t>
                      </a:r>
                    </a:p>
                    <a:p>
                      <a:pPr>
                        <a:lnSpc>
                          <a:spcPct val="107000"/>
                        </a:lnSpc>
                        <a:spcAft>
                          <a:spcPts val="0"/>
                        </a:spcAft>
                      </a:pPr>
                      <a:r>
                        <a:rPr lang="ru-RU" sz="1400" b="1" kern="1200" dirty="0">
                          <a:solidFill>
                            <a:srgbClr val="002060"/>
                          </a:solidFill>
                          <a:latin typeface="+mn-lt"/>
                          <a:ea typeface="+mn-ea"/>
                          <a:cs typeface="+mn-cs"/>
                        </a:rPr>
                        <a:t>Рекомендуется применение технологий формирующего (развивающего оценивания), в том числе бинарное, </a:t>
                      </a:r>
                      <a:r>
                        <a:rPr lang="ru-RU" sz="1400" b="1" kern="1200" dirty="0" err="1">
                          <a:solidFill>
                            <a:srgbClr val="002060"/>
                          </a:solidFill>
                          <a:latin typeface="+mn-lt"/>
                          <a:ea typeface="+mn-ea"/>
                          <a:cs typeface="+mn-cs"/>
                        </a:rPr>
                        <a:t>критериальное</a:t>
                      </a:r>
                      <a:r>
                        <a:rPr lang="ru-RU" sz="1200" b="1" kern="1200" dirty="0">
                          <a:solidFill>
                            <a:srgbClr val="002060"/>
                          </a:solidFill>
                          <a:latin typeface="+mn-lt"/>
                          <a:ea typeface="+mn-ea"/>
                          <a:cs typeface="+mn-cs"/>
                        </a:rPr>
                        <a:t>, экспертное оценивание, текст самооценки. </a:t>
                      </a:r>
                    </a:p>
                  </a:txBody>
                  <a:tcPr marL="68580" marR="68580" marT="0" marB="0"/>
                </a:tc>
                <a:tc hMerge="1">
                  <a:txBody>
                    <a:bodyPr/>
                    <a:lstStyle/>
                    <a:p>
                      <a:pPr>
                        <a:lnSpc>
                          <a:spcPct val="107000"/>
                        </a:lnSpc>
                        <a:spcAft>
                          <a:spcPts val="0"/>
                        </a:spcAft>
                      </a:pPr>
                      <a:endParaRPr lang="ru-RU" sz="1200" b="1" kern="1200" dirty="0">
                        <a:solidFill>
                          <a:srgbClr val="002060"/>
                        </a:solidFill>
                        <a:latin typeface="+mn-lt"/>
                        <a:ea typeface="+mn-ea"/>
                        <a:cs typeface="+mn-cs"/>
                      </a:endParaRPr>
                    </a:p>
                  </a:txBody>
                  <a:tcPr marL="68580" marR="68580" marT="0" marB="0"/>
                </a:tc>
                <a:tc>
                  <a:txBody>
                    <a:bodyPr/>
                    <a:lstStyle/>
                    <a:p>
                      <a:pPr>
                        <a:lnSpc>
                          <a:spcPct val="107000"/>
                        </a:lnSpc>
                        <a:spcAft>
                          <a:spcPts val="0"/>
                        </a:spcAft>
                      </a:pPr>
                      <a:r>
                        <a:rPr lang="ru-RU" sz="1400" b="1" kern="1200" dirty="0">
                          <a:solidFill>
                            <a:srgbClr val="002060"/>
                          </a:solidFill>
                          <a:latin typeface="+mn-lt"/>
                          <a:ea typeface="+mn-ea"/>
                          <a:cs typeface="+mn-cs"/>
                        </a:rPr>
                        <a:t>Текущая оценка может быть формирующей</a:t>
                      </a:r>
                      <a:r>
                        <a:rPr lang="ru-RU" sz="1200" b="1" kern="1200" dirty="0">
                          <a:solidFill>
                            <a:srgbClr val="002060"/>
                          </a:solidFill>
                          <a:latin typeface="+mn-lt"/>
                          <a:ea typeface="+mn-ea"/>
                          <a:cs typeface="+mn-cs"/>
                        </a:rPr>
                        <a:t>, т.е. поддерживающей и направляющей усилия учащегося, и диагностической, способствующей выявлению и осознанию учителем и учащимся существующих проблем в обучении (… само- и </a:t>
                      </a:r>
                      <a:r>
                        <a:rPr lang="ru-RU" sz="1200" b="1" kern="1200" dirty="0" err="1">
                          <a:solidFill>
                            <a:srgbClr val="002060"/>
                          </a:solidFill>
                          <a:latin typeface="+mn-lt"/>
                          <a:ea typeface="+mn-ea"/>
                          <a:cs typeface="+mn-cs"/>
                        </a:rPr>
                        <a:t>взаимооценка</a:t>
                      </a:r>
                      <a:r>
                        <a:rPr lang="ru-RU" sz="1200" b="1" kern="1200" dirty="0">
                          <a:solidFill>
                            <a:srgbClr val="002060"/>
                          </a:solidFill>
                          <a:latin typeface="+mn-lt"/>
                          <a:ea typeface="+mn-ea"/>
                          <a:cs typeface="+mn-cs"/>
                        </a:rPr>
                        <a:t>, рефлексия, листы продвижения и др.). </a:t>
                      </a:r>
                    </a:p>
                    <a:p>
                      <a:pPr>
                        <a:lnSpc>
                          <a:spcPct val="107000"/>
                        </a:lnSpc>
                        <a:spcAft>
                          <a:spcPts val="0"/>
                        </a:spcAft>
                      </a:pPr>
                      <a:r>
                        <a:rPr lang="ru-RU" sz="1200" b="1" kern="1200" dirty="0">
                          <a:solidFill>
                            <a:srgbClr val="002060"/>
                          </a:solidFill>
                          <a:latin typeface="+mn-lt"/>
                          <a:ea typeface="+mn-ea"/>
                          <a:cs typeface="+mn-cs"/>
                        </a:rPr>
                        <a:t>При работе с задачами на применение УУД для оценивания результативности возможно </a:t>
                      </a:r>
                      <a:r>
                        <a:rPr lang="ru-RU" sz="1400" b="1" kern="1200" dirty="0">
                          <a:solidFill>
                            <a:srgbClr val="002060"/>
                          </a:solidFill>
                          <a:latin typeface="+mn-lt"/>
                          <a:ea typeface="+mn-ea"/>
                          <a:cs typeface="+mn-cs"/>
                        </a:rPr>
                        <a:t>практиковать технологии «формирующего оценивания», в том числе бинарную и </a:t>
                      </a:r>
                      <a:r>
                        <a:rPr lang="ru-RU" sz="1400" b="1" kern="1200" dirty="0" err="1">
                          <a:solidFill>
                            <a:srgbClr val="002060"/>
                          </a:solidFill>
                          <a:latin typeface="+mn-lt"/>
                          <a:ea typeface="+mn-ea"/>
                          <a:cs typeface="+mn-cs"/>
                        </a:rPr>
                        <a:t>критериальную</a:t>
                      </a:r>
                      <a:r>
                        <a:rPr lang="ru-RU" sz="1400" b="1" kern="1200" dirty="0">
                          <a:solidFill>
                            <a:srgbClr val="002060"/>
                          </a:solidFill>
                          <a:latin typeface="+mn-lt"/>
                          <a:ea typeface="+mn-ea"/>
                          <a:cs typeface="+mn-cs"/>
                        </a:rPr>
                        <a:t> оценки.</a:t>
                      </a:r>
                      <a:endParaRPr lang="ru-RU" sz="1200" b="1" kern="1200" dirty="0">
                        <a:solidFill>
                          <a:srgbClr val="002060"/>
                        </a:solidFill>
                        <a:latin typeface="+mn-lt"/>
                        <a:ea typeface="+mn-ea"/>
                        <a:cs typeface="+mn-cs"/>
                      </a:endParaRPr>
                    </a:p>
                  </a:txBody>
                  <a:tcPr marL="68580" marR="68580" marT="0" marB="0"/>
                </a:tc>
                <a:tc>
                  <a:txBody>
                    <a:bodyPr/>
                    <a:lstStyle/>
                    <a:p>
                      <a:pPr>
                        <a:lnSpc>
                          <a:spcPct val="107000"/>
                        </a:lnSpc>
                        <a:spcAft>
                          <a:spcPts val="0"/>
                        </a:spcAft>
                      </a:pPr>
                      <a:r>
                        <a:rPr lang="ru-RU" sz="1400" b="1" kern="1200" dirty="0">
                          <a:solidFill>
                            <a:srgbClr val="002060"/>
                          </a:solidFill>
                          <a:latin typeface="+mn-lt"/>
                          <a:ea typeface="+mn-ea"/>
                          <a:cs typeface="+mn-cs"/>
                        </a:rPr>
                        <a:t>Текущая оценка может быть формирующей</a:t>
                      </a:r>
                      <a:r>
                        <a:rPr lang="ru-RU" sz="1200" b="1" kern="1200" dirty="0">
                          <a:solidFill>
                            <a:srgbClr val="002060"/>
                          </a:solidFill>
                          <a:latin typeface="+mn-lt"/>
                          <a:ea typeface="+mn-ea"/>
                          <a:cs typeface="+mn-cs"/>
                        </a:rPr>
                        <a:t>, т.е. поддерживающей и направляющей усилия обучающегося, и диагностической, способствующей выявлению и осознанию учителем и обучающимся существующих проблем в обучении. </a:t>
                      </a:r>
                    </a:p>
                  </a:txBody>
                  <a:tcPr marL="68580" marR="68580" marT="0" marB="0"/>
                </a:tc>
                <a:extLst>
                  <a:ext uri="{0D108BD9-81ED-4DB2-BD59-A6C34878D82A}">
                    <a16:rowId xmlns:a16="http://schemas.microsoft.com/office/drawing/2014/main" val="3018647823"/>
                  </a:ext>
                </a:extLst>
              </a:tr>
              <a:tr h="733077">
                <a:tc>
                  <a:txBody>
                    <a:bodyPr/>
                    <a:lstStyle/>
                    <a:p>
                      <a:pPr>
                        <a:lnSpc>
                          <a:spcPct val="107000"/>
                        </a:lnSpc>
                        <a:spcAft>
                          <a:spcPts val="0"/>
                        </a:spcAft>
                      </a:pPr>
                      <a:r>
                        <a:rPr lang="ru-RU" sz="1200" b="1" kern="1200" dirty="0">
                          <a:solidFill>
                            <a:srgbClr val="002060"/>
                          </a:solidFill>
                          <a:latin typeface="+mn-lt"/>
                          <a:ea typeface="+mn-ea"/>
                          <a:cs typeface="+mn-cs"/>
                        </a:rPr>
                        <a:t> </a:t>
                      </a:r>
                    </a:p>
                  </a:txBody>
                  <a:tcPr marL="68580" marR="68580" marT="0" marB="0"/>
                </a:tc>
                <a:tc gridSpan="2">
                  <a:txBody>
                    <a:bodyPr/>
                    <a:lstStyle/>
                    <a:p>
                      <a:pPr>
                        <a:lnSpc>
                          <a:spcPct val="107000"/>
                        </a:lnSpc>
                        <a:spcAft>
                          <a:spcPts val="0"/>
                        </a:spcAft>
                      </a:pPr>
                      <a:r>
                        <a:rPr lang="ru-RU" sz="1200" b="1" kern="1200" dirty="0">
                          <a:solidFill>
                            <a:srgbClr val="002060"/>
                          </a:solidFill>
                          <a:latin typeface="+mn-lt"/>
                          <a:ea typeface="+mn-ea"/>
                          <a:cs typeface="+mn-cs"/>
                        </a:rPr>
                        <a:t> </a:t>
                      </a:r>
                    </a:p>
                  </a:txBody>
                  <a:tcPr marL="68580" marR="68580" marT="0" marB="0"/>
                </a:tc>
                <a:tc hMerge="1">
                  <a:txBody>
                    <a:bodyPr/>
                    <a:lstStyle/>
                    <a:p>
                      <a:pPr>
                        <a:lnSpc>
                          <a:spcPct val="107000"/>
                        </a:lnSpc>
                        <a:spcAft>
                          <a:spcPts val="0"/>
                        </a:spcAft>
                      </a:pPr>
                      <a:endParaRPr lang="ru-RU" sz="1400" b="1" kern="1200" dirty="0">
                        <a:solidFill>
                          <a:srgbClr val="002060"/>
                        </a:solidFill>
                        <a:latin typeface="+mn-lt"/>
                        <a:ea typeface="+mn-ea"/>
                        <a:cs typeface="+mn-cs"/>
                      </a:endParaRPr>
                    </a:p>
                  </a:txBody>
                  <a:tcPr marL="68580" marR="68580" marT="0" marB="0"/>
                </a:tc>
                <a:tc>
                  <a:txBody>
                    <a:bodyPr/>
                    <a:lstStyle/>
                    <a:p>
                      <a:pPr>
                        <a:lnSpc>
                          <a:spcPct val="107000"/>
                        </a:lnSpc>
                        <a:spcAft>
                          <a:spcPts val="0"/>
                        </a:spcAft>
                      </a:pPr>
                      <a:r>
                        <a:rPr lang="ru-RU" sz="1400" b="1" kern="1200" dirty="0">
                          <a:solidFill>
                            <a:srgbClr val="C00000"/>
                          </a:solidFill>
                          <a:latin typeface="+mn-lt"/>
                          <a:ea typeface="+mn-ea"/>
                          <a:cs typeface="+mn-cs"/>
                        </a:rPr>
                        <a:t>Требования к условиям включают:</a:t>
                      </a:r>
                    </a:p>
                    <a:p>
                      <a:pPr>
                        <a:lnSpc>
                          <a:spcPct val="107000"/>
                        </a:lnSpc>
                        <a:spcAft>
                          <a:spcPts val="0"/>
                        </a:spcAft>
                      </a:pPr>
                      <a:r>
                        <a:rPr lang="ru-RU" sz="1400" b="1" kern="1200" dirty="0">
                          <a:solidFill>
                            <a:srgbClr val="002060"/>
                          </a:solidFill>
                          <a:latin typeface="+mn-lt"/>
                          <a:ea typeface="+mn-ea"/>
                          <a:cs typeface="+mn-cs"/>
                        </a:rPr>
                        <a:t>Педагогические кадры … владеют навыками формирующего оценивания, в том числе бинарную и </a:t>
                      </a:r>
                      <a:r>
                        <a:rPr lang="ru-RU" sz="1400" b="1" kern="1200" dirty="0" err="1">
                          <a:solidFill>
                            <a:srgbClr val="002060"/>
                          </a:solidFill>
                          <a:latin typeface="+mn-lt"/>
                          <a:ea typeface="+mn-ea"/>
                          <a:cs typeface="+mn-cs"/>
                        </a:rPr>
                        <a:t>критериальную</a:t>
                      </a:r>
                      <a:r>
                        <a:rPr lang="ru-RU" sz="1400" b="1" kern="1200" dirty="0">
                          <a:solidFill>
                            <a:srgbClr val="002060"/>
                          </a:solidFill>
                          <a:latin typeface="+mn-lt"/>
                          <a:ea typeface="+mn-ea"/>
                          <a:cs typeface="+mn-cs"/>
                        </a:rPr>
                        <a:t> оценки</a:t>
                      </a:r>
                    </a:p>
                  </a:txBody>
                  <a:tcPr marL="68580" marR="68580" marT="0" marB="0"/>
                </a:tc>
                <a:tc>
                  <a:txBody>
                    <a:bodyPr/>
                    <a:lstStyle/>
                    <a:p>
                      <a:pPr>
                        <a:lnSpc>
                          <a:spcPct val="107000"/>
                        </a:lnSpc>
                        <a:spcAft>
                          <a:spcPts val="0"/>
                        </a:spcAft>
                      </a:pPr>
                      <a:endParaRPr lang="ru-RU" sz="1400" b="1" kern="1200" dirty="0">
                        <a:solidFill>
                          <a:srgbClr val="002060"/>
                        </a:solidFill>
                        <a:latin typeface="+mn-lt"/>
                        <a:ea typeface="+mn-ea"/>
                        <a:cs typeface="+mn-cs"/>
                      </a:endParaRPr>
                    </a:p>
                    <a:p>
                      <a:pPr>
                        <a:lnSpc>
                          <a:spcPct val="107000"/>
                        </a:lnSpc>
                        <a:spcAft>
                          <a:spcPts val="0"/>
                        </a:spcAft>
                      </a:pPr>
                      <a:r>
                        <a:rPr lang="ru-RU" sz="1400" b="1" kern="1200" dirty="0">
                          <a:solidFill>
                            <a:srgbClr val="002060"/>
                          </a:solidFill>
                          <a:latin typeface="+mn-lt"/>
                          <a:ea typeface="+mn-ea"/>
                          <a:cs typeface="+mn-cs"/>
                        </a:rPr>
                        <a:t>Педагоги владеют методиками формирующего оценивания</a:t>
                      </a:r>
                    </a:p>
                  </a:txBody>
                  <a:tcPr marL="68580" marR="68580" marT="0" marB="0"/>
                </a:tc>
                <a:extLst>
                  <a:ext uri="{0D108BD9-81ED-4DB2-BD59-A6C34878D82A}">
                    <a16:rowId xmlns:a16="http://schemas.microsoft.com/office/drawing/2014/main" val="3523819406"/>
                  </a:ext>
                </a:extLst>
              </a:tr>
            </a:tbl>
          </a:graphicData>
        </a:graphic>
      </p:graphicFrame>
    </p:spTree>
    <p:extLst>
      <p:ext uri="{BB962C8B-B14F-4D97-AF65-F5344CB8AC3E}">
        <p14:creationId xmlns:p14="http://schemas.microsoft.com/office/powerpoint/2010/main" val="3890499688"/>
      </p:ext>
    </p:extLst>
  </p:cSld>
  <p:clrMapOvr>
    <a:masterClrMapping/>
  </p:clrMapOvr>
  <p:transition spd="med">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1981200" y="275167"/>
            <a:ext cx="8229600" cy="571500"/>
          </a:xfrm>
          <a:prstGeom prst="rect">
            <a:avLst/>
          </a:prstGeom>
          <a:noFill/>
          <a:ln>
            <a:noFill/>
          </a:ln>
        </p:spPr>
        <p:txBody>
          <a:bodyPr vert="horz" lIns="91425" tIns="45700" rIns="91425" bIns="45700" rtlCol="0" anchor="ctr" anchorCtr="0">
            <a:noAutofit/>
          </a:bodyPr>
          <a:lstStyle/>
          <a:p>
            <a:pPr>
              <a:spcBef>
                <a:spcPts val="0"/>
              </a:spcBef>
              <a:buClr>
                <a:schemeClr val="dk2"/>
              </a:buClr>
              <a:buSzPct val="25000"/>
            </a:pPr>
            <a:endParaRPr lang="en-US" sz="2800" b="1" dirty="0" err="1">
              <a:solidFill>
                <a:srgbClr val="002060"/>
              </a:solidFill>
              <a:latin typeface="+mn-lt"/>
              <a:ea typeface="+mn-ea"/>
              <a:cs typeface="+mn-cs"/>
              <a:sym typeface="Calibri"/>
            </a:endParaRPr>
          </a:p>
        </p:txBody>
      </p:sp>
      <p:sp>
        <p:nvSpPr>
          <p:cNvPr id="106" name="Shape 106"/>
          <p:cNvSpPr txBox="1">
            <a:spLocks noGrp="1"/>
          </p:cNvSpPr>
          <p:nvPr>
            <p:ph type="body" idx="4294967295"/>
          </p:nvPr>
        </p:nvSpPr>
        <p:spPr>
          <a:xfrm>
            <a:off x="695400" y="1124744"/>
            <a:ext cx="10441160" cy="3707539"/>
          </a:xfrm>
          <a:prstGeom prst="rect">
            <a:avLst/>
          </a:prstGeom>
          <a:noFill/>
          <a:ln>
            <a:noFill/>
          </a:ln>
        </p:spPr>
        <p:txBody>
          <a:bodyPr vert="horz" lIns="91425" tIns="45700" rIns="91425" bIns="45700" rtlCol="0" anchor="t" anchorCtr="0">
            <a:noAutofit/>
          </a:bodyPr>
          <a:lstStyle/>
          <a:p>
            <a:pPr algn="just">
              <a:lnSpc>
                <a:spcPct val="80000"/>
              </a:lnSpc>
              <a:spcBef>
                <a:spcPts val="0"/>
              </a:spcBef>
              <a:buClr>
                <a:schemeClr val="dk2"/>
              </a:buClr>
              <a:buSzPct val="100000"/>
              <a:buFont typeface="Calibri"/>
              <a:buChar char="•"/>
            </a:pPr>
            <a:r>
              <a:rPr lang="ru-RU" sz="2400" b="1" dirty="0">
                <a:solidFill>
                  <a:srgbClr val="002060"/>
                </a:solidFill>
                <a:sym typeface="Calibri"/>
              </a:rPr>
              <a:t>Рефлексивная  оценка - форма, в которой определяются знания от незнания, о собственных возможностях, ограничениях, которые связаны с двумя способностями: </a:t>
            </a:r>
          </a:p>
          <a:p>
            <a:pPr lvl="2" algn="just">
              <a:lnSpc>
                <a:spcPct val="80000"/>
              </a:lnSpc>
              <a:spcBef>
                <a:spcPts val="0"/>
              </a:spcBef>
              <a:buClr>
                <a:schemeClr val="dk2"/>
              </a:buClr>
              <a:buSzPct val="100000"/>
              <a:buFont typeface="Wingdings" panose="05000000000000000000" pitchFamily="2" charset="2"/>
              <a:buChar char="ü"/>
            </a:pPr>
            <a:r>
              <a:rPr lang="ru-RU" sz="2000" b="1" dirty="0">
                <a:solidFill>
                  <a:srgbClr val="002060"/>
                </a:solidFill>
                <a:sym typeface="Calibri"/>
              </a:rPr>
              <a:t>способность видеть себя со стороны, не считать свою точку зрения единственно возможной; </a:t>
            </a:r>
          </a:p>
          <a:p>
            <a:pPr lvl="2" algn="just">
              <a:lnSpc>
                <a:spcPct val="80000"/>
              </a:lnSpc>
              <a:spcBef>
                <a:spcPts val="0"/>
              </a:spcBef>
              <a:buClr>
                <a:schemeClr val="dk2"/>
              </a:buClr>
              <a:buSzPct val="100000"/>
              <a:buFont typeface="Wingdings" panose="05000000000000000000" pitchFamily="2" charset="2"/>
              <a:buChar char="ü"/>
            </a:pPr>
            <a:r>
              <a:rPr lang="ru-RU" sz="2000" b="1" dirty="0">
                <a:solidFill>
                  <a:srgbClr val="002060"/>
                </a:solidFill>
                <a:sym typeface="Calibri"/>
              </a:rPr>
              <a:t>способность анализировать собственные действия.</a:t>
            </a:r>
          </a:p>
          <a:p>
            <a:pPr marL="0" indent="0" algn="just">
              <a:lnSpc>
                <a:spcPct val="80000"/>
              </a:lnSpc>
              <a:spcBef>
                <a:spcPts val="0"/>
              </a:spcBef>
              <a:buClr>
                <a:schemeClr val="dk2"/>
              </a:buClr>
              <a:buSzPct val="100000"/>
              <a:buNone/>
            </a:pPr>
            <a:endParaRPr lang="ru-RU" sz="2400" b="1" dirty="0">
              <a:solidFill>
                <a:srgbClr val="002060"/>
              </a:solidFill>
              <a:sym typeface="Calibri"/>
            </a:endParaRPr>
          </a:p>
          <a:p>
            <a:pPr algn="just">
              <a:lnSpc>
                <a:spcPct val="80000"/>
              </a:lnSpc>
              <a:spcBef>
                <a:spcPts val="0"/>
              </a:spcBef>
              <a:buClr>
                <a:schemeClr val="dk2"/>
              </a:buClr>
              <a:buSzPct val="100000"/>
            </a:pPr>
            <a:r>
              <a:rPr lang="ru-RU" sz="2400" b="1" dirty="0">
                <a:solidFill>
                  <a:srgbClr val="002060"/>
                </a:solidFill>
                <a:sym typeface="Calibri"/>
              </a:rPr>
              <a:t>Ретроспективная оценка – форма, в которой определяется итог какой-либо уже выполненной работы. Становление ее имеет два шага  </a:t>
            </a:r>
          </a:p>
          <a:p>
            <a:pPr lvl="1" algn="just">
              <a:lnSpc>
                <a:spcPct val="80000"/>
              </a:lnSpc>
              <a:spcBef>
                <a:spcPts val="0"/>
              </a:spcBef>
              <a:buClr>
                <a:schemeClr val="dk2"/>
              </a:buClr>
              <a:buSzPct val="100000"/>
              <a:buFont typeface="Wingdings" panose="05000000000000000000" pitchFamily="2" charset="2"/>
              <a:buChar char="ü"/>
            </a:pPr>
            <a:r>
              <a:rPr lang="ru-RU" sz="1800" b="1" dirty="0">
                <a:solidFill>
                  <a:srgbClr val="002060"/>
                </a:solidFill>
                <a:sym typeface="Calibri"/>
              </a:rPr>
              <a:t>	</a:t>
            </a:r>
            <a:r>
              <a:rPr lang="ru-RU" sz="2000" b="1" dirty="0">
                <a:solidFill>
                  <a:srgbClr val="002060"/>
                </a:solidFill>
                <a:sym typeface="Calibri"/>
              </a:rPr>
              <a:t>Ученик должен оценить свою работу после того как учитель уже проверил ее. </a:t>
            </a:r>
          </a:p>
          <a:p>
            <a:pPr lvl="1" algn="just">
              <a:lnSpc>
                <a:spcPct val="80000"/>
              </a:lnSpc>
              <a:spcBef>
                <a:spcPts val="0"/>
              </a:spcBef>
              <a:buClr>
                <a:schemeClr val="dk2"/>
              </a:buClr>
              <a:buSzPct val="100000"/>
              <a:buFont typeface="Wingdings" panose="05000000000000000000" pitchFamily="2" charset="2"/>
              <a:buChar char="ü"/>
            </a:pPr>
            <a:r>
              <a:rPr lang="ru-RU" sz="2000" b="1" dirty="0">
                <a:solidFill>
                  <a:srgbClr val="002060"/>
                </a:solidFill>
                <a:sym typeface="Calibri"/>
              </a:rPr>
              <a:t>	Ученик оценивает свою работу еще до того, как учитель проверил ее.</a:t>
            </a:r>
          </a:p>
          <a:p>
            <a:pPr algn="just">
              <a:lnSpc>
                <a:spcPct val="80000"/>
              </a:lnSpc>
              <a:spcBef>
                <a:spcPts val="0"/>
              </a:spcBef>
              <a:buClr>
                <a:schemeClr val="dk2"/>
              </a:buClr>
              <a:buSzPct val="100000"/>
            </a:pPr>
            <a:endParaRPr lang="ru-RU" sz="2400" b="1" dirty="0">
              <a:solidFill>
                <a:srgbClr val="002060"/>
              </a:solidFill>
              <a:sym typeface="Calibri"/>
            </a:endParaRPr>
          </a:p>
          <a:p>
            <a:pPr algn="just">
              <a:lnSpc>
                <a:spcPct val="80000"/>
              </a:lnSpc>
              <a:spcBef>
                <a:spcPts val="0"/>
              </a:spcBef>
              <a:buClr>
                <a:schemeClr val="dk2"/>
              </a:buClr>
              <a:buSzPct val="100000"/>
            </a:pPr>
            <a:r>
              <a:rPr lang="ru-RU" sz="2400" b="1" dirty="0">
                <a:solidFill>
                  <a:srgbClr val="002060"/>
                </a:solidFill>
                <a:sym typeface="Calibri"/>
              </a:rPr>
              <a:t>Прогностическая оценка - форма, в которой определяется возможная «планка» освоения той или иной учебной темы, учебного предмета учащимися. Соотношение полученных результатов с установленной на начальном этапе «планки».</a:t>
            </a:r>
            <a:endParaRPr sz="2800" dirty="0">
              <a:solidFill>
                <a:schemeClr val="dk1"/>
              </a:solidFill>
              <a:latin typeface="Times New Roman" pitchFamily="18" charset="0"/>
              <a:ea typeface="Calibri"/>
              <a:cs typeface="Times New Roman" pitchFamily="18" charset="0"/>
              <a:sym typeface="Calibri"/>
            </a:endParaRPr>
          </a:p>
        </p:txBody>
      </p:sp>
      <p:sp>
        <p:nvSpPr>
          <p:cNvPr id="4" name="Заголовок 1"/>
          <p:cNvSpPr txBox="1">
            <a:spLocks/>
          </p:cNvSpPr>
          <p:nvPr/>
        </p:nvSpPr>
        <p:spPr>
          <a:xfrm>
            <a:off x="1150733" y="58474"/>
            <a:ext cx="11041267" cy="764704"/>
          </a:xfrm>
          <a:prstGeom prst="rect">
            <a:avLst/>
          </a:prstGeom>
          <a:solidFill>
            <a:schemeClr val="accent1">
              <a:lumMod val="75000"/>
            </a:schemeClr>
          </a:solidFill>
          <a:ln w="25400" cap="flat" cmpd="sng" algn="ctr">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2400" b="1" dirty="0">
                <a:solidFill>
                  <a:prstClr val="white"/>
                </a:solidFill>
                <a:latin typeface="Arial" panose="020B0604020202020204" pitchFamily="34" charset="0"/>
                <a:cs typeface="Arial" panose="020B0604020202020204" pitchFamily="34" charset="0"/>
              </a:rPr>
              <a:t>Формы оценки</a:t>
            </a:r>
          </a:p>
        </p:txBody>
      </p:sp>
    </p:spTree>
    <p:extLst>
      <p:ext uri="{BB962C8B-B14F-4D97-AF65-F5344CB8AC3E}">
        <p14:creationId xmlns:p14="http://schemas.microsoft.com/office/powerpoint/2010/main" val="59669582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6768" y="1785"/>
            <a:ext cx="13897544"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1"/>
          <p:cNvSpPr txBox="1">
            <a:spLocks/>
          </p:cNvSpPr>
          <p:nvPr/>
        </p:nvSpPr>
        <p:spPr>
          <a:xfrm>
            <a:off x="695400" y="1785"/>
            <a:ext cx="11041267" cy="764704"/>
          </a:xfrm>
          <a:prstGeom prst="rect">
            <a:avLst/>
          </a:prstGeom>
          <a:solidFill>
            <a:schemeClr val="accent1">
              <a:lumMod val="75000"/>
            </a:schemeClr>
          </a:solidFill>
          <a:ln w="25400" cap="flat" cmpd="sng" algn="ctr">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2400" b="1" dirty="0">
                <a:solidFill>
                  <a:prstClr val="white"/>
                </a:solidFill>
                <a:latin typeface="Arial" panose="020B0604020202020204" pitchFamily="34" charset="0"/>
                <a:cs typeface="Arial" panose="020B0604020202020204" pitchFamily="34" charset="0"/>
              </a:rPr>
              <a:t>Гипотезы об эволюции оценки</a:t>
            </a:r>
          </a:p>
        </p:txBody>
      </p:sp>
    </p:spTree>
    <p:extLst>
      <p:ext uri="{BB962C8B-B14F-4D97-AF65-F5344CB8AC3E}">
        <p14:creationId xmlns:p14="http://schemas.microsoft.com/office/powerpoint/2010/main" val="79619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1607078" y="275167"/>
            <a:ext cx="9060922" cy="571500"/>
          </a:xfrm>
          <a:prstGeom prst="rect">
            <a:avLst/>
          </a:prstGeom>
          <a:noFill/>
          <a:ln>
            <a:noFill/>
          </a:ln>
        </p:spPr>
        <p:txBody>
          <a:bodyPr vert="horz" lIns="91425" tIns="45700" rIns="91425" bIns="45700" rtlCol="0" anchor="ctr" anchorCtr="0">
            <a:noAutofit/>
          </a:bodyPr>
          <a:lstStyle/>
          <a:p>
            <a:pPr>
              <a:spcBef>
                <a:spcPts val="0"/>
              </a:spcBef>
              <a:buClr>
                <a:schemeClr val="dk2"/>
              </a:buClr>
              <a:buSzPct val="25000"/>
            </a:pPr>
            <a:br>
              <a:rPr lang="ru-RU" sz="3200" b="1" dirty="0">
                <a:solidFill>
                  <a:schemeClr val="dk2"/>
                </a:solidFill>
                <a:latin typeface="Calibri"/>
                <a:ea typeface="Calibri"/>
                <a:cs typeface="Calibri"/>
                <a:sym typeface="Calibri"/>
              </a:rPr>
            </a:br>
            <a:br>
              <a:rPr lang="ru-RU" sz="3200" b="1" dirty="0">
                <a:solidFill>
                  <a:schemeClr val="dk2"/>
                </a:solidFill>
                <a:latin typeface="Calibri"/>
                <a:ea typeface="Calibri"/>
                <a:cs typeface="Calibri"/>
                <a:sym typeface="Calibri"/>
              </a:rPr>
            </a:br>
            <a:endParaRPr lang="en-US" sz="3200" b="1" dirty="0" err="1">
              <a:solidFill>
                <a:schemeClr val="dk2"/>
              </a:solidFill>
              <a:latin typeface="Calibri"/>
              <a:ea typeface="Calibri"/>
              <a:cs typeface="Calibri"/>
              <a:sym typeface="Calibri"/>
            </a:endParaRPr>
          </a:p>
        </p:txBody>
      </p:sp>
      <p:sp>
        <p:nvSpPr>
          <p:cNvPr id="4" name="Shape 106"/>
          <p:cNvSpPr txBox="1">
            <a:spLocks/>
          </p:cNvSpPr>
          <p:nvPr/>
        </p:nvSpPr>
        <p:spPr>
          <a:xfrm>
            <a:off x="551384" y="1340768"/>
            <a:ext cx="5264913" cy="252028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0"/>
              </a:spcBef>
              <a:spcAft>
                <a:spcPts val="0"/>
              </a:spcAft>
              <a:buClr>
                <a:srgbClr val="1F497D"/>
              </a:buClr>
              <a:buSzPct val="100000"/>
              <a:buFont typeface="Arial" pitchFamily="34" charset="0"/>
              <a:buNone/>
              <a:tabLst/>
              <a:defRPr/>
            </a:pPr>
            <a:r>
              <a:rPr kumimoji="0" lang="ru-RU" sz="2400" b="1" i="0" u="none" strike="noStrike" kern="1200" cap="none" spc="0" normalizeH="0" baseline="0" noProof="0" dirty="0">
                <a:ln>
                  <a:noFill/>
                </a:ln>
                <a:solidFill>
                  <a:srgbClr val="C00000"/>
                </a:solidFill>
                <a:effectLst/>
                <a:uLnTx/>
                <a:uFillTx/>
                <a:latin typeface="Calibri"/>
                <a:ea typeface="+mn-ea"/>
                <a:cs typeface="+mn-cs"/>
                <a:sym typeface="Calibri"/>
              </a:rPr>
              <a:t>Что значит оценка как результат?</a:t>
            </a:r>
          </a:p>
          <a:p>
            <a:pPr marL="342900" marR="0" lvl="0" indent="-342900" algn="l" defTabSz="914400" rtl="0" eaLnBrk="1" fontAlgn="auto" latinLnBrk="0" hangingPunct="1">
              <a:lnSpc>
                <a:spcPct val="80000"/>
              </a:lnSpc>
              <a:spcBef>
                <a:spcPts val="0"/>
              </a:spcBef>
              <a:spcAft>
                <a:spcPts val="0"/>
              </a:spcAft>
              <a:buClr>
                <a:srgbClr val="1F497D"/>
              </a:buClr>
              <a:buSzPct val="100000"/>
              <a:buFont typeface="Arial" pitchFamily="34" charset="0"/>
              <a:buNone/>
              <a:tabLst/>
              <a:defRPr/>
            </a:pPr>
            <a:endParaRPr kumimoji="0" lang="ru-RU" sz="2400" b="1" i="0" u="none" strike="noStrike" kern="1200" cap="none" spc="0" normalizeH="0" baseline="0" noProof="0" dirty="0">
              <a:ln>
                <a:noFill/>
              </a:ln>
              <a:solidFill>
                <a:srgbClr val="C00000"/>
              </a:solidFill>
              <a:effectLst/>
              <a:uLnTx/>
              <a:uFillTx/>
              <a:latin typeface="Calibri"/>
              <a:ea typeface="+mn-ea"/>
              <a:cs typeface="+mn-cs"/>
              <a:sym typeface="Calibri"/>
            </a:endParaRPr>
          </a:p>
          <a:p>
            <a:pPr marL="342900" marR="0" lvl="0" indent="-342900" algn="l" defTabSz="914400" rtl="0" eaLnBrk="1" fontAlgn="auto" latinLnBrk="0" hangingPunct="1">
              <a:lnSpc>
                <a:spcPct val="80000"/>
              </a:lnSpc>
              <a:spcBef>
                <a:spcPts val="0"/>
              </a:spcBef>
              <a:spcAft>
                <a:spcPts val="0"/>
              </a:spcAft>
              <a:buClr>
                <a:srgbClr val="1F497D"/>
              </a:buClr>
              <a:buSzPct val="100000"/>
              <a:buFont typeface="Arial" pitchFamily="34" charset="0"/>
              <a:buNone/>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sym typeface="Calibri"/>
              </a:rPr>
              <a:t>Действие оценки – совокупность умений: </a:t>
            </a:r>
          </a:p>
          <a:p>
            <a:pPr marL="342900" marR="0" lvl="0" indent="-342900" algn="l" defTabSz="914400" rtl="0" eaLnBrk="1" fontAlgn="auto" latinLnBrk="0" hangingPunct="1">
              <a:lnSpc>
                <a:spcPct val="80000"/>
              </a:lnSpc>
              <a:spcBef>
                <a:spcPts val="0"/>
              </a:spcBef>
              <a:spcAft>
                <a:spcPts val="0"/>
              </a:spcAft>
              <a:buClr>
                <a:srgbClr val="1F497D"/>
              </a:buClr>
              <a:buSzPct val="100000"/>
              <a:buFont typeface="Wingdings" panose="05000000000000000000" pitchFamily="2" charset="2"/>
              <a:buChar char="ü"/>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sym typeface="Calibri"/>
              </a:rPr>
              <a:t>определять наличие или отсутствие у себя общего способа решения тех или иных задач; </a:t>
            </a:r>
          </a:p>
          <a:p>
            <a:pPr marL="342900" marR="0" lvl="0" indent="-342900" algn="l" defTabSz="914400" rtl="0" eaLnBrk="1" fontAlgn="auto" latinLnBrk="0" hangingPunct="1">
              <a:lnSpc>
                <a:spcPct val="80000"/>
              </a:lnSpc>
              <a:spcBef>
                <a:spcPts val="0"/>
              </a:spcBef>
              <a:spcAft>
                <a:spcPts val="0"/>
              </a:spcAft>
              <a:buClr>
                <a:srgbClr val="1F497D"/>
              </a:buClr>
              <a:buSzPct val="100000"/>
              <a:buFont typeface="Wingdings" panose="05000000000000000000" pitchFamily="2" charset="2"/>
              <a:buChar char="ü"/>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sym typeface="Calibri"/>
              </a:rPr>
              <a:t>умение соотносить полученные образовательные результаты с поставленными целями - результатами; </a:t>
            </a:r>
          </a:p>
          <a:p>
            <a:pPr marL="342900" marR="0" lvl="0" indent="-342900" algn="l" defTabSz="914400" rtl="0" eaLnBrk="1" fontAlgn="auto" latinLnBrk="0" hangingPunct="1">
              <a:lnSpc>
                <a:spcPct val="80000"/>
              </a:lnSpc>
              <a:spcBef>
                <a:spcPts val="0"/>
              </a:spcBef>
              <a:spcAft>
                <a:spcPts val="0"/>
              </a:spcAft>
              <a:buClr>
                <a:srgbClr val="1F497D"/>
              </a:buClr>
              <a:buSzPct val="100000"/>
              <a:buFont typeface="Wingdings" panose="05000000000000000000" pitchFamily="2" charset="2"/>
              <a:buChar char="ü"/>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sym typeface="Calibri"/>
              </a:rPr>
              <a:t>умение определять свою готовность для внешней оценки</a:t>
            </a:r>
          </a:p>
          <a:p>
            <a:pPr marL="342900" marR="0" lvl="0" indent="-342900" algn="l" defTabSz="914400" rtl="0" eaLnBrk="1" fontAlgn="auto" latinLnBrk="0" hangingPunct="1">
              <a:lnSpc>
                <a:spcPct val="80000"/>
              </a:lnSpc>
              <a:spcBef>
                <a:spcPts val="0"/>
              </a:spcBef>
              <a:spcAft>
                <a:spcPts val="0"/>
              </a:spcAft>
              <a:buClr>
                <a:srgbClr val="1F497D"/>
              </a:buClr>
              <a:buSzPct val="100000"/>
              <a:buFont typeface="Calibri"/>
              <a:buChar char="•"/>
              <a:tabLst/>
              <a:defRPr/>
            </a:pPr>
            <a:endParaRPr kumimoji="0" lang="ru-RU" sz="2400" b="1" i="0" u="none" strike="noStrike" kern="1200" cap="none" spc="0" normalizeH="0" baseline="0" noProof="0" dirty="0">
              <a:ln>
                <a:noFill/>
              </a:ln>
              <a:solidFill>
                <a:srgbClr val="002060"/>
              </a:solidFill>
              <a:effectLst/>
              <a:uLnTx/>
              <a:uFillTx/>
              <a:latin typeface="Calibri"/>
              <a:ea typeface="+mn-ea"/>
              <a:cs typeface="+mn-cs"/>
              <a:sym typeface="Calibri"/>
            </a:endParaRPr>
          </a:p>
          <a:p>
            <a:pPr marL="342900" marR="0" lvl="0" indent="-342900" algn="l" defTabSz="914400" rtl="0" eaLnBrk="1" fontAlgn="auto" latinLnBrk="0" hangingPunct="1">
              <a:lnSpc>
                <a:spcPct val="80000"/>
              </a:lnSpc>
              <a:spcBef>
                <a:spcPts val="0"/>
              </a:spcBef>
              <a:spcAft>
                <a:spcPts val="0"/>
              </a:spcAft>
              <a:buClr>
                <a:srgbClr val="1F497D"/>
              </a:buClr>
              <a:buSzPct val="100000"/>
              <a:buFont typeface="Arial" pitchFamily="34" charset="0"/>
              <a:buNone/>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sym typeface="Calibri"/>
              </a:rPr>
              <a:t>Оценка индивидуального прогресса </a:t>
            </a:r>
          </a:p>
        </p:txBody>
      </p:sp>
      <p:sp>
        <p:nvSpPr>
          <p:cNvPr id="3" name="Прямоугольник 2"/>
          <p:cNvSpPr/>
          <p:nvPr/>
        </p:nvSpPr>
        <p:spPr>
          <a:xfrm>
            <a:off x="6312024" y="1196752"/>
            <a:ext cx="5400600"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C00000"/>
                </a:solidFill>
                <a:effectLst/>
                <a:uLnTx/>
                <a:uFillTx/>
                <a:latin typeface="Calibri"/>
                <a:ea typeface="+mn-ea"/>
                <a:cs typeface="+mn-cs"/>
              </a:rPr>
              <a:t>Как получить хороший результат на ЕГЭ?</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rPr>
              <a:t>Нужно перестать воздействовать на ученика отметкой</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rPr>
              <a:t>Сделать ситуацию открытой «Я не знаю- помоги».</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400" b="1" i="0" u="none" strike="noStrike" kern="1200" cap="none" spc="0" normalizeH="0" baseline="0" noProof="0" dirty="0">
                <a:ln>
                  <a:noFill/>
                </a:ln>
                <a:solidFill>
                  <a:srgbClr val="002060"/>
                </a:solidFill>
                <a:effectLst/>
                <a:uLnTx/>
                <a:uFillTx/>
                <a:latin typeface="Calibri"/>
                <a:ea typeface="+mn-ea"/>
                <a:cs typeface="+mn-cs"/>
              </a:rPr>
              <a:t>Надо создать ситуацию на уроке так, чтобы каждый ребенок учился по своим возможностям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Заголовок 1"/>
          <p:cNvSpPr txBox="1">
            <a:spLocks/>
          </p:cNvSpPr>
          <p:nvPr/>
        </p:nvSpPr>
        <p:spPr>
          <a:xfrm>
            <a:off x="1150733" y="58474"/>
            <a:ext cx="11041267" cy="764704"/>
          </a:xfrm>
          <a:prstGeom prst="rect">
            <a:avLst/>
          </a:prstGeom>
          <a:solidFill>
            <a:schemeClr val="accent1">
              <a:lumMod val="75000"/>
            </a:schemeClr>
          </a:solidFill>
          <a:ln w="25400" cap="flat" cmpd="sng" algn="ctr">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2400" b="1" dirty="0">
                <a:solidFill>
                  <a:prstClr val="white"/>
                </a:solidFill>
                <a:latin typeface="Arial" panose="020B0604020202020204" pitchFamily="34" charset="0"/>
                <a:cs typeface="Arial" panose="020B0604020202020204" pitchFamily="34" charset="0"/>
              </a:rPr>
              <a:t>Система оценки</a:t>
            </a:r>
          </a:p>
        </p:txBody>
      </p:sp>
    </p:spTree>
    <p:extLst>
      <p:ext uri="{BB962C8B-B14F-4D97-AF65-F5344CB8AC3E}">
        <p14:creationId xmlns:p14="http://schemas.microsoft.com/office/powerpoint/2010/main" val="58777422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1607078" y="275167"/>
            <a:ext cx="9060922" cy="571500"/>
          </a:xfrm>
          <a:prstGeom prst="rect">
            <a:avLst/>
          </a:prstGeom>
          <a:noFill/>
          <a:ln>
            <a:noFill/>
          </a:ln>
        </p:spPr>
        <p:txBody>
          <a:bodyPr vert="horz" lIns="91425" tIns="45700" rIns="91425" bIns="45700" rtlCol="0" anchor="ctr" anchorCtr="0">
            <a:noAutofit/>
          </a:bodyPr>
          <a:lstStyle/>
          <a:p>
            <a:pPr>
              <a:spcBef>
                <a:spcPts val="0"/>
              </a:spcBef>
              <a:buClr>
                <a:schemeClr val="dk2"/>
              </a:buClr>
              <a:buSzPct val="25000"/>
            </a:pPr>
            <a:br>
              <a:rPr lang="ru-RU" sz="3200" b="1" dirty="0">
                <a:solidFill>
                  <a:schemeClr val="dk2"/>
                </a:solidFill>
                <a:latin typeface="Calibri"/>
                <a:ea typeface="Calibri"/>
                <a:cs typeface="Calibri"/>
                <a:sym typeface="Calibri"/>
              </a:rPr>
            </a:br>
            <a:br>
              <a:rPr lang="ru-RU" sz="3200" b="1" dirty="0">
                <a:solidFill>
                  <a:schemeClr val="dk2"/>
                </a:solidFill>
                <a:latin typeface="Calibri"/>
                <a:ea typeface="Calibri"/>
                <a:cs typeface="Calibri"/>
                <a:sym typeface="Calibri"/>
              </a:rPr>
            </a:br>
            <a:endParaRPr lang="en-US" sz="3200" b="1" dirty="0" err="1">
              <a:solidFill>
                <a:schemeClr val="dk2"/>
              </a:solidFill>
              <a:latin typeface="Calibri"/>
              <a:ea typeface="Calibri"/>
              <a:cs typeface="Calibri"/>
              <a:sym typeface="Calibri"/>
            </a:endParaRPr>
          </a:p>
        </p:txBody>
      </p:sp>
      <p:sp>
        <p:nvSpPr>
          <p:cNvPr id="4" name="Shape 106"/>
          <p:cNvSpPr txBox="1">
            <a:spLocks/>
          </p:cNvSpPr>
          <p:nvPr/>
        </p:nvSpPr>
        <p:spPr>
          <a:xfrm>
            <a:off x="1150733" y="1268760"/>
            <a:ext cx="10369152" cy="540060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80000"/>
              </a:lnSpc>
              <a:spcBef>
                <a:spcPts val="0"/>
              </a:spcBef>
              <a:buClr>
                <a:srgbClr val="1F497D"/>
              </a:buClr>
              <a:buSzPct val="100000"/>
              <a:buNone/>
              <a:defRPr/>
            </a:pPr>
            <a:r>
              <a:rPr lang="ru-RU" sz="2400" b="1" dirty="0">
                <a:solidFill>
                  <a:srgbClr val="C00000"/>
                </a:solidFill>
                <a:sym typeface="Calibri"/>
              </a:rPr>
              <a:t>Как не допускать типичных ошибок при проведении формирующего оценивания?</a:t>
            </a:r>
          </a:p>
          <a:p>
            <a:pPr lvl="0">
              <a:lnSpc>
                <a:spcPct val="80000"/>
              </a:lnSpc>
              <a:spcBef>
                <a:spcPts val="0"/>
              </a:spcBef>
              <a:buClr>
                <a:srgbClr val="1F497D"/>
              </a:buClr>
              <a:buSzPct val="100000"/>
              <a:buNone/>
              <a:defRPr/>
            </a:pPr>
            <a:endParaRPr kumimoji="0" lang="ru-RU" sz="2400" b="1" i="0" u="none" strike="noStrike" kern="1200" cap="none" spc="0" normalizeH="0" baseline="0" noProof="0" dirty="0">
              <a:ln>
                <a:noFill/>
              </a:ln>
              <a:solidFill>
                <a:srgbClr val="C00000"/>
              </a:solidFill>
              <a:effectLst/>
              <a:uLnTx/>
              <a:uFillTx/>
              <a:latin typeface="Calibri"/>
              <a:ea typeface="+mn-ea"/>
              <a:cs typeface="+mn-cs"/>
              <a:sym typeface="Calibri"/>
            </a:endParaRPr>
          </a:p>
          <a:p>
            <a:pPr lvl="0">
              <a:lnSpc>
                <a:spcPct val="80000"/>
              </a:lnSpc>
              <a:spcBef>
                <a:spcPts val="0"/>
              </a:spcBef>
              <a:buClr>
                <a:srgbClr val="1F497D"/>
              </a:buClr>
              <a:buSzPct val="100000"/>
              <a:buFont typeface="Wingdings" panose="05000000000000000000" pitchFamily="2" charset="2"/>
              <a:buChar char="ü"/>
              <a:defRPr/>
            </a:pPr>
            <a:r>
              <a:rPr lang="ru-RU" sz="2400" b="1" dirty="0">
                <a:solidFill>
                  <a:srgbClr val="002060"/>
                </a:solidFill>
                <a:sym typeface="Calibri"/>
              </a:rPr>
              <a:t>Задания должны иметь </a:t>
            </a:r>
            <a:r>
              <a:rPr lang="ru-RU" sz="2400" b="1" dirty="0" err="1">
                <a:solidFill>
                  <a:srgbClr val="002060"/>
                </a:solidFill>
                <a:sym typeface="Calibri"/>
              </a:rPr>
              <a:t>операциональный</a:t>
            </a:r>
            <a:r>
              <a:rPr lang="ru-RU" sz="2400" b="1" dirty="0">
                <a:solidFill>
                  <a:srgbClr val="002060"/>
                </a:solidFill>
                <a:sym typeface="Calibri"/>
              </a:rPr>
              <a:t> характер (направлены на отработку конкретных умений) </a:t>
            </a:r>
          </a:p>
          <a:p>
            <a:pPr lvl="0">
              <a:lnSpc>
                <a:spcPct val="80000"/>
              </a:lnSpc>
              <a:spcBef>
                <a:spcPts val="0"/>
              </a:spcBef>
              <a:buClr>
                <a:srgbClr val="1F497D"/>
              </a:buClr>
              <a:buSzPct val="100000"/>
              <a:buFont typeface="Wingdings" panose="05000000000000000000" pitchFamily="2" charset="2"/>
              <a:buChar char="ü"/>
              <a:defRPr/>
            </a:pPr>
            <a:endParaRPr lang="ru-RU" sz="2400" b="1" dirty="0">
              <a:solidFill>
                <a:srgbClr val="002060"/>
              </a:solidFill>
              <a:sym typeface="Calibri"/>
            </a:endParaRPr>
          </a:p>
          <a:p>
            <a:pPr lvl="0">
              <a:lnSpc>
                <a:spcPct val="80000"/>
              </a:lnSpc>
              <a:spcBef>
                <a:spcPts val="0"/>
              </a:spcBef>
              <a:buClr>
                <a:srgbClr val="1F497D"/>
              </a:buClr>
              <a:buSzPct val="100000"/>
              <a:buFont typeface="Wingdings" panose="05000000000000000000" pitchFamily="2" charset="2"/>
              <a:buChar char="ü"/>
              <a:defRPr/>
            </a:pPr>
            <a:r>
              <a:rPr lang="ru-RU" sz="2400" b="1" dirty="0">
                <a:solidFill>
                  <a:srgbClr val="002060"/>
                </a:solidFill>
                <a:sym typeface="Calibri"/>
              </a:rPr>
              <a:t>Шкала диагностики должна быть простой (без баллов, процентов)- бинарная (+, -; 1; 0)</a:t>
            </a:r>
          </a:p>
          <a:p>
            <a:pPr lvl="0">
              <a:lnSpc>
                <a:spcPct val="80000"/>
              </a:lnSpc>
              <a:spcBef>
                <a:spcPts val="0"/>
              </a:spcBef>
              <a:buClr>
                <a:srgbClr val="1F497D"/>
              </a:buClr>
              <a:buSzPct val="100000"/>
              <a:buFont typeface="Wingdings" panose="05000000000000000000" pitchFamily="2" charset="2"/>
              <a:buChar char="ü"/>
              <a:defRPr/>
            </a:pPr>
            <a:endParaRPr lang="ru-RU" sz="2400" b="1" dirty="0">
              <a:solidFill>
                <a:srgbClr val="002060"/>
              </a:solidFill>
              <a:sym typeface="Calibri"/>
            </a:endParaRPr>
          </a:p>
          <a:p>
            <a:pPr lvl="0">
              <a:lnSpc>
                <a:spcPct val="80000"/>
              </a:lnSpc>
              <a:spcBef>
                <a:spcPts val="0"/>
              </a:spcBef>
              <a:buClr>
                <a:srgbClr val="1F497D"/>
              </a:buClr>
              <a:buSzPct val="100000"/>
              <a:buFont typeface="Wingdings" panose="05000000000000000000" pitchFamily="2" charset="2"/>
              <a:buChar char="ü"/>
              <a:defRPr/>
            </a:pPr>
            <a:r>
              <a:rPr lang="ru-RU" sz="2400" b="1" dirty="0">
                <a:solidFill>
                  <a:srgbClr val="002060"/>
                </a:solidFill>
                <a:sym typeface="Calibri"/>
              </a:rPr>
              <a:t>Индивидуально. Задания носят рефлексивный характер на этапе осмысления понятия через оценку действия другого человека, действия которого описываются также, как и собственные</a:t>
            </a:r>
          </a:p>
          <a:p>
            <a:pPr lvl="0">
              <a:lnSpc>
                <a:spcPct val="80000"/>
              </a:lnSpc>
              <a:spcBef>
                <a:spcPts val="0"/>
              </a:spcBef>
              <a:buClr>
                <a:srgbClr val="1F497D"/>
              </a:buClr>
              <a:buSzPct val="100000"/>
              <a:buFont typeface="Wingdings" panose="05000000000000000000" pitchFamily="2" charset="2"/>
              <a:buChar char="ü"/>
              <a:defRPr/>
            </a:pPr>
            <a:endParaRPr lang="ru-RU" sz="2400" b="1" dirty="0">
              <a:solidFill>
                <a:srgbClr val="002060"/>
              </a:solidFill>
              <a:sym typeface="Calibri"/>
            </a:endParaRPr>
          </a:p>
          <a:p>
            <a:pPr lvl="0">
              <a:lnSpc>
                <a:spcPct val="80000"/>
              </a:lnSpc>
              <a:spcBef>
                <a:spcPts val="0"/>
              </a:spcBef>
              <a:buClr>
                <a:srgbClr val="1F497D"/>
              </a:buClr>
              <a:buSzPct val="100000"/>
              <a:buFont typeface="Wingdings" panose="05000000000000000000" pitchFamily="2" charset="2"/>
              <a:buChar char="ü"/>
              <a:defRPr/>
            </a:pPr>
            <a:r>
              <a:rPr lang="ru-RU" sz="2400" b="1" dirty="0">
                <a:solidFill>
                  <a:srgbClr val="002060"/>
                </a:solidFill>
                <a:sym typeface="Calibri"/>
              </a:rPr>
              <a:t>Дети учатся оценивать себя </a:t>
            </a:r>
          </a:p>
          <a:p>
            <a:pPr lvl="0">
              <a:lnSpc>
                <a:spcPct val="80000"/>
              </a:lnSpc>
              <a:spcBef>
                <a:spcPts val="0"/>
              </a:spcBef>
              <a:buClr>
                <a:srgbClr val="1F497D"/>
              </a:buClr>
              <a:buSzPct val="100000"/>
              <a:buFont typeface="Wingdings" panose="05000000000000000000" pitchFamily="2" charset="2"/>
              <a:buChar char="ü"/>
              <a:defRPr/>
            </a:pPr>
            <a:endParaRPr lang="ru-RU" sz="2400" b="1" dirty="0">
              <a:solidFill>
                <a:srgbClr val="002060"/>
              </a:solidFill>
              <a:sym typeface="Calibri"/>
            </a:endParaRPr>
          </a:p>
          <a:p>
            <a:pPr lvl="0">
              <a:lnSpc>
                <a:spcPct val="80000"/>
              </a:lnSpc>
              <a:spcBef>
                <a:spcPts val="0"/>
              </a:spcBef>
              <a:buClr>
                <a:srgbClr val="1F497D"/>
              </a:buClr>
              <a:buSzPct val="100000"/>
              <a:buFont typeface="Wingdings" panose="05000000000000000000" pitchFamily="2" charset="2"/>
              <a:buChar char="ü"/>
              <a:defRPr/>
            </a:pPr>
            <a:r>
              <a:rPr lang="ru-RU" sz="2400" b="1" dirty="0">
                <a:solidFill>
                  <a:srgbClr val="002060"/>
                </a:solidFill>
                <a:sym typeface="Calibri"/>
              </a:rPr>
              <a:t>Оценивание должно быть связано с предметным содержанием </a:t>
            </a:r>
          </a:p>
        </p:txBody>
      </p:sp>
      <p:sp>
        <p:nvSpPr>
          <p:cNvPr id="5" name="Заголовок 1"/>
          <p:cNvSpPr txBox="1">
            <a:spLocks/>
          </p:cNvSpPr>
          <p:nvPr/>
        </p:nvSpPr>
        <p:spPr>
          <a:xfrm>
            <a:off x="1150733" y="58474"/>
            <a:ext cx="11041267" cy="764704"/>
          </a:xfrm>
          <a:prstGeom prst="rect">
            <a:avLst/>
          </a:prstGeom>
          <a:solidFill>
            <a:schemeClr val="accent1">
              <a:lumMod val="75000"/>
            </a:schemeClr>
          </a:solidFill>
          <a:ln w="25400" cap="flat" cmpd="sng" algn="ctr">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2400" b="1" dirty="0">
                <a:solidFill>
                  <a:prstClr val="white"/>
                </a:solidFill>
                <a:latin typeface="Arial" panose="020B0604020202020204" pitchFamily="34" charset="0"/>
                <a:cs typeface="Arial" panose="020B0604020202020204" pitchFamily="34" charset="0"/>
              </a:rPr>
              <a:t>Система оценки</a:t>
            </a:r>
          </a:p>
        </p:txBody>
      </p:sp>
    </p:spTree>
    <p:extLst>
      <p:ext uri="{BB962C8B-B14F-4D97-AF65-F5344CB8AC3E}">
        <p14:creationId xmlns:p14="http://schemas.microsoft.com/office/powerpoint/2010/main" val="146672370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ТЕХНИКИ ФОРМИРУЮЩЕГО ОЦЕНИВАНИЯ </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Схема 5"/>
          <p:cNvGraphicFramePr/>
          <p:nvPr>
            <p:extLst>
              <p:ext uri="{D42A27DB-BD31-4B8C-83A1-F6EECF244321}">
                <p14:modId xmlns:p14="http://schemas.microsoft.com/office/powerpoint/2010/main" val="562053971"/>
              </p:ext>
            </p:extLst>
          </p:nvPr>
        </p:nvGraphicFramePr>
        <p:xfrm>
          <a:off x="882693" y="1052736"/>
          <a:ext cx="9677803"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7175"/>
      </p:ext>
    </p:extLst>
  </p:cSld>
  <p:clrMapOvr>
    <a:masterClrMapping/>
  </p:clrMapOvr>
  <p:transition spd="med">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ОРГАНИЗАЦИЯ  ОБРАТНОЙ СВЯЗИ </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711624" y="809328"/>
            <a:ext cx="7056784" cy="1323439"/>
          </a:xfrm>
          <a:prstGeom prst="rect">
            <a:avLst/>
          </a:prstGeom>
        </p:spPr>
        <p:txBody>
          <a:bodyPr wrap="square">
            <a:spAutoFit/>
          </a:bodyPr>
          <a:lstStyle/>
          <a:p>
            <a:pPr marL="457200" indent="-457200">
              <a:buAutoNum type="arabicPeriod"/>
            </a:pPr>
            <a:r>
              <a:rPr lang="ru-RU" sz="2000" b="1" dirty="0">
                <a:solidFill>
                  <a:srgbClr val="002060"/>
                </a:solidFill>
                <a:latin typeface="Calibri"/>
              </a:rPr>
              <a:t>Показывать, что получилось хорошо. </a:t>
            </a:r>
          </a:p>
          <a:p>
            <a:pPr marL="457200" indent="-457200">
              <a:buAutoNum type="arabicPeriod"/>
            </a:pPr>
            <a:r>
              <a:rPr lang="ru-RU" sz="2000" b="1" dirty="0">
                <a:solidFill>
                  <a:srgbClr val="002060"/>
                </a:solidFill>
                <a:latin typeface="Calibri"/>
              </a:rPr>
              <a:t>Указывать, что нуждается в улучшении (исправлении). </a:t>
            </a:r>
          </a:p>
          <a:p>
            <a:pPr marL="457200" indent="-457200">
              <a:buAutoNum type="arabicPeriod"/>
            </a:pPr>
            <a:r>
              <a:rPr lang="ru-RU" sz="2000" b="1" dirty="0">
                <a:solidFill>
                  <a:srgbClr val="002060"/>
                </a:solidFill>
                <a:latin typeface="Calibri"/>
              </a:rPr>
              <a:t>Давать рекомендации о необходимых исправлениях. </a:t>
            </a:r>
          </a:p>
          <a:p>
            <a:pPr marL="457200" indent="-457200">
              <a:buAutoNum type="arabicPeriod"/>
            </a:pPr>
            <a:r>
              <a:rPr lang="ru-RU" sz="2000" b="1" dirty="0">
                <a:solidFill>
                  <a:srgbClr val="002060"/>
                </a:solidFill>
                <a:latin typeface="Calibri"/>
              </a:rPr>
              <a:t>Создавать возможность вносить исправления. </a:t>
            </a:r>
          </a:p>
        </p:txBody>
      </p:sp>
      <p:graphicFrame>
        <p:nvGraphicFramePr>
          <p:cNvPr id="6" name="Таблица 5"/>
          <p:cNvGraphicFramePr>
            <a:graphicFrameLocks noGrp="1"/>
          </p:cNvGraphicFramePr>
          <p:nvPr>
            <p:extLst>
              <p:ext uri="{D42A27DB-BD31-4B8C-83A1-F6EECF244321}">
                <p14:modId xmlns:p14="http://schemas.microsoft.com/office/powerpoint/2010/main" val="1718939895"/>
              </p:ext>
            </p:extLst>
          </p:nvPr>
        </p:nvGraphicFramePr>
        <p:xfrm>
          <a:off x="335360" y="2492896"/>
          <a:ext cx="11593288" cy="3886159"/>
        </p:xfrm>
        <a:graphic>
          <a:graphicData uri="http://schemas.openxmlformats.org/drawingml/2006/table">
            <a:tbl>
              <a:tblPr firstRow="1" bandRow="1">
                <a:tableStyleId>{5C22544A-7EE6-4342-B048-85BDC9FD1C3A}</a:tableStyleId>
              </a:tblPr>
              <a:tblGrid>
                <a:gridCol w="4968552">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63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Неудачная обратная связь </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Удачная обратная связь </a:t>
                      </a:r>
                    </a:p>
                    <a:p>
                      <a:endParaRPr lang="ru-RU" dirty="0"/>
                    </a:p>
                  </a:txBody>
                  <a:tcPr/>
                </a:tc>
                <a:extLst>
                  <a:ext uri="{0D108BD9-81ED-4DB2-BD59-A6C34878D82A}">
                    <a16:rowId xmlns:a16="http://schemas.microsoft.com/office/drawing/2014/main" val="10000"/>
                  </a:ext>
                </a:extLst>
              </a:tr>
              <a:tr h="366073">
                <a:tc>
                  <a:txBody>
                    <a:bodyPr/>
                    <a:lstStyle/>
                    <a:p>
                      <a:r>
                        <a:rPr lang="ru-RU" sz="2000" b="1" kern="1200" dirty="0">
                          <a:solidFill>
                            <a:srgbClr val="002060"/>
                          </a:solidFill>
                          <a:latin typeface="Calibri"/>
                          <a:ea typeface="+mn-ea"/>
                          <a:cs typeface="+mn-cs"/>
                        </a:rPr>
                        <a:t>Развивай свою мысль </a:t>
                      </a:r>
                    </a:p>
                  </a:txBody>
                  <a:tcPr/>
                </a:tc>
                <a:tc>
                  <a:txBody>
                    <a:bodyPr/>
                    <a:lstStyle/>
                    <a:p>
                      <a:r>
                        <a:rPr lang="ru-RU" sz="2000" b="1" kern="1200" dirty="0">
                          <a:solidFill>
                            <a:srgbClr val="002060"/>
                          </a:solidFill>
                          <a:latin typeface="Calibri"/>
                          <a:ea typeface="+mn-ea"/>
                          <a:cs typeface="+mn-cs"/>
                        </a:rPr>
                        <a:t>Как изменится результат, если…?</a:t>
                      </a:r>
                    </a:p>
                  </a:txBody>
                  <a:tcPr/>
                </a:tc>
                <a:extLst>
                  <a:ext uri="{0D108BD9-81ED-4DB2-BD59-A6C34878D82A}">
                    <a16:rowId xmlns:a16="http://schemas.microsoft.com/office/drawing/2014/main" val="10001"/>
                  </a:ext>
                </a:extLst>
              </a:tr>
              <a:tr h="631853">
                <a:tc>
                  <a:txBody>
                    <a:bodyPr/>
                    <a:lstStyle/>
                    <a:p>
                      <a:r>
                        <a:rPr lang="ru-RU" sz="2000" b="1" kern="1200" dirty="0">
                          <a:solidFill>
                            <a:srgbClr val="002060"/>
                          </a:solidFill>
                          <a:latin typeface="Calibri"/>
                          <a:ea typeface="+mn-ea"/>
                          <a:cs typeface="+mn-cs"/>
                        </a:rPr>
                        <a:t>Ты должен больше стараться </a:t>
                      </a:r>
                    </a:p>
                  </a:txBody>
                  <a:tcPr/>
                </a:tc>
                <a:tc>
                  <a:txBody>
                    <a:bodyPr/>
                    <a:lstStyle/>
                    <a:p>
                      <a:r>
                        <a:rPr lang="ru-RU" sz="2000" b="1" kern="1200" dirty="0">
                          <a:solidFill>
                            <a:srgbClr val="002060"/>
                          </a:solidFill>
                          <a:latin typeface="Calibri"/>
                          <a:ea typeface="+mn-ea"/>
                          <a:cs typeface="+mn-cs"/>
                        </a:rPr>
                        <a:t>Что ты мог сделать по-другому, чтобы работа была лучше? </a:t>
                      </a:r>
                    </a:p>
                  </a:txBody>
                  <a:tcPr/>
                </a:tc>
                <a:extLst>
                  <a:ext uri="{0D108BD9-81ED-4DB2-BD59-A6C34878D82A}">
                    <a16:rowId xmlns:a16="http://schemas.microsoft.com/office/drawing/2014/main" val="10002"/>
                  </a:ext>
                </a:extLst>
              </a:tr>
              <a:tr h="722901">
                <a:tc>
                  <a:txBody>
                    <a:bodyPr/>
                    <a:lstStyle/>
                    <a:p>
                      <a:r>
                        <a:rPr lang="ru-RU" sz="2000" b="1" kern="1200" dirty="0">
                          <a:solidFill>
                            <a:srgbClr val="002060"/>
                          </a:solidFill>
                          <a:latin typeface="Calibri"/>
                          <a:ea typeface="+mn-ea"/>
                          <a:cs typeface="+mn-cs"/>
                        </a:rPr>
                        <a:t>Ты очень хорошо отвечал </a:t>
                      </a:r>
                    </a:p>
                  </a:txBody>
                  <a:tcPr/>
                </a:tc>
                <a:tc>
                  <a:txBody>
                    <a:bodyPr/>
                    <a:lstStyle/>
                    <a:p>
                      <a:r>
                        <a:rPr lang="ru-RU" sz="2000" b="1" kern="1200" dirty="0">
                          <a:solidFill>
                            <a:srgbClr val="002060"/>
                          </a:solidFill>
                          <a:latin typeface="Calibri"/>
                          <a:ea typeface="+mn-ea"/>
                          <a:cs typeface="+mn-cs"/>
                        </a:rPr>
                        <a:t>Хорошая работа: ты привел пример, опирался на факты, проверил много источников…</a:t>
                      </a:r>
                    </a:p>
                  </a:txBody>
                  <a:tcPr/>
                </a:tc>
                <a:extLst>
                  <a:ext uri="{0D108BD9-81ED-4DB2-BD59-A6C34878D82A}">
                    <a16:rowId xmlns:a16="http://schemas.microsoft.com/office/drawing/2014/main" val="10003"/>
                  </a:ext>
                </a:extLst>
              </a:tr>
              <a:tr h="720080">
                <a:tc>
                  <a:txBody>
                    <a:bodyPr/>
                    <a:lstStyle/>
                    <a:p>
                      <a:r>
                        <a:rPr lang="ru-RU" sz="2000" b="1" kern="1200" dirty="0">
                          <a:solidFill>
                            <a:srgbClr val="002060"/>
                          </a:solidFill>
                          <a:latin typeface="Calibri"/>
                          <a:ea typeface="+mn-ea"/>
                          <a:cs typeface="+mn-cs"/>
                        </a:rPr>
                        <a:t>Молодец! Хороший результат</a:t>
                      </a:r>
                    </a:p>
                  </a:txBody>
                  <a:tcPr/>
                </a:tc>
                <a:tc>
                  <a:txBody>
                    <a:bodyPr/>
                    <a:lstStyle/>
                    <a:p>
                      <a:r>
                        <a:rPr lang="ru-RU" sz="2000" b="1" kern="1200" dirty="0">
                          <a:solidFill>
                            <a:srgbClr val="002060"/>
                          </a:solidFill>
                          <a:latin typeface="Calibri"/>
                          <a:ea typeface="+mn-ea"/>
                          <a:cs typeface="+mn-cs"/>
                        </a:rPr>
                        <a:t>Как ты думаешь, в чем за последний месяц улучшились твои результаты? Благодаря чему это произошло?</a:t>
                      </a:r>
                    </a:p>
                  </a:txBody>
                  <a:tcPr/>
                </a:tc>
                <a:extLst>
                  <a:ext uri="{0D108BD9-81ED-4DB2-BD59-A6C34878D82A}">
                    <a16:rowId xmlns:a16="http://schemas.microsoft.com/office/drawing/2014/main" val="10004"/>
                  </a:ext>
                </a:extLst>
              </a:tr>
              <a:tr h="705818">
                <a:tc>
                  <a:txBody>
                    <a:bodyPr/>
                    <a:lstStyle/>
                    <a:p>
                      <a:r>
                        <a:rPr lang="ru-RU" sz="2000" b="1" kern="1200" dirty="0">
                          <a:solidFill>
                            <a:srgbClr val="002060"/>
                          </a:solidFill>
                          <a:latin typeface="Calibri"/>
                          <a:ea typeface="+mn-ea"/>
                          <a:cs typeface="+mn-cs"/>
                        </a:rPr>
                        <a:t>Я проверила твою работу и указала на ошибки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002060"/>
                          </a:solidFill>
                          <a:latin typeface="Calibri"/>
                          <a:ea typeface="+mn-ea"/>
                          <a:cs typeface="+mn-cs"/>
                        </a:rPr>
                        <a:t>Как ты думаешь, почему возникли ошибки? Что нужно сделать, чтобы больше таких ошибок не допускать?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5531856"/>
      </p:ext>
    </p:extLst>
  </p:cSld>
  <p:clrMapOvr>
    <a:masterClrMapping/>
  </p:clrMapOvr>
  <p:transition spd="med">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ОРГАНИЗАЦИЯ РЕФЛЕКСИИ </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150926" y="1124744"/>
            <a:ext cx="5112568" cy="4093428"/>
          </a:xfrm>
          <a:prstGeom prst="rect">
            <a:avLst/>
          </a:prstGeom>
        </p:spPr>
        <p:txBody>
          <a:bodyPr wrap="square">
            <a:spAutoFit/>
          </a:bodyPr>
          <a:lstStyle/>
          <a:p>
            <a:pPr>
              <a:spcAft>
                <a:spcPts val="1200"/>
              </a:spcAft>
            </a:pPr>
            <a:r>
              <a:rPr lang="ru-RU" sz="2000" b="1" i="1" dirty="0"/>
              <a:t>Я почувствовал, что… </a:t>
            </a:r>
          </a:p>
          <a:p>
            <a:pPr>
              <a:spcAft>
                <a:spcPts val="1200"/>
              </a:spcAft>
            </a:pPr>
            <a:r>
              <a:rPr lang="ru-RU" sz="2000" b="1" i="1" dirty="0"/>
              <a:t>Было интересно… </a:t>
            </a:r>
          </a:p>
          <a:p>
            <a:pPr>
              <a:spcAft>
                <a:spcPts val="1200"/>
              </a:spcAft>
            </a:pPr>
            <a:r>
              <a:rPr lang="ru-RU" sz="2000" b="1" i="1" dirty="0"/>
              <a:t>Меня удивило… </a:t>
            </a:r>
          </a:p>
          <a:p>
            <a:pPr>
              <a:spcAft>
                <a:spcPts val="1200"/>
              </a:spcAft>
            </a:pPr>
            <a:r>
              <a:rPr lang="ru-RU" sz="2000" b="1" i="1" dirty="0"/>
              <a:t>Своей работой сегодня я…, потому что...</a:t>
            </a:r>
          </a:p>
          <a:p>
            <a:pPr>
              <a:spcAft>
                <a:spcPts val="1200"/>
              </a:spcAft>
            </a:pPr>
            <a:r>
              <a:rPr lang="ru-RU" sz="2000" b="1" i="1" dirty="0"/>
              <a:t>Мне захотелось… </a:t>
            </a:r>
          </a:p>
          <a:p>
            <a:pPr>
              <a:spcAft>
                <a:spcPts val="1200"/>
              </a:spcAft>
            </a:pPr>
            <a:r>
              <a:rPr lang="ru-RU" sz="2000" b="1" i="1" dirty="0"/>
              <a:t>Мне больше всего удалось… </a:t>
            </a:r>
          </a:p>
          <a:p>
            <a:pPr>
              <a:spcAft>
                <a:spcPts val="1200"/>
              </a:spcAft>
            </a:pPr>
            <a:r>
              <a:rPr lang="ru-RU" sz="2000" b="1" i="1" dirty="0"/>
              <a:t>Заставил задуматься… </a:t>
            </a:r>
          </a:p>
          <a:p>
            <a:pPr>
              <a:spcAft>
                <a:spcPts val="1200"/>
              </a:spcAft>
            </a:pPr>
            <a:r>
              <a:rPr lang="ru-RU" sz="2000" b="1" i="1" dirty="0"/>
              <a:t>Навел на размышления… </a:t>
            </a:r>
          </a:p>
          <a:p>
            <a:pPr>
              <a:spcAft>
                <a:spcPts val="1200"/>
              </a:spcAft>
            </a:pPr>
            <a:r>
              <a:rPr lang="ru-RU" sz="2000" b="1" i="1" dirty="0"/>
              <a:t>Сегодня я узнал… </a:t>
            </a:r>
          </a:p>
        </p:txBody>
      </p:sp>
      <p:sp>
        <p:nvSpPr>
          <p:cNvPr id="6" name="Прямоугольник 5"/>
          <p:cNvSpPr/>
          <p:nvPr/>
        </p:nvSpPr>
        <p:spPr>
          <a:xfrm>
            <a:off x="6528048" y="2276872"/>
            <a:ext cx="5397743" cy="4401205"/>
          </a:xfrm>
          <a:prstGeom prst="rect">
            <a:avLst/>
          </a:prstGeom>
        </p:spPr>
        <p:txBody>
          <a:bodyPr wrap="square">
            <a:spAutoFit/>
          </a:bodyPr>
          <a:lstStyle/>
          <a:p>
            <a:pPr>
              <a:spcAft>
                <a:spcPts val="1200"/>
              </a:spcAft>
            </a:pPr>
            <a:r>
              <a:rPr lang="ru-RU" sz="2000" b="1" i="1" dirty="0"/>
              <a:t>Было трудно…, потому что... </a:t>
            </a:r>
          </a:p>
          <a:p>
            <a:pPr>
              <a:spcAft>
                <a:spcPts val="1200"/>
              </a:spcAft>
            </a:pPr>
            <a:r>
              <a:rPr lang="ru-RU" sz="2000" b="1" i="1" dirty="0"/>
              <a:t>Я выполнял задания…</a:t>
            </a:r>
          </a:p>
          <a:p>
            <a:pPr>
              <a:spcAft>
                <a:spcPts val="1200"/>
              </a:spcAft>
            </a:pPr>
            <a:r>
              <a:rPr lang="ru-RU" sz="2000" b="1" i="1" dirty="0"/>
              <a:t>Я понял, что… </a:t>
            </a:r>
          </a:p>
          <a:p>
            <a:pPr>
              <a:spcAft>
                <a:spcPts val="1200"/>
              </a:spcAft>
            </a:pPr>
            <a:r>
              <a:rPr lang="ru-RU" sz="2000" b="1" i="1" dirty="0"/>
              <a:t>Теперь я могу…, потому что... </a:t>
            </a:r>
          </a:p>
          <a:p>
            <a:pPr>
              <a:spcAft>
                <a:spcPts val="1200"/>
              </a:spcAft>
            </a:pPr>
            <a:r>
              <a:rPr lang="ru-RU" sz="2000" b="1" i="1" dirty="0"/>
              <a:t>Я приобрёл… </a:t>
            </a:r>
          </a:p>
          <a:p>
            <a:pPr>
              <a:spcAft>
                <a:spcPts val="1200"/>
              </a:spcAft>
            </a:pPr>
            <a:r>
              <a:rPr lang="ru-RU" sz="2000" b="1" i="1" dirty="0"/>
              <a:t>Я научился… </a:t>
            </a:r>
          </a:p>
          <a:p>
            <a:pPr>
              <a:spcAft>
                <a:spcPts val="1200"/>
              </a:spcAft>
            </a:pPr>
            <a:r>
              <a:rPr lang="ru-RU" sz="2000" b="1" i="1" dirty="0"/>
              <a:t>Задания для меня показались…, потому что... </a:t>
            </a:r>
          </a:p>
          <a:p>
            <a:pPr>
              <a:spcAft>
                <a:spcPts val="1200"/>
              </a:spcAft>
            </a:pPr>
            <a:r>
              <a:rPr lang="ru-RU" sz="2000" b="1" i="1" dirty="0"/>
              <a:t>Для меня было открытием то, что… </a:t>
            </a:r>
          </a:p>
          <a:p>
            <a:pPr>
              <a:spcAft>
                <a:spcPts val="1200"/>
              </a:spcAft>
            </a:pPr>
            <a:r>
              <a:rPr lang="ru-RU" sz="2000" b="1" i="1" dirty="0"/>
              <a:t>Мне показалось важным…, потому что...  </a:t>
            </a:r>
          </a:p>
        </p:txBody>
      </p:sp>
    </p:spTree>
    <p:extLst>
      <p:ext uri="{BB962C8B-B14F-4D97-AF65-F5344CB8AC3E}">
        <p14:creationId xmlns:p14="http://schemas.microsoft.com/office/powerpoint/2010/main" val="3860687602"/>
      </p:ext>
    </p:extLst>
  </p:cSld>
  <p:clrMapOvr>
    <a:masterClrMapping/>
  </p:clrMapOvr>
  <p:transition spd="med">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solidFill>
                  <a:prstClr val="white"/>
                </a:solidFill>
                <a:latin typeface="Arial" panose="020B0604020202020204" pitchFamily="34" charset="0"/>
                <a:cs typeface="Arial" panose="020B0604020202020204" pitchFamily="34" charset="0"/>
              </a:rPr>
              <a:t>Критериальная</a:t>
            </a:r>
            <a:r>
              <a:rPr lang="ru-RU" sz="2400" b="1" dirty="0">
                <a:solidFill>
                  <a:prstClr val="white"/>
                </a:solidFill>
                <a:latin typeface="Arial" panose="020B0604020202020204" pitchFamily="34" charset="0"/>
                <a:cs typeface="Arial" panose="020B0604020202020204" pitchFamily="34" charset="0"/>
              </a:rPr>
              <a:t> модель оценивания</a:t>
            </a:r>
            <a:endParaRPr lang="ru-RU" sz="1600" b="1" dirty="0">
              <a:solidFill>
                <a:prstClr val="white"/>
              </a:solidFill>
              <a:latin typeface="Arial" panose="020B0604020202020204" pitchFamily="34" charset="0"/>
              <a:cs typeface="Arial" panose="020B0604020202020204" pitchFamily="34" charset="0"/>
            </a:endParaRP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616" y="1196752"/>
            <a:ext cx="6779155" cy="4536504"/>
          </a:xfrm>
          <a:prstGeom prst="rect">
            <a:avLst/>
          </a:prstGeom>
        </p:spPr>
      </p:pic>
    </p:spTree>
    <p:extLst>
      <p:ext uri="{BB962C8B-B14F-4D97-AF65-F5344CB8AC3E}">
        <p14:creationId xmlns:p14="http://schemas.microsoft.com/office/powerpoint/2010/main" val="2663718358"/>
      </p:ext>
    </p:extLst>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733" y="44624"/>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Классификация целей обучения </a:t>
            </a:r>
            <a:br>
              <a:rPr lang="ru-RU" sz="2400" b="1" dirty="0">
                <a:solidFill>
                  <a:prstClr val="white"/>
                </a:solidFill>
                <a:latin typeface="Arial" panose="020B0604020202020204" pitchFamily="34" charset="0"/>
                <a:cs typeface="Arial" panose="020B0604020202020204" pitchFamily="34" charset="0"/>
              </a:rPr>
            </a:br>
            <a:r>
              <a:rPr lang="ru-RU" sz="1800" b="1" dirty="0">
                <a:solidFill>
                  <a:prstClr val="white"/>
                </a:solidFill>
                <a:latin typeface="Arial" panose="020B0604020202020204" pitchFamily="34" charset="0"/>
                <a:cs typeface="Arial" panose="020B0604020202020204" pitchFamily="34" charset="0"/>
              </a:rPr>
              <a:t>(по степени усложнения характера познавательной деятельности)</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1412776"/>
            <a:ext cx="7727824" cy="5190329"/>
          </a:xfrm>
          <a:prstGeom prst="rect">
            <a:avLst/>
          </a:prstGeom>
        </p:spPr>
      </p:pic>
      <p:sp>
        <p:nvSpPr>
          <p:cNvPr id="4" name="Прямоугольник 3"/>
          <p:cNvSpPr/>
          <p:nvPr/>
        </p:nvSpPr>
        <p:spPr>
          <a:xfrm>
            <a:off x="9840416" y="6093296"/>
            <a:ext cx="2040880" cy="338554"/>
          </a:xfrm>
          <a:prstGeom prst="rect">
            <a:avLst/>
          </a:prstGeom>
        </p:spPr>
        <p:txBody>
          <a:bodyPr wrap="none">
            <a:spAutoFit/>
          </a:bodyPr>
          <a:lstStyle/>
          <a:p>
            <a:r>
              <a:rPr lang="ru-RU" sz="1600" b="1" dirty="0">
                <a:solidFill>
                  <a:schemeClr val="tx2"/>
                </a:solidFill>
                <a:latin typeface="Arial" panose="020B0604020202020204" pitchFamily="34" charset="0"/>
                <a:cs typeface="Arial" panose="020B0604020202020204" pitchFamily="34" charset="0"/>
              </a:rPr>
              <a:t>(пирамида </a:t>
            </a:r>
            <a:r>
              <a:rPr lang="ru-RU" sz="1600" b="1" dirty="0" err="1">
                <a:solidFill>
                  <a:schemeClr val="tx2"/>
                </a:solidFill>
                <a:latin typeface="Arial" panose="020B0604020202020204" pitchFamily="34" charset="0"/>
                <a:cs typeface="Arial" panose="020B0604020202020204" pitchFamily="34" charset="0"/>
              </a:rPr>
              <a:t>Блума</a:t>
            </a:r>
            <a:r>
              <a:rPr lang="ru-RU" sz="1600" b="1" dirty="0">
                <a:solidFill>
                  <a:schemeClr val="tx2"/>
                </a:solidFill>
                <a:latin typeface="Arial" panose="020B0604020202020204" pitchFamily="34" charset="0"/>
                <a:cs typeface="Arial" panose="020B0604020202020204" pitchFamily="34" charset="0"/>
              </a:rPr>
              <a:t>)</a:t>
            </a:r>
            <a:endParaRPr lang="ru-RU" sz="1600" dirty="0">
              <a:solidFill>
                <a:schemeClr val="tx2"/>
              </a:solidFill>
            </a:endParaRPr>
          </a:p>
        </p:txBody>
      </p:sp>
    </p:spTree>
    <p:extLst>
      <p:ext uri="{BB962C8B-B14F-4D97-AF65-F5344CB8AC3E}">
        <p14:creationId xmlns:p14="http://schemas.microsoft.com/office/powerpoint/2010/main" val="1694787349"/>
      </p:ext>
    </p:extLst>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Классификация целей обучения </a:t>
            </a:r>
            <a:r>
              <a:rPr lang="ru-RU" sz="1600" b="1" dirty="0">
                <a:solidFill>
                  <a:prstClr val="white"/>
                </a:solidFill>
                <a:latin typeface="Arial" panose="020B0604020202020204" pitchFamily="34" charset="0"/>
                <a:cs typeface="Arial" panose="020B0604020202020204" pitchFamily="34" charset="0"/>
              </a:rPr>
              <a:t>(пирамида </a:t>
            </a:r>
            <a:r>
              <a:rPr lang="ru-RU" sz="1600" b="1" dirty="0" err="1">
                <a:solidFill>
                  <a:prstClr val="white"/>
                </a:solidFill>
                <a:latin typeface="Arial" panose="020B0604020202020204" pitchFamily="34" charset="0"/>
                <a:cs typeface="Arial" panose="020B0604020202020204" pitchFamily="34" charset="0"/>
              </a:rPr>
              <a:t>Блума</a:t>
            </a:r>
            <a:r>
              <a:rPr lang="ru-RU" sz="1600" b="1" dirty="0">
                <a:solidFill>
                  <a:prstClr val="white"/>
                </a:solidFill>
                <a:latin typeface="Arial" panose="020B0604020202020204" pitchFamily="34" charset="0"/>
                <a:cs typeface="Arial" panose="020B0604020202020204" pitchFamily="34" charset="0"/>
              </a:rPr>
              <a:t>)</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descr="data:image/png;base64,iVBORw0KGgoAAAANSUhEUgAAAR4AAACxCAMAAAAlKiJrAAABIFBMVEVPgb3///9RhME7aZ9Lf7xDerrl6O4cTH8jTn9MfLeDla7K0dwmU4Y/eLkgT4LV2+R1iqd+n8tTcJVEc6uqtscwXpKyvMs2c7bd5PDF0uaOq9G5w9EtWo5CdbM4bq8vaa3t8fUXXaZIdq4kY6rP2+vZ4u+uwt5ZiMCHps9tlMZlfp+guNj19/nP0uHl5+2rzeqqsc63yeFekMd2lL7k8PmesNDCw9aIsduQn8aTvOFCicjq9fyHpcrK4fJymsq8yt3V6fe61u6dqcqfxeZ1ptVlms6Lt9+/2/FhhrhsjLekrcwATZ8AQXmBmcWeuNwSaLZSksxjfLiZr9dpgbVagLKVpbt/j7+Om8QAOnQfcrrLydtWfb8vgsdCcLYARJsAN5RgfTPoAAAen0lEQVR4nO19C2OiSLo2uFXMuBkOw/bsCM6qlYgFLAhC8BYF8W56Ried5KTPONPn+///4ivAu5iosTtmv++JrQgvJTxd1OW9FUXHQtfj9/+/BuqtL+C8cUp60AnLOhOckB6kxu9m3ilOTI+Wiqs+F7999z7x2y+npQdALYad764S7xFU4l+npUeEAMayQ71LnJoeFVBQ/I9h59T0MCmKAhuN8ztm59T0pAEpkxVOxw5gWfKCgIUUZAH5CL6TB5i8ANkmn4FMsB0cIx9ElApkqEASAgDPgh4dhSPs8GJA+nTs9BAaF5xK3ymmXPSxiqwGmgjFnlSwi72ig3CLgrDrVAYFJDck7qbolgYGFBibuxF9pBWp/vRV/JyGHl3U0pqo0xb57yJILScjr3yywKDUrTG/o2FL+JPplZwvKbPWw6gnCH3GKfYrfeTUYBUb9U63bPzuWh1BFIWqISq6w91wN7qDi6nX8HMaelp802ryGs5GyKk4gMW8ut0Bg4pZaxSKA6HY1R3DZDpmrV1APc7n6T7XK/Z1Z5xyJWOAkMqkejRrmBXXYyTV+Mu4425oZ1Ksl8Ab04PSZVqiy83RVS47yl/lrrJNvsmXefzLKVpliEjTIkP3CaKUHDQ1MgAyRSppQB/ZIG+wWyJfQZ9jqUCAImIhJ4GYRb01PUyTa6mtC/oDPdKZFrqSynpLYhjh9vsTsAMAH9wy8CiyAaI9FJjf8myHrQaEqGrETiAQHgnE3r7tYZoFi9Cj5/QyzUik32qSVwuh2x8+nKJLB/P3Z6oBWHk/IU70cGG6RTix6J/0chONOFJ7OPoCKT9//xw/0X9z9C9EtBEcWe6MqgK1FJzVjRkfK2VQy3Nmx1ZKmJ+0EFv/7a9KD23xWivtNbWWcItHzez1Y/oKaxZWkPHdbn7sNFTT0EvwtqrKtqcoHqV6Cu+R3k9VFJiWVZkclHmV4oGdBqo3gryaIH8e9CCvgLAIHno85CleTlOBTBooiqqywbFEOqEoI9VTiQTLK17SA57Cejwgp8z2emmKnEeOeewOgk7UsbcmaY3P5zPNfD6Xy+YI0gQWTRs76w/EfslyK65qDErmPV1qVFyevtfLvjiGfAO7Fmp3fBv5KqpWWM0v+ZY+EBo9o1txeHoi6A9k+tKVjJ7hd5xhpysWJ37JlComqupBawwdS0HDitvSq4b7sVFyy07PcEvthme0OVfUgy9OfVq3uDqt6K1RPD+nGxbSaiaTzWWSETJYR6FmYyc/QBmWCm3SDRv1kqkPP7sPQ8P/5KQcXmdTfrKRdHhJl5HwaYgeAN8u+VTDLFrk5io+56hCQ1YA68vk5Dp2pLFrcV5Q3vSueMe1SzyAOunIehX3wcGlQcX54lqNSaU6TQsejYvuk6NVqhVHmw4tI8X8gepcfAt+ukkFw1JUMrm4+cXEa9fzBbsF1RI73YIkoeq4/tQddUfmJwuaQg1ALPeEEkxh2ep1+igFJoUnXyolpKJd6petpDUZY9KLV5HUqIlFYCVwVyrVhbEple7wXaGYYCCoCx7ud1wJw0CCNZMmJUqUW7RbNzjcKyUtq1YnWy1WKqhft/bMpltLLCdeu+pPMGsK5k4wJYWzIwLyjYqmUcF20CCTPcG4jkym/Ex4DIZS5OXJoFr6o1tjw+nXbBYWTrIg7AeKg2AH636KzqKiA9F2yn2ITgjEF7/5denZqJ0rE6/n2ueoIj17dNavsNu7w7uOP2dRdOzxXWxs4WT0WJv3yC4nXrvb53PHyeiRN0uGeHnQ+P5vyXcJcCJ6Cpt1nzC/ctj4/p3iRKp4fvtpZqVXl3omeDU9emr7uQX8KS7tHPBqerQU3MYf/ykG01fTI8aCOcW1nQFePecqCLE4ycW9PV5Lj5Zi4/Cf8nS9lp4dY9c4ezIBc/F+wJ2AHnHHrCDGnkwH7gg/vB/8xryenh3TXWrbnky/N3eE79Cr6WFiBj2z6rPt7PPOTMonoCe9e/6b2uzbT8zObi0x3J7lHIMT0POMPmLNnrzODqBWVewUWCjXZ/pzar4PrFhnZgJzJbrdTM9MNgvFflQqABrz50K3v9TOR4QufnKuvZ+Vu9x5Qnq2VBmrgGvOrUt2AOApmYc2D2Xeg7xq87waXrnM87LqybZMwKsqZcse9MgmIAIqJFfu8WSPmghOp2wLyyoImj7bJjt5qKrA5kkZ0KyMSMmQFOaFZYc6JaCqLC9DW/VIWURYoUj5Ku8F5SaIKBVeCohKPBU99nM2JmjFskOxvphG4hQ7nbqAbFFXGq1hsQkB6CG/44ioXmp87BaM7kd/Qqt0zZSKpl7VcaBGcmo+T9+7xa7IdTuNe6ZqsAB2hcZYdGqi7ulupSsV3aLuIWk6ROmg7OK8bMssIg+1MJ0mws5kOuTpso59cQzudHfaZ4JLkREp8WT0CGFRyUwmk4zjR45lh9zllx53Y3huzZUZT2w8uA/De51UhV6l3nFYNNDFjp8w/kLFuoWskmsFHgWGOYX9YrfmC45qTtvYqOviPbI4W4bdj2ZZcj+mBc/oF4cWN3xyteKd0Z/2SNnD0fCellXYrUD/YYinADJ/FdyPPp62Df/Bz/iKzhLZSrcTXIqqt7nT0RManDLZy8t8NrOOkC62EMcOBQbM2BLUtjDRCw1ckB7MUVcodUuwX6qOnUKp+rFqoYI+djt1VeqXTAnftEChoLJOoWCYVPte6HQLVrVTV1o31nAMuwyXkKSaK/V1QTUL2BYqbFtQ+yVbkB66Qdn1EkwUin2hxbocFCERblud7th8aCdNoQNvWn1NgiIRt1s3LXgqekJVRjKbk2jxMpcnf5cE+Uvymc8G/AAljp2gZwm14KleKVfvpGbeTOmwqUw5qUBHXi3lzLET6NADhTkkrUegdS98SQmpQMke6ARC9T0F0xB0O6lQzc7ecalQw8+GCvZQMCiAlE1uGcK571QoDCP9PbmW4BgIfiM8vqL8fi09OCgqmcdC7lrMta7FS4kTmFsGX6NWPhM9RqEc89sue8VK7zzbiK4OhHaKzSYNxmjuwUoPv9Md7Dj7+2vpCXXMmTzXzP+KfqLLtEZ/oB/1Ft38iY7omeucf/zhqOt7Y7ySHilqmPMtKX+LdKZMY/pX+pIulx8xnclGwxb6HfPzSnoiHXMym2VoUbgVm8Il+hXlyzrCupDLhAcXOuf3yM/r6EGzHjATtcj5/GUu+COf5JUNHy4ykJtLv0N+XkePNm8Ik5ltzMdByyiL98fP6+iBm53ObBOs7lnRir07fl5Fzy492DpWtWLvjZ9X0bNTD7aOVa3YO+PnNfTs1oOtY00rRvh5P/qwV2kLn9GDrWMtyuLHH/72fvAaXfPeCrl1rdh///0dQT+anmf1YBvV5zj+zwTH0bPl0rMba1qxd4ej6Ilx6dkN+eXyzhdH0eOlDsDv79nZ5/9nQXgWx9CD0wdBecfeLMfQw4KDANMvF3muOIKeA3r1Wd8en87lv388bxw57jmgV4+w6si7xLkPoY8cNR/Uq0eI69vPfYJ67JxLOVzxH+PIe+7sHDtj14/wf9h25D1/do6kBx8TwMpuuBrO2FnExkThMeE7NTPxQSoKtKEWMqENLwBcCalZHA8NhnBRLAhLohalRyKBLQwCAFZ+lgp/iJpF7KyY146j56j/CbDuajhjB3alVh9LVK9Q60slu9xPdyX1RhLJVtkUZXyHJxZmrSKFrVpVGrclDacCdW2diGBp1Ct0+qLFYhFgaVwfdbEkakkYGAAkScVSJyG1oCiOqpLaL2iSNBl1nyAmhfU7vYIqSZ2+VKta5OQEruIbCdYlGacwljB4BT3S1rMFkskXWyMAYtihWF9FvWK9ghJIxXpf90v19rQ3ZeyiM504nuBzw7GjVQYVv1upYuMG3ehOh6Wg++R4XHXaSKBqsVA13DKyDRPTT/7IZYpkUDaotGvIRu3aMG0MxzouOqo6rLUtegwnLm6gP5HcN6oVB6NuiYi4XJvBjKq3K76kAzQ3xR5Fj7dJRTKby2aCiktYmiGGr1ilKut/QkFgZ0Mz2kW9VxxUdHfqjpFNV4uWk6YVYxjEgw5LTpXzRSOF/tLNKZZZ98HpI7JXQ+Qe7w3L0zFnGsMnP+lrqFeDYf4EbJhFxyO0NXDZx+P22DTan1nLLzNmx8GK0Zv6LatLRMjPuBNkKjpOOzJKoT/E5NH0oE0lKsjk05koP0R2jlxuy6NlRam6bJUBTym9ogLlCZVI87Jnq57i8VCRr+WxogAejN17leUVli8HkcdAgek0ECA5je9zaZiYyGE8chowCuVRnsxT3iQ5VAEpR0aKDNPX5ARoT2Qi6cmBBOAVqCR4uSzz8jWYqCbmQeBeleDtkT2hFPITys0suPQYerTNhjmZe6S1/Cg/yl0/5q9ur0b5x+z1KJfZrD4LV8Mf/7VCGgX7HUhtuLMtt6Amz93rluHoobOcXV6eBhKYXcStRwIAYrh0qVsLl1/45gUtdHW8EgM/O0S9ou3ZcnjM5FsX6AP9K12+oLOM3qIfaXxBJ7Nb7hWTqADmf9YdMHd7UD5/FO78snPXQeUfRc+WdQtkLmmGvibDoVuGftTLLaTTjwz9YYuehcXrJLlHvgWOoGfLupXMXeuPIqdf0hccfcE0L3RLaP1EX+e2G+e5UvW98HM4PcJ2r54djfIZns83s+VxM5O85S+vr8rX+cwWPWAx8frlt138RPmwgjxXM8cuinwP8mKRvdQsV1YkR4Z5sz1gFq0dpMsKCwn2Amp+lHzCFGRBVDicvWDkYwYCUXbHNOBweratWyAT9FhBdoggP0S0lYvpuahVi9eu+gN6DndXcGptZuJUeqVqR0oIE6c2QJWeJMmCoCCEawFBiQI3kJhEgZElsdPODHulgegg/DEMgBeksUulCokCUgvSWIKCiCyJENiT0GjIPA2ZUR2VzJGLa6Yq3XFVh4vn53B64sohg5yYMN64m1cW5ezgh4yDhopxx7mfgixYeqPsSMgefkS/N6qcIGPnyRybAkpCMu5LmR2zg/2O0y65jN4rOJVBacCgEUvdIHfsFFpIFhwPuTVH1L+gP/RCha1WqhVtWOkJIzddaUs6NhoqIxl1EZ2InoP1YBt3v9SKxT9fkNy8TRdKhCVJr5IbpsdI8yuuZFSL/gQ1nto1IuFVYF8vdhmdJ2Nopzv1Pzk9ujqtlwYGUjl4g9olR2ohrzgcI7PUqDVS+h+6VGF7ulNDfkV0MBkStqfDJ9lVaZUhUiei52A92Mbdr2jF4usPtJN3hgxlMq6RE7JMkc2ECqEKKZtsku9UwobmdZAhy/xIhXtUIi0nKCItJ2wwqAXpoKBsR9LBJpQB+ZMhqFaiMshdEOkgtxb5AmQbyPG9+6H0HKEHW8eqVmzH87VI/jXLRLRwFYpGgwtP1DBz2CzSYi5NLSMoKGo+vFu6GyXkxbBxObx8JrPUofTEBKwfhjWt2C/nHtx1ID07HtEDsK4V++W3/zpr/M9huuaj9GDrWE/ozHDnDfogep6fHe2FHQG4Z4y96dnWgx2Oda3Ye8De9KhsTDKIQ5GKCcA9a+xNTys+G8SBeG/eGvvSE58K4mAU3tnyIPvSE58L4mCk3pk7wp70vHK6tcQ7czXck54d85LDsdPV8OIf5wZub3q29WDHAuxwNbz47m8fzgpXP+yfO+wIt4NdWAbgrrNzbgn8DkjMd4zbwS6saMXOmZ1D6DnBdGuJGF+xM2TnEHpOeu3bvmLnyM4B9MROt45ujbYmXnHsRFlm52+hk0mgu4JgnhdkZuYEs0yzc0to5J8yP2/mFxP4soDZgbDwyFtmPRn48fRs6cGiiMhj+dnwFYtjh/UF1GP0MWPrVTpBj4ZCyX3we1MzWL+jGFjbbnShaAq67DgdX6b/9PXPA8TVy45TqiKxgTCjq0wfdSMJFxfrBc6kLUcJuA7OE5wx06sMx0bPcHXN4Leaj73p2XI7SGbzuXw+FxNDGoctm84yAHcXOxTrfGF6pSp2JKYrStJnWsNDgfZQYVotVTnnM6BujJti+2mIKzdFt9D4kzE/t3murnN/Ge6n1ODj4GO95EiG+dS2pn9xQ6tYxSjH/N7ABkvoGbexge+ZfmXoIcm44W4Yd2tJi73p2XQ7AJlLlByhMCPEZS7MCkG2crnwy2UufAVxyVFs8mWMO8KKViy+3WH9P5keQqOGzLRVvVpqM6XhJ79n9Ak9PZ2xDfbGuCuajJFw0Nj97IofzbKR4OodH9UGemlQGiAkI9kwGYZIfCb0ENmU8wepXO4TNJnAzDNuOEhX9USw6IfOjI+mZ/PBJPToVzrKMkIZoeumXryUUFO4vBTQbVoXPyDmlkO3hbx0K2WFD4yQzW7WnxWt2K5WGQJ2UElFTm4sWOS8iP5SgWMFBKnhOLXMZR0sHQSiHBpku14KTk61P0cSgVGVDR3kIIawXYuyeMCFjZXdTuO8Lz1xbgc6JzEtbdTSxDKdZa71Fqal67LwE51Fmi5oZe4Ctegmw+gtQcf5LWefZQDuv/+5q88C8u6JzOw/bLdhaX5yjAR87rwV7EvPlttBQI/+AV2UH1vlVpnOMT8xGNNN+vrigs4zGmoRVkRU1pv0hX5xUR7ltlqfFV+xf+zm52WXvGcOPZd4aa9Od096mG23g8ylcJsRrnQGN3GzTIvMdbmD9DKDrkkl+qCjJoOwkC9cM3nmCum32/QAe1n+bn7eFnvSExNUm8wGDXEuTA2Rz89SRATtdD4/a5fXm+btElIrAbhnys+e9MQNCffs0meIqctrAbjnyc9+9MTrwVZNr2Dd0Lv2ZO800a6lpTtLfvaj52R6sHWsT7zOkZ+96Hm128EurGvFzpCfveg5oR5sHRtasfPjZx96TqkHW8dmkA7h58ywBz0n1YOtI7WhFfvHD/86L+yxTsXp15RbYEsr9tbZvTfxy4v+PadwO9gFsLf5+i3x7EVuhd+cEu9iKZTn6GF+PyQZxMF4D8k13kUVfzs8R89huSAOhvIOnH2eoUdIHZYM4lDAd/B0PUPPVxsxLxrnWHvyWWE3PV9vxDzHO1inajc9X3HEPMdmeHuAn386Fzw/LHxlBMU+iMk98uMP/zwTfPfzc/R8zRHzHNsj5x//Rb31VHSO56ekX3XEPAe70bevhim/MZ6nZ8ty/FWwsZLOv/dkB+5aBvuEeJ6erYD1bYRxf6+8iLUoi7W6E6UQAeHqvzNDaLg/8K2whKcwLhIuI9/B/Pj8xJkDRuSdsVhZOHTumKUXAXOvjZUQ+X3pedkIl8nm8rlsZjtScomX6ZmHt2+yA2ys2liT06k0xGMey5rGK2HArI1H9WLaxjIEEy2plIMV1tNsWtMUJcg/QsnRiYqmQm0MFawmsAonWiIN01EZwAsPywqlkB/pjXh5UoZpWSECe9PzcjpmkM1gjDO5XJQWIsoSkZttRTuzcTacjVJgLDsU20ijatGtMV29XVG6w2nd6NHSCFKQHDCnbsll8IBr8Ea5W/SbhomqKDrOOtGJjQkyi/oXJ1gmRYfIkY22MYjKMCuOqk+44T19b3Gm6PCWM24Unvw0/efK9T5Lz8vpmEH2mi7Tt1fNbDJ59XibG2Wvs1ejbHOUHWVvR6RSZdLZbfvoFhb25PVWmdVVVC2ZNR0zw47qDKd33J3RLk0AJAfqlWGt/ZFWBUfhvO7UbdKaES4UU5kAthEscm/WGh5qF1t9o17xLWtQcWUahzLtCmvWXBX1uKHh1rBhYj9tODUk1vyi87Bi83yOnm3L8TY9uWvmf4UmLSKMyy10SxO2CqjZosvciLlo6mXU0i9fdpGa25M30kEBTxx746qKWZwQa3WcvisnRJwwWNATr6FVYhWxVn2aJLsWP1a8QKqcsKxgMXZyYr+pqMgaJ6zyULR0Wexo1CSBoRbKUKCqTmzGGg3kOk8KGVVtC6vk2CSpTUr70bNHOuaAnl+FlvR/6J/ICJvR6Sat6+gakSpFcy2d/pnmhDj78Sai8PatHn3emEbJmWDoPwdtOWplVxrb2WowYRMOZXl+AEqkIYKs+SklRp5y1KyZDzOPgBsxNW+rwXxhdvLprTQpz9Gzx5CQPFzoV6ZJXzBh7cFCi2N+1jmOxtwjc1FoaXprthbMC+UE9uSfv3tZMBR+4fDyeHQHIa1xiN+7Wvwz9OwTQUGa5tv8bfaxmXt8TD7e5kePo0fS/DSvr4K2J/tI2p4Y15UYhI68e454vsVQdYZn6NnLcpzMZjOLrEaz3Ea5RR+2Z89FzSdee/EDviE/u+nZ03L8krrr5ZRiESKt2D78pMhYfp4vbu6UO2+dqNX8deF6d7P8c9RsxalZW7Pw9H3h6nbT8+qA9cMwM1m8zA/skse+V6j1sMi2x9VSfVQfWZJsQUvBrVRXGk2sjid1uiLGKQhsSRqTb5A00NL1xAqk05KCJbletlu9Wq/2/F3upOf1AeuHYa4Ve4kfUK8wZgkl0KBilp3WMEgexzKuygyR+dHVuD43xMUe1gGCDacE+8V6qZFA9xyLuh1fbSiVwqBSLfaKrmAysjF8OpKeb6AHW8dcK/YCP6AqIDIc1pgB599zbkVINab1ivtA3zPdoqMwZDCdZtqinkJ/NCYG2y8OguR0QK4bbsXF+pfGdFDqk3FhweTcB9d4oRLspOcEAeuHYeHI+wI/0KPHUNaoeksBY09WWP8zn+RlBfJmiWe9MutpI7kcZKhTyqRJ421V1mTA+vdp5KbVlPvZViGfZhXZ8+Ru5YVKsIueb6EHW8cyyuIlfpQwj4itzhp/ZRYUAb15hjpqkcKOWqzGykPI8zPpxWH+pd55Fz3fRA+2jqVW7N/PawtB9E6tfV3ds+MkAFalXzzjGW3ht9GDrWNFK/bv89E1x9Iz+dYNcwB2mW3/53NBvKUidYpkEAcnjzjX8PZNetBJckEcjje5+ZexSU/hRNkgDk0ecaZrWWzQI/1xmmQQBwPGX95bY4OeN+jVI8DzfLzW6XmLXj3ChsXrXLBOzx7Wra8F9ixbn3V6vvl0awlwln37Gj37LTb6lRDTOL/t2oBbifnst6s8calr/vHPt1wj5782JxWnS0NzDLZS17xtGMr2lHTvxUbXcLIad15BOlv0HOVMCBaJDl5N03rqmrcOYdqi5yglajKXz+Sz+8SPvozV1DVLdsKVbqjI1jAzMoTT2OjYwlQxO0LNMogElj4wXyoHhAH+Sw+YqEBqvigOWF+CZwc9xzgTBgkjdGG2Sn2QWSMfRCDntxND7IMVV8MlO8DCCRGzXQuLZSxS2BrXZU0TLS1D7q3b8kRRxhAnpFpPGvfGmJyQsCwZp6DFTqSmLHZYS0wQCUssa4GHC5xYgbk+1W0BsaMlsCc1PWlclcZzgR30HBcXmcldXeuYL5cLelm6ajWZHLpF+mhrIYb9EMPOYKq6NVfjPBslsP/R6VaGmH5yRj5TgX3Dq1eGYyZwtlCRjeqoyALqhmmPG0wa/e7UK25LD40ZbWQbdzQzZinWHzdUrCuc2i6pPlPrYeS1K1XLuEM3tFNbVKBNeo6zbmXyGAktAZWbF0KB05u6QJc5/fo4euZBOivtDqga5SF2FEMD6EYn9FSNNuc+OBn/Xmf7SOuW2mP63hhaCpowdUwohDeGWWpMiqiPzOJQtAhHI/oe/WX8hdoVnGR9jLqczhuaOU37k6krIqVddCwjEDAreAc9R063MrnrK/qiJVn0z4KgMR26RTcROpKeWeqatVYZphWojVnlHqRhOq0qmsxTiqwAsgGAcq+qgakiDTTV1uS+ygc+KIG3lwaUNk6jP7WxkuRlcipQwKScEFjWv78GWjqp3MPJWAFpu6yQM700T8qflIEwrz4b9Bw53crkOT1dvk43RabVusLXhctC67Z17MMVuBrqG30WWPgJbqx2szBGrCyrEyZ+n2WGqj+wGKxLkOYV4OSiwJXyZuUvf3mDniOnW8nsIldE0DQHaSGCjyNTQwUWr32dWeKxchcg3ntlz2qwTo947Ig5GZvx6chBUGjx+vtZrBu4Ts/LzoQ7sZrRf5nY/ziEWrGz4GeNnj2cCb8JIq3YIfzA2dI3IEr7FGwvlssJRn1s+AqSQi3X2NkHa/S8iXUrDpFWbH9+oMkYQBJGol2pCx/rTs1kaj6jtQKCoPRF7AtF26lURdEWilVHsEb73ugaPefCzlwrtjc/rP/JqZd6U58eVbHRd0tpq3jDBWsspoL0frqN9ZHJdUXBxo1P7sNQMI5omk+Wjvn1mGnF/v79fuKs/9DwkF9zekVfNCbutCFyNwYZQHYkyDa+OGQEmBZRFzsTQ3/wR654DD1vqgdbx1wrtm/9sSkV2uQF1IQqyx6UVZkiX9S7Fgw+oWdTHiV7MlRtImvvbYpZoedt9WDrWGjFDu6/wErPCRbjm/kwkXou2VoMVuj56kG1h2ChFSP8vORk8jWxoEdnX3Iy/ZaAiwDcv3/3wxtikYFF9PhzgrfQir3pEjkXwWX8X6DHgqxZD1L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Формулирование целей обучения. Таксономия Блума. - Сайт Марии Загорско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8" name="Picture 10" descr="Формулирование целей обучения. Таксономия Блума. - Сайт Марии Загорск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4" y="875958"/>
            <a:ext cx="11027841" cy="579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61662"/>
      </p:ext>
    </p:extLst>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ФГОС ООО          Требования к результатам освоения ООП ООО</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A81D4926-0B99-4C14-BC53-9C850DEDE409}"/>
              </a:ext>
            </a:extLst>
          </p:cNvPr>
          <p:cNvSpPr/>
          <p:nvPr/>
        </p:nvSpPr>
        <p:spPr>
          <a:xfrm>
            <a:off x="263352" y="1049364"/>
            <a:ext cx="11593288" cy="5170646"/>
          </a:xfrm>
          <a:prstGeom prst="rect">
            <a:avLst/>
          </a:prstGeom>
        </p:spPr>
        <p:txBody>
          <a:bodyPr wrap="square">
            <a:spAutoFit/>
          </a:bodyPr>
          <a:lstStyle/>
          <a:p>
            <a:pPr>
              <a:spcAft>
                <a:spcPts val="600"/>
              </a:spcAft>
            </a:pPr>
            <a:r>
              <a:rPr lang="ru-RU" sz="2000" b="1" dirty="0">
                <a:solidFill>
                  <a:srgbClr val="C00000"/>
                </a:solidFill>
              </a:rPr>
              <a:t>Метапредметные результаты освоения ООП основного общего образования должны отражать:</a:t>
            </a:r>
          </a:p>
          <a:p>
            <a:pPr>
              <a:spcAft>
                <a:spcPts val="600"/>
              </a:spcAft>
            </a:pPr>
            <a:r>
              <a:rPr lang="ru-RU" sz="2000" b="1" dirty="0">
                <a:solidFill>
                  <a:srgbClr val="002060"/>
                </a:solidFill>
              </a:rPr>
              <a:t>1) умение самостоятельно определять цели своего обучения, ставить и формулировать для себя новые задачи в учебе и познавательной деятельности, развивать мотивы и интересы своей познавательной деятельности;</a:t>
            </a:r>
          </a:p>
          <a:p>
            <a:pPr>
              <a:spcAft>
                <a:spcPts val="600"/>
              </a:spcAft>
            </a:pPr>
            <a:r>
              <a:rPr lang="ru-RU" sz="2000" b="1" dirty="0">
                <a:solidFill>
                  <a:srgbClr val="002060"/>
                </a:solidFill>
              </a:rPr>
              <a:t>2) умение самостоятельно планировать пути достижения целей, в том числе альтернативные, осознанно выбирать наиболее эффективные способы решения учебных и познавательных задач;</a:t>
            </a:r>
          </a:p>
          <a:p>
            <a:pPr>
              <a:spcAft>
                <a:spcPts val="600"/>
              </a:spcAft>
            </a:pPr>
            <a:r>
              <a:rPr lang="ru-RU" sz="2000" b="1" dirty="0">
                <a:solidFill>
                  <a:srgbClr val="002060"/>
                </a:solidFill>
              </a:rPr>
              <a:t>3) умение соотносить свои действия с планируемыми результатами, осуществлять контроль своей деятельности в процессе достижения результата, определять способы действий в рамках предложенных условий и требований, корректировать свои действия в соответствии с изменяющейся ситуацией;</a:t>
            </a:r>
          </a:p>
          <a:p>
            <a:pPr>
              <a:spcAft>
                <a:spcPts val="600"/>
              </a:spcAft>
            </a:pPr>
            <a:r>
              <a:rPr lang="ru-RU" sz="2000" b="1" dirty="0">
                <a:solidFill>
                  <a:srgbClr val="002060"/>
                </a:solidFill>
              </a:rPr>
              <a:t>4) умение оценивать правильность выполнения учебной задачи, собственные возможности ее решения;</a:t>
            </a:r>
          </a:p>
          <a:p>
            <a:pPr>
              <a:spcAft>
                <a:spcPts val="600"/>
              </a:spcAft>
            </a:pPr>
            <a:r>
              <a:rPr lang="ru-RU" sz="2000" b="1" dirty="0">
                <a:solidFill>
                  <a:srgbClr val="002060"/>
                </a:solidFill>
              </a:rPr>
              <a:t>5) владение основами самоконтроля, самооценки, принятия решений и осуществления осознанного выбора в учебной и познавательной деятельности;</a:t>
            </a:r>
          </a:p>
          <a:p>
            <a:endParaRPr lang="ru-RU" sz="2000" b="1" dirty="0">
              <a:solidFill>
                <a:srgbClr val="002060"/>
              </a:solidFill>
            </a:endParaRPr>
          </a:p>
        </p:txBody>
      </p:sp>
    </p:spTree>
    <p:extLst>
      <p:ext uri="{BB962C8B-B14F-4D97-AF65-F5344CB8AC3E}">
        <p14:creationId xmlns:p14="http://schemas.microsoft.com/office/powerpoint/2010/main" val="1085979399"/>
      </p:ext>
    </p:extLst>
  </p:cSld>
  <p:clrMapOvr>
    <a:masterClrMapping/>
  </p:clrMapOvr>
  <p:transition spd="med">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0"/>
            <a:ext cx="11953327" cy="476672"/>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prstClr val="white"/>
                </a:solidFill>
                <a:latin typeface="Arial" panose="020B0604020202020204" pitchFamily="34" charset="0"/>
                <a:cs typeface="Arial" panose="020B0604020202020204" pitchFamily="34" charset="0"/>
              </a:rPr>
              <a:t>КРИТЕРИАЛЬНОЕ ОЦЕНИВАНИЕ ЗАДАНИЙ ПРИ РАБОТЕ С ТЕКСТОМ</a:t>
            </a:r>
          </a:p>
        </p:txBody>
      </p:sp>
      <p:graphicFrame>
        <p:nvGraphicFramePr>
          <p:cNvPr id="4" name="Таблица 3"/>
          <p:cNvGraphicFramePr>
            <a:graphicFrameLocks noGrp="1"/>
          </p:cNvGraphicFramePr>
          <p:nvPr>
            <p:extLst>
              <p:ext uri="{D42A27DB-BD31-4B8C-83A1-F6EECF244321}">
                <p14:modId xmlns:p14="http://schemas.microsoft.com/office/powerpoint/2010/main" val="1841877244"/>
              </p:ext>
            </p:extLst>
          </p:nvPr>
        </p:nvGraphicFramePr>
        <p:xfrm>
          <a:off x="119336" y="485060"/>
          <a:ext cx="11953327" cy="6313499"/>
        </p:xfrm>
        <a:graphic>
          <a:graphicData uri="http://schemas.openxmlformats.org/drawingml/2006/table">
            <a:tbl>
              <a:tblPr firstRow="1" firstCol="1" bandRow="1"/>
              <a:tblGrid>
                <a:gridCol w="1955290">
                  <a:extLst>
                    <a:ext uri="{9D8B030D-6E8A-4147-A177-3AD203B41FA5}">
                      <a16:colId xmlns:a16="http://schemas.microsoft.com/office/drawing/2014/main" val="20000"/>
                    </a:ext>
                  </a:extLst>
                </a:gridCol>
                <a:gridCol w="1752112">
                  <a:extLst>
                    <a:ext uri="{9D8B030D-6E8A-4147-A177-3AD203B41FA5}">
                      <a16:colId xmlns:a16="http://schemas.microsoft.com/office/drawing/2014/main" val="20001"/>
                    </a:ext>
                  </a:extLst>
                </a:gridCol>
                <a:gridCol w="8245925">
                  <a:extLst>
                    <a:ext uri="{9D8B030D-6E8A-4147-A177-3AD203B41FA5}">
                      <a16:colId xmlns:a16="http://schemas.microsoft.com/office/drawing/2014/main" val="20002"/>
                    </a:ext>
                  </a:extLst>
                </a:gridCol>
              </a:tblGrid>
              <a:tr h="639684">
                <a:tc>
                  <a:txBody>
                    <a:bodyPr/>
                    <a:lstStyle/>
                    <a:p>
                      <a:pPr algn="ct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Уровень </a:t>
                      </a:r>
                    </a:p>
                    <a:p>
                      <a:pPr algn="ct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понимания текста</a:t>
                      </a:r>
                    </a:p>
                  </a:txBody>
                  <a:tcPr marL="57363" marR="57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Уровень когнитивных целей</a:t>
                      </a:r>
                    </a:p>
                  </a:txBody>
                  <a:tcPr marL="57363" marR="57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gn="ct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Критерии оценивания</a:t>
                      </a:r>
                    </a:p>
                  </a:txBody>
                  <a:tcPr marL="57363" marR="57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950956">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общее понимание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знание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понимание применение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умение </a:t>
                      </a:r>
                    </a:p>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определять тему и основную мысль текста; </a:t>
                      </a:r>
                    </a:p>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обнаруживать в заголовке текста тему или основную мысль; </a:t>
                      </a:r>
                    </a:p>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находить различие в двух или более текстах/сравнивать содержание текстов; </a:t>
                      </a:r>
                    </a:p>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отличать основную информацию от второстепенной </a:t>
                      </a:r>
                    </a:p>
                    <a:p>
                      <a:pPr>
                        <a:lnSpc>
                          <a:spcPct val="100000"/>
                        </a:lnSpc>
                        <a:spcAft>
                          <a:spcPts val="0"/>
                        </a:spcAft>
                      </a:pPr>
                      <a:endParaRPr lang="ru-RU" sz="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val="10001"/>
                  </a:ext>
                </a:extLst>
              </a:tr>
              <a:tr h="935762">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выявление информации</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знание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понимание применение</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умение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быстро просматривать текст;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определять смысловую структуру текста и отбирать нужную информацию;</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находить необходимую информацию, перефразированную в вопросе;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соотносить информацию, заключённую в тексте, с информацией, полученной из других источников/ с личным опытом</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052326">
                <a:tc>
                  <a:txBody>
                    <a:bodyPr/>
                    <a:lstStyle/>
                    <a:p>
                      <a:pPr>
                        <a:lnSpc>
                          <a:spcPct val="107000"/>
                        </a:lnSpc>
                        <a:spcAft>
                          <a:spcPts val="0"/>
                        </a:spcAft>
                      </a:pPr>
                      <a:r>
                        <a:rPr lang="ru-RU" sz="1500" b="1">
                          <a:effectLst/>
                          <a:latin typeface="Calibri" panose="020F0502020204030204" pitchFamily="34" charset="0"/>
                          <a:ea typeface="Calibri" panose="020F0502020204030204" pitchFamily="34" charset="0"/>
                          <a:cs typeface="Times New Roman" panose="02020603050405020304" pitchFamily="18" charset="0"/>
                        </a:rPr>
                        <a:t>интерпретация текста</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применение анализ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синтез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умение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соотносить заключённую информацию в тексте информацию с информацией других источников /личным опытом;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делать выводы по содержанию текста;</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находить аргументы, подтверждающие мнения/высказывания;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объяснять заглавие текст</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val="10003"/>
                  </a:ext>
                </a:extLst>
              </a:tr>
              <a:tr h="592826">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рефлексия относительно содержания текста</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анализ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синтез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оценка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умение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различать объективную и субъективную информацию;</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связывать информацию текста с фактами/событиями реальной действительности; </a:t>
                      </a:r>
                    </a:p>
                    <a:p>
                      <a:pPr marL="285750" indent="-285750">
                        <a:lnSpc>
                          <a:spcPct val="100000"/>
                        </a:lnSpc>
                        <a:spcAft>
                          <a:spcPts val="0"/>
                        </a:spcAft>
                        <a:buFontTx/>
                        <a:buChar char="-"/>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аргументировать свою точку зрения</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793967">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рефлексия относительно подачи текста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анализ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синтез </a:t>
                      </a:r>
                    </a:p>
                    <a:p>
                      <a:pPr>
                        <a:lnSpc>
                          <a:spcPct val="107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оценка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умение</a:t>
                      </a:r>
                    </a:p>
                    <a:p>
                      <a:pPr>
                        <a:lnSpc>
                          <a:spcPct val="100000"/>
                        </a:lnSpc>
                        <a:spcAft>
                          <a:spcPts val="0"/>
                        </a:spcAft>
                      </a:pPr>
                      <a:r>
                        <a:rPr lang="ru-RU" sz="1500" b="1" dirty="0">
                          <a:effectLst/>
                          <a:latin typeface="Calibri" panose="020F0502020204030204" pitchFamily="34" charset="0"/>
                          <a:ea typeface="Calibri" panose="020F0502020204030204" pitchFamily="34" charset="0"/>
                          <a:cs typeface="Times New Roman" panose="02020603050405020304" pitchFamily="18" charset="0"/>
                        </a:rPr>
                        <a:t>-обнаруживать иронию, юмор, различные оттенки смысла, выраженные словом, различную подтекстовую информацию</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2524277"/>
      </p:ext>
    </p:extLst>
  </p:cSld>
  <p:clrMapOvr>
    <a:masterClrMapping/>
  </p:clrMapOvr>
  <p:transition spd="med">
    <p:pull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Классификация целей обучения, видов деятельности и продуктов</a:t>
            </a:r>
            <a:endParaRPr lang="ru-RU" sz="1600" b="1" dirty="0">
              <a:solidFill>
                <a:prstClr val="white"/>
              </a:solidFill>
              <a:latin typeface="Arial" panose="020B0604020202020204" pitchFamily="34" charset="0"/>
              <a:cs typeface="Arial" panose="020B0604020202020204" pitchFamily="34" charset="0"/>
            </a:endParaRP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624" y="980728"/>
            <a:ext cx="6120680" cy="5404638"/>
          </a:xfrm>
          <a:prstGeom prst="rect">
            <a:avLst/>
          </a:prstGeom>
        </p:spPr>
      </p:pic>
    </p:spTree>
    <p:extLst>
      <p:ext uri="{BB962C8B-B14F-4D97-AF65-F5344CB8AC3E}">
        <p14:creationId xmlns:p14="http://schemas.microsoft.com/office/powerpoint/2010/main" val="205300909"/>
      </p:ext>
    </p:extLst>
  </p:cSld>
  <p:clrMapOvr>
    <a:masterClrMapping/>
  </p:clrMapOvr>
  <p:transition spd="med">
    <p:pull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РЕЗУЛЬТАТЫ ПРИМЕНЕНИЯ ФОРМИРУЮЩЕГО ОЦЕНИВАНИЯ </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775520" y="980728"/>
            <a:ext cx="7920880" cy="4308872"/>
          </a:xfrm>
          <a:prstGeom prst="rect">
            <a:avLst/>
          </a:prstGeom>
        </p:spPr>
        <p:txBody>
          <a:bodyPr wrap="square">
            <a:spAutoFit/>
          </a:bodyPr>
          <a:lstStyle/>
          <a:p>
            <a:endParaRPr lang="ru-RU" dirty="0"/>
          </a:p>
          <a:p>
            <a:pPr marL="342900" indent="-342900">
              <a:spcBef>
                <a:spcPts val="1200"/>
              </a:spcBef>
              <a:buClr>
                <a:srgbClr val="1F497D"/>
              </a:buClr>
              <a:buSzPct val="100000"/>
              <a:buFont typeface="Wingdings" panose="05000000000000000000" pitchFamily="2" charset="2"/>
              <a:buChar char="ü"/>
            </a:pPr>
            <a:r>
              <a:rPr lang="ru-RU" sz="2400" b="1" dirty="0">
                <a:solidFill>
                  <a:srgbClr val="002060"/>
                </a:solidFill>
                <a:latin typeface="Calibri"/>
              </a:rPr>
              <a:t>обеспечение освоения ФГОС всеми учащимися в наиболее комфортных для каждого условиях, </a:t>
            </a:r>
          </a:p>
          <a:p>
            <a:pPr marL="342900" indent="-342900">
              <a:spcBef>
                <a:spcPts val="1200"/>
              </a:spcBef>
              <a:buClr>
                <a:srgbClr val="1F497D"/>
              </a:buClr>
              <a:buSzPct val="100000"/>
              <a:buFont typeface="Wingdings" panose="05000000000000000000" pitchFamily="2" charset="2"/>
              <a:buChar char="ü"/>
            </a:pPr>
            <a:r>
              <a:rPr lang="ru-RU" sz="2400" b="1" dirty="0">
                <a:solidFill>
                  <a:srgbClr val="002060"/>
                </a:solidFill>
                <a:latin typeface="Calibri"/>
              </a:rPr>
              <a:t>максимальное приближение каждого учащегося к запланированному им результату в случае, если результат выходит за рамки ФГОС по уровню освоения содержания, </a:t>
            </a:r>
          </a:p>
          <a:p>
            <a:pPr marL="342900" indent="-342900">
              <a:spcBef>
                <a:spcPts val="1200"/>
              </a:spcBef>
              <a:buClr>
                <a:srgbClr val="1F497D"/>
              </a:buClr>
              <a:buSzPct val="100000"/>
              <a:buFont typeface="Wingdings" panose="05000000000000000000" pitchFamily="2" charset="2"/>
              <a:buChar char="ü"/>
            </a:pPr>
            <a:r>
              <a:rPr lang="ru-RU" sz="2400" b="1" dirty="0">
                <a:solidFill>
                  <a:srgbClr val="002060"/>
                </a:solidFill>
                <a:latin typeface="Calibri"/>
              </a:rPr>
              <a:t>формирование оценочной самостоятельности учащихся, </a:t>
            </a:r>
          </a:p>
          <a:p>
            <a:pPr marL="342900" indent="-342900">
              <a:spcBef>
                <a:spcPts val="1200"/>
              </a:spcBef>
              <a:buClr>
                <a:srgbClr val="1F497D"/>
              </a:buClr>
              <a:buSzPct val="100000"/>
              <a:buFont typeface="Wingdings" panose="05000000000000000000" pitchFamily="2" charset="2"/>
              <a:buChar char="ü"/>
            </a:pPr>
            <a:r>
              <a:rPr lang="ru-RU" sz="2400" b="1" dirty="0">
                <a:solidFill>
                  <a:srgbClr val="002060"/>
                </a:solidFill>
                <a:latin typeface="Calibri"/>
              </a:rPr>
              <a:t>формирование адекватной самооценки. </a:t>
            </a:r>
          </a:p>
        </p:txBody>
      </p:sp>
    </p:spTree>
    <p:extLst>
      <p:ext uri="{BB962C8B-B14F-4D97-AF65-F5344CB8AC3E}">
        <p14:creationId xmlns:p14="http://schemas.microsoft.com/office/powerpoint/2010/main" val="638861691"/>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692696"/>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Системы оценивания</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A81D4926-0B99-4C14-BC53-9C850DEDE409}"/>
              </a:ext>
            </a:extLst>
          </p:cNvPr>
          <p:cNvSpPr/>
          <p:nvPr/>
        </p:nvSpPr>
        <p:spPr>
          <a:xfrm>
            <a:off x="383699" y="1052736"/>
            <a:ext cx="11328925" cy="2308324"/>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b="1" dirty="0">
                <a:solidFill>
                  <a:srgbClr val="002060"/>
                </a:solidFill>
              </a:rPr>
              <a:t>Возникает проблема педагогической практики, а именно выделяются недостатки системы оценивания:</a:t>
            </a:r>
          </a:p>
          <a:p>
            <a:pPr indent="-379730" fontAlgn="ctr">
              <a:buFont typeface="Wingdings" panose="05000000000000000000" pitchFamily="2" charset="2"/>
              <a:buChar char="ü"/>
            </a:pPr>
            <a:r>
              <a:rPr lang="ru-RU" b="1" dirty="0">
                <a:solidFill>
                  <a:srgbClr val="002060"/>
                </a:solidFill>
              </a:rPr>
              <a:t>не позволяет зафиксировать и положительно оценить реальные достижения каждого конкретного обучающегося;</a:t>
            </a:r>
          </a:p>
          <a:p>
            <a:pPr indent="-379730" fontAlgn="ctr">
              <a:buFont typeface="Wingdings" panose="05000000000000000000" pitchFamily="2" charset="2"/>
              <a:buChar char="ü"/>
            </a:pPr>
            <a:r>
              <a:rPr lang="ru-RU" b="1" dirty="0">
                <a:solidFill>
                  <a:srgbClr val="002060"/>
                </a:solidFill>
              </a:rPr>
              <a:t>отметка часто </a:t>
            </a:r>
            <a:r>
              <a:rPr lang="ru-RU" b="1" dirty="0" err="1">
                <a:solidFill>
                  <a:srgbClr val="002060"/>
                </a:solidFill>
              </a:rPr>
              <a:t>малоинформативна</a:t>
            </a:r>
            <a:r>
              <a:rPr lang="ru-RU" b="1" dirty="0">
                <a:solidFill>
                  <a:srgbClr val="002060"/>
                </a:solidFill>
              </a:rPr>
              <a:t>: не дает обучающемуся и родителям точного представления о реальных успехах;</a:t>
            </a:r>
          </a:p>
          <a:p>
            <a:pPr indent="-379730" fontAlgn="ctr">
              <a:buFont typeface="Wingdings" panose="05000000000000000000" pitchFamily="2" charset="2"/>
              <a:buChar char="ü"/>
            </a:pPr>
            <a:r>
              <a:rPr lang="ru-RU" b="1" dirty="0">
                <a:solidFill>
                  <a:srgbClr val="002060"/>
                </a:solidFill>
              </a:rPr>
              <a:t>отметка нередко оказывается орудием манипуляции и психологического давления на обучающегося и родителей;</a:t>
            </a:r>
          </a:p>
          <a:p>
            <a:pPr indent="-379730" fontAlgn="ctr">
              <a:buFont typeface="Wingdings" panose="05000000000000000000" pitchFamily="2" charset="2"/>
              <a:buChar char="ü"/>
            </a:pPr>
            <a:r>
              <a:rPr lang="ru-RU" b="1" dirty="0">
                <a:solidFill>
                  <a:srgbClr val="002060"/>
                </a:solidFill>
              </a:rPr>
              <a:t>не позволяет оценить способности обучающихся выполнять задания в реальной ситуации.</a:t>
            </a:r>
          </a:p>
        </p:txBody>
      </p:sp>
      <p:sp>
        <p:nvSpPr>
          <p:cNvPr id="3" name="Прямоугольник 2"/>
          <p:cNvSpPr/>
          <p:nvPr/>
        </p:nvSpPr>
        <p:spPr>
          <a:xfrm>
            <a:off x="383699" y="4077072"/>
            <a:ext cx="11328925" cy="2308324"/>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b="1" dirty="0">
                <a:solidFill>
                  <a:srgbClr val="002060"/>
                </a:solidFill>
              </a:rPr>
              <a:t>Используемые системы оценивания:</a:t>
            </a:r>
          </a:p>
          <a:p>
            <a:pPr indent="-379730" fontAlgn="ctr"/>
            <a:r>
              <a:rPr lang="ru-RU" b="1" dirty="0">
                <a:solidFill>
                  <a:srgbClr val="002060"/>
                </a:solidFill>
              </a:rPr>
              <a:t>1. Многобалльные шкалы отметок, построенные на том, что каждый балл соответствует определенному уровню или степени выполнения заданий.</a:t>
            </a:r>
          </a:p>
          <a:p>
            <a:pPr indent="-379730" fontAlgn="ctr"/>
            <a:r>
              <a:rPr lang="ru-RU" b="1" dirty="0">
                <a:solidFill>
                  <a:srgbClr val="002060"/>
                </a:solidFill>
              </a:rPr>
              <a:t>2. Портфолио: биографическую информацию; профиль достижений; информация о внеурочной активности.</a:t>
            </a:r>
          </a:p>
          <a:p>
            <a:pPr indent="-379730" fontAlgn="ctr"/>
            <a:r>
              <a:rPr lang="ru-RU" b="1" dirty="0">
                <a:solidFill>
                  <a:srgbClr val="002060"/>
                </a:solidFill>
              </a:rPr>
              <a:t>3. Система накапливания баллов в течение отрезка времени или за отдельные предметные темы.</a:t>
            </a:r>
          </a:p>
          <a:p>
            <a:pPr indent="-379730" fontAlgn="ctr"/>
            <a:endParaRPr lang="ru-RU" b="1" dirty="0">
              <a:solidFill>
                <a:srgbClr val="002060"/>
              </a:solidFill>
            </a:endParaRPr>
          </a:p>
          <a:p>
            <a:pPr indent="-379730" fontAlgn="ctr"/>
            <a:r>
              <a:rPr lang="ru-RU" b="1" dirty="0">
                <a:solidFill>
                  <a:srgbClr val="002060"/>
                </a:solidFill>
              </a:rPr>
              <a:t>Элементы формирующего оценивания, где оценка применяется для получения данных о текущем состоянии для определения ближайших шагов в направлении улучшения. </a:t>
            </a:r>
          </a:p>
        </p:txBody>
      </p:sp>
    </p:spTree>
    <p:extLst>
      <p:ext uri="{BB962C8B-B14F-4D97-AF65-F5344CB8AC3E}">
        <p14:creationId xmlns:p14="http://schemas.microsoft.com/office/powerpoint/2010/main" val="1208455963"/>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Новые вызовы к системе оценивания </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919536" y="1196752"/>
            <a:ext cx="8243810" cy="456419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Определение успешности усвоения учебного материала, формирования практического навыка. </a:t>
            </a:r>
          </a:p>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Фиксация изменений, динамика успехов. </a:t>
            </a:r>
          </a:p>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Адекватная интерпретация информации. </a:t>
            </a:r>
          </a:p>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Поощрение и развитие </a:t>
            </a:r>
            <a:r>
              <a:rPr lang="ru-RU" sz="2200" b="1" dirty="0" err="1">
                <a:solidFill>
                  <a:srgbClr val="002060"/>
                </a:solidFill>
              </a:rPr>
              <a:t>самооценивания</a:t>
            </a:r>
            <a:r>
              <a:rPr lang="ru-RU" sz="2200" b="1" dirty="0">
                <a:solidFill>
                  <a:srgbClr val="002060"/>
                </a:solidFill>
              </a:rPr>
              <a:t>. </a:t>
            </a:r>
          </a:p>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Универсальная (единая) система оценивания. </a:t>
            </a:r>
          </a:p>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Контакт обучающихся, родителей, учителей. </a:t>
            </a:r>
          </a:p>
          <a:p>
            <a:pPr marL="342900" marR="0" lvl="0" indent="-342900" algn="l" defTabSz="914400" rtl="0" eaLnBrk="1" fontAlgn="auto" latinLnBrk="0" hangingPunct="1">
              <a:lnSpc>
                <a:spcPct val="150000"/>
              </a:lnSpc>
              <a:spcBef>
                <a:spcPts val="0"/>
              </a:spcBef>
              <a:spcAft>
                <a:spcPts val="600"/>
              </a:spcAft>
              <a:buClrTx/>
              <a:buSzTx/>
              <a:buFontTx/>
              <a:buAutoNum type="arabicPeriod"/>
              <a:tabLst/>
              <a:defRPr/>
            </a:pPr>
            <a:r>
              <a:rPr lang="ru-RU" sz="2200" b="1" dirty="0">
                <a:solidFill>
                  <a:srgbClr val="002060"/>
                </a:solidFill>
              </a:rPr>
              <a:t>Бережное отношение к психике обучающегося. </a:t>
            </a:r>
          </a:p>
        </p:txBody>
      </p:sp>
    </p:spTree>
    <p:extLst>
      <p:ext uri="{BB962C8B-B14F-4D97-AF65-F5344CB8AC3E}">
        <p14:creationId xmlns:p14="http://schemas.microsoft.com/office/powerpoint/2010/main" val="2240615544"/>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ОСНОВНЫЕ ПОНЯТИЯ ФОРМИРУЮЩЕГО ОЦЕНИВАНИЯ</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287688" y="3506481"/>
            <a:ext cx="4668499" cy="3077766"/>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sz="1400" b="1" dirty="0">
                <a:solidFill>
                  <a:srgbClr val="002060"/>
                </a:solidFill>
              </a:rPr>
              <a:t>О. Н. Крылова, Е. Г. </a:t>
            </a:r>
            <a:r>
              <a:rPr lang="ru-RU" sz="1400" b="1" dirty="0" err="1">
                <a:solidFill>
                  <a:srgbClr val="002060"/>
                </a:solidFill>
              </a:rPr>
              <a:t>Бойцова</a:t>
            </a:r>
            <a:r>
              <a:rPr lang="ru-RU" sz="1400" b="1" dirty="0">
                <a:solidFill>
                  <a:srgbClr val="002060"/>
                </a:solidFill>
              </a:rPr>
              <a:t> </a:t>
            </a:r>
          </a:p>
          <a:p>
            <a:pPr indent="-379730" fontAlgn="ctr"/>
            <a:r>
              <a:rPr lang="ru-RU" b="1" dirty="0">
                <a:solidFill>
                  <a:srgbClr val="002060"/>
                </a:solidFill>
              </a:rPr>
              <a:t>Формирующее оценивание — оценивание, осуществляемое в процессе обучения, когда анализируются знания, умения, ценностные установки, а также поведение обучающихся, дается обратная связь по итогам обучения. </a:t>
            </a:r>
          </a:p>
          <a:p>
            <a:pPr indent="-379730" fontAlgn="ctr"/>
            <a:r>
              <a:rPr lang="ru-RU" b="1" dirty="0">
                <a:solidFill>
                  <a:srgbClr val="002060"/>
                </a:solidFill>
              </a:rPr>
              <a:t>Результаты ученика сравниваются с его предыдущими результатами. Происходит мотивирование обучающихся, постановка образовательных целей и определение путей их достижения</a:t>
            </a:r>
          </a:p>
        </p:txBody>
      </p:sp>
      <p:sp>
        <p:nvSpPr>
          <p:cNvPr id="7" name="Прямоугольник 6"/>
          <p:cNvSpPr/>
          <p:nvPr/>
        </p:nvSpPr>
        <p:spPr>
          <a:xfrm>
            <a:off x="3287688" y="1091292"/>
            <a:ext cx="8600460" cy="2246769"/>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sz="1400" b="1" dirty="0">
                <a:solidFill>
                  <a:srgbClr val="002060"/>
                </a:solidFill>
              </a:rPr>
              <a:t>Некоторые исследователи трактуют </a:t>
            </a:r>
          </a:p>
          <a:p>
            <a:pPr indent="-379730" fontAlgn="ctr"/>
            <a:r>
              <a:rPr lang="ru-RU" b="1" dirty="0">
                <a:solidFill>
                  <a:srgbClr val="002060"/>
                </a:solidFill>
              </a:rPr>
              <a:t>Формирующее оценивание качества учебных достижений школьников как </a:t>
            </a:r>
          </a:p>
          <a:p>
            <a:pPr indent="-379730" fontAlgn="ctr"/>
            <a:r>
              <a:rPr lang="ru-RU" b="1" dirty="0">
                <a:solidFill>
                  <a:srgbClr val="002060"/>
                </a:solidFill>
              </a:rPr>
              <a:t>пошаговое движение каждого конкретного ученика к лучшим учебным результатам </a:t>
            </a:r>
          </a:p>
          <a:p>
            <a:pPr indent="-379730" fontAlgn="ctr"/>
            <a:r>
              <a:rPr lang="ru-RU" b="1" dirty="0">
                <a:solidFill>
                  <a:srgbClr val="002060"/>
                </a:solidFill>
              </a:rPr>
              <a:t>через активное включение в анализ (постоянную рефлексию), призванное установить трудности, выявить пробелы в освоении содержания … образования и эффективно их восполнить </a:t>
            </a:r>
          </a:p>
          <a:p>
            <a:pPr indent="-379730" fontAlgn="ctr"/>
            <a:r>
              <a:rPr lang="ru-RU" b="1" dirty="0">
                <a:solidFill>
                  <a:srgbClr val="002060"/>
                </a:solidFill>
              </a:rPr>
              <a:t>(обратная связь в диаде «ребенок— учитель») </a:t>
            </a:r>
            <a:endParaRPr lang="ru-RU" sz="1600" b="1" dirty="0">
              <a:solidFill>
                <a:srgbClr val="002060"/>
              </a:solidFill>
            </a:endParaRPr>
          </a:p>
        </p:txBody>
      </p:sp>
      <p:sp>
        <p:nvSpPr>
          <p:cNvPr id="8" name="Прямоугольник 7"/>
          <p:cNvSpPr/>
          <p:nvPr/>
        </p:nvSpPr>
        <p:spPr>
          <a:xfrm>
            <a:off x="407368" y="1091292"/>
            <a:ext cx="2402368" cy="3539430"/>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sz="1600" b="1" dirty="0">
                <a:solidFill>
                  <a:srgbClr val="002060"/>
                </a:solidFill>
              </a:rPr>
              <a:t>Формирующее оценивание  предложено  как инструмент повышения качества освоения образовательной программы и противопоставлялось </a:t>
            </a:r>
            <a:r>
              <a:rPr lang="ru-RU" sz="1600" b="1" dirty="0" err="1">
                <a:solidFill>
                  <a:srgbClr val="002060"/>
                </a:solidFill>
              </a:rPr>
              <a:t>суммативному</a:t>
            </a:r>
            <a:r>
              <a:rPr lang="ru-RU" sz="1600" b="1" dirty="0">
                <a:solidFill>
                  <a:srgbClr val="002060"/>
                </a:solidFill>
              </a:rPr>
              <a:t> оцениванию, которое определялось как показатель соответствия уровня </a:t>
            </a:r>
            <a:r>
              <a:rPr lang="ru-RU" sz="1600" b="1" dirty="0" err="1">
                <a:solidFill>
                  <a:srgbClr val="002060"/>
                </a:solidFill>
              </a:rPr>
              <a:t>обученности</a:t>
            </a:r>
            <a:r>
              <a:rPr lang="ru-RU" sz="1600" b="1" dirty="0">
                <a:solidFill>
                  <a:srgbClr val="002060"/>
                </a:solidFill>
              </a:rPr>
              <a:t> стандартам</a:t>
            </a:r>
          </a:p>
        </p:txBody>
      </p:sp>
      <p:sp>
        <p:nvSpPr>
          <p:cNvPr id="9" name="Прямоугольник 8"/>
          <p:cNvSpPr/>
          <p:nvPr/>
        </p:nvSpPr>
        <p:spPr>
          <a:xfrm>
            <a:off x="8330183" y="3509436"/>
            <a:ext cx="3559900" cy="3031599"/>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b="1" dirty="0">
                <a:solidFill>
                  <a:srgbClr val="002060"/>
                </a:solidFill>
              </a:rPr>
              <a:t>Формирующим данный вид оценивания называется потому, что оценка ориентирована на конкретного ученика, призвана выявить пробелы в освоении учащимся элемента содержания образования с тем, чтобы восполнить их с максимальной эффективностью.</a:t>
            </a:r>
          </a:p>
          <a:p>
            <a:pPr indent="-379730" fontAlgn="ctr"/>
            <a:endParaRPr lang="ru-RU" sz="900" b="1" dirty="0">
              <a:solidFill>
                <a:srgbClr val="002060"/>
              </a:solidFill>
            </a:endParaRPr>
          </a:p>
          <a:p>
            <a:pPr indent="-379730" fontAlgn="ctr"/>
            <a:r>
              <a:rPr lang="ru-RU" sz="2000" b="1" dirty="0">
                <a:solidFill>
                  <a:srgbClr val="002060"/>
                </a:solidFill>
              </a:rPr>
              <a:t> </a:t>
            </a:r>
            <a:endParaRPr lang="ru-RU" sz="1600" b="1" dirty="0">
              <a:solidFill>
                <a:srgbClr val="002060"/>
              </a:solidFill>
            </a:endParaRPr>
          </a:p>
        </p:txBody>
      </p:sp>
    </p:spTree>
    <p:extLst>
      <p:ext uri="{BB962C8B-B14F-4D97-AF65-F5344CB8AC3E}">
        <p14:creationId xmlns:p14="http://schemas.microsoft.com/office/powerpoint/2010/main" val="1673312342"/>
      </p:ext>
    </p:extLst>
  </p:cSld>
  <p:clrMapOvr>
    <a:masterClrMapping/>
  </p:clrMapOvr>
  <p:transition spd="med">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Оценивание. Виды оценивания</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extLst>
              <p:ext uri="{D42A27DB-BD31-4B8C-83A1-F6EECF244321}">
                <p14:modId xmlns:p14="http://schemas.microsoft.com/office/powerpoint/2010/main" val="1686641991"/>
              </p:ext>
            </p:extLst>
          </p:nvPr>
        </p:nvGraphicFramePr>
        <p:xfrm>
          <a:off x="263352" y="908720"/>
          <a:ext cx="11737304" cy="5602901"/>
        </p:xfrm>
        <a:graphic>
          <a:graphicData uri="http://schemas.openxmlformats.org/drawingml/2006/table">
            <a:tbl>
              <a:tblPr firstRow="1" firstCol="1" bandRow="1"/>
              <a:tblGrid>
                <a:gridCol w="2031457">
                  <a:extLst>
                    <a:ext uri="{9D8B030D-6E8A-4147-A177-3AD203B41FA5}">
                      <a16:colId xmlns:a16="http://schemas.microsoft.com/office/drawing/2014/main" val="20000"/>
                    </a:ext>
                  </a:extLst>
                </a:gridCol>
                <a:gridCol w="4311061">
                  <a:extLst>
                    <a:ext uri="{9D8B030D-6E8A-4147-A177-3AD203B41FA5}">
                      <a16:colId xmlns:a16="http://schemas.microsoft.com/office/drawing/2014/main" val="20001"/>
                    </a:ext>
                  </a:extLst>
                </a:gridCol>
                <a:gridCol w="5394786">
                  <a:extLst>
                    <a:ext uri="{9D8B030D-6E8A-4147-A177-3AD203B41FA5}">
                      <a16:colId xmlns:a16="http://schemas.microsoft.com/office/drawing/2014/main" val="20002"/>
                    </a:ext>
                  </a:extLst>
                </a:gridCol>
              </a:tblGrid>
              <a:tr h="3515719">
                <a:tc>
                  <a:txBody>
                    <a:bodyPr/>
                    <a:lstStyle/>
                    <a:p>
                      <a:pPr marL="0" indent="-379730" algn="l" defTabSz="914400" rtl="0" eaLnBrk="1" fontAlgn="ctr" latinLnBrk="0" hangingPunct="1">
                        <a:lnSpc>
                          <a:spcPct val="107000"/>
                        </a:lnSpc>
                        <a:spcAft>
                          <a:spcPts val="0"/>
                        </a:spcAft>
                      </a:pPr>
                      <a:r>
                        <a:rPr lang="ru-RU" sz="1800" b="1" kern="1200" dirty="0">
                          <a:solidFill>
                            <a:srgbClr val="002060"/>
                          </a:solidFill>
                          <a:latin typeface="+mn-lt"/>
                          <a:ea typeface="+mn-ea"/>
                          <a:cs typeface="+mn-cs"/>
                        </a:rPr>
                        <a:t>Оценивание</a:t>
                      </a:r>
                    </a:p>
                    <a:p>
                      <a:pPr marL="0" indent="-379730" algn="l" defTabSz="914400" rtl="0" eaLnBrk="1" fontAlgn="ctr" latinLnBrk="0" hangingPunct="1">
                        <a:lnSpc>
                          <a:spcPct val="107000"/>
                        </a:lnSpc>
                        <a:spcAft>
                          <a:spcPts val="0"/>
                        </a:spcAft>
                      </a:pPr>
                      <a:r>
                        <a:rPr lang="ru-RU" sz="1400" b="1" kern="1200" dirty="0">
                          <a:solidFill>
                            <a:srgbClr val="002060"/>
                          </a:solidFill>
                          <a:latin typeface="+mn-lt"/>
                          <a:ea typeface="+mn-ea"/>
                          <a:cs typeface="+mn-cs"/>
                        </a:rPr>
                        <a:t> – один или более процессов определения, сбора, накопления и анализа данных, используемых для оценки достижения результатов, целей учебной деятельности</a:t>
                      </a:r>
                    </a:p>
                  </a:txBody>
                  <a:tcPr marL="37632" marR="37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79730" algn="l" defTabSz="914400" rtl="0" eaLnBrk="1" fontAlgn="ctr" latinLnBrk="0" hangingPunct="1">
                        <a:lnSpc>
                          <a:spcPct val="107000"/>
                        </a:lnSpc>
                        <a:spcAft>
                          <a:spcPts val="0"/>
                        </a:spcAft>
                      </a:pPr>
                      <a:r>
                        <a:rPr lang="ru-RU" sz="1800" b="1" kern="1200" dirty="0">
                          <a:solidFill>
                            <a:srgbClr val="002060"/>
                          </a:solidFill>
                          <a:latin typeface="+mn-lt"/>
                          <a:ea typeface="+mn-ea"/>
                          <a:cs typeface="+mn-cs"/>
                        </a:rPr>
                        <a:t>Формирующее оценивание</a:t>
                      </a:r>
                      <a:r>
                        <a:rPr lang="ru-RU" sz="1400" b="1" kern="1200" dirty="0">
                          <a:solidFill>
                            <a:srgbClr val="002060"/>
                          </a:solidFill>
                          <a:latin typeface="+mn-lt"/>
                          <a:ea typeface="+mn-ea"/>
                          <a:cs typeface="+mn-cs"/>
                        </a:rPr>
                        <a:t> (внутреннее)</a:t>
                      </a:r>
                    </a:p>
                    <a:p>
                      <a:pPr marL="0" indent="-379730" algn="l" defTabSz="914400" rtl="0" eaLnBrk="1" fontAlgn="ctr" latinLnBrk="0" hangingPunct="1">
                        <a:lnSpc>
                          <a:spcPct val="107000"/>
                        </a:lnSpc>
                        <a:spcAft>
                          <a:spcPts val="0"/>
                        </a:spcAft>
                      </a:pPr>
                      <a:r>
                        <a:rPr lang="ru-RU" sz="1400" b="1" kern="1200" dirty="0">
                          <a:solidFill>
                            <a:srgbClr val="002060"/>
                          </a:solidFill>
                          <a:latin typeface="+mn-lt"/>
                          <a:ea typeface="+mn-ea"/>
                          <a:cs typeface="+mn-cs"/>
                        </a:rPr>
                        <a:t>– процесс определения индивидуальных достижений каждого учащегося на основе сбора и анализа данных, используемых для корректировки деятельности каждого учащегося с целью достижения запланированного результата (не предполагает как сравнения результатов, продемонстрированных разными учащимися, так и административных выводов по результатам обучения) </a:t>
                      </a:r>
                    </a:p>
                    <a:p>
                      <a:pPr marL="0" indent="-379730" algn="l" defTabSz="914400" rtl="0" eaLnBrk="1" fontAlgn="ctr" latinLnBrk="0" hangingPunct="1">
                        <a:lnSpc>
                          <a:spcPct val="107000"/>
                        </a:lnSpc>
                        <a:spcAft>
                          <a:spcPts val="0"/>
                        </a:spcAft>
                      </a:pPr>
                      <a:r>
                        <a:rPr lang="ru-RU" sz="1800" b="1" kern="1200" dirty="0">
                          <a:solidFill>
                            <a:srgbClr val="002060"/>
                          </a:solidFill>
                          <a:latin typeface="+mn-lt"/>
                          <a:ea typeface="+mn-ea"/>
                          <a:cs typeface="+mn-cs"/>
                        </a:rPr>
                        <a:t>Кто проводит? </a:t>
                      </a:r>
                      <a:r>
                        <a:rPr lang="ru-RU" sz="1400" b="1" kern="1200" dirty="0">
                          <a:solidFill>
                            <a:srgbClr val="002060"/>
                          </a:solidFill>
                          <a:latin typeface="+mn-lt"/>
                          <a:ea typeface="+mn-ea"/>
                          <a:cs typeface="+mn-cs"/>
                        </a:rPr>
                        <a:t>Внутреннее (формирующее) оценивание предполагает оценку достижений учащихся учителем, который их обучает или самими учащимися. Проводится субъектом, находящимся внутри процесса обучения.</a:t>
                      </a:r>
                    </a:p>
                  </a:txBody>
                  <a:tcPr marL="37632" marR="37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79730" algn="l" defTabSz="914400" rtl="0" eaLnBrk="1" fontAlgn="ctr" latinLnBrk="0" hangingPunct="1">
                        <a:lnSpc>
                          <a:spcPct val="107000"/>
                        </a:lnSpc>
                        <a:spcAft>
                          <a:spcPts val="0"/>
                        </a:spcAft>
                      </a:pPr>
                      <a:r>
                        <a:rPr lang="ru-RU" sz="1800" b="1" kern="1200" dirty="0">
                          <a:solidFill>
                            <a:srgbClr val="002060"/>
                          </a:solidFill>
                          <a:latin typeface="+mn-lt"/>
                          <a:ea typeface="+mn-ea"/>
                          <a:cs typeface="+mn-cs"/>
                        </a:rPr>
                        <a:t>Внешнее оценивание</a:t>
                      </a:r>
                      <a:r>
                        <a:rPr lang="ru-RU" sz="1400" b="1" kern="1200" dirty="0">
                          <a:solidFill>
                            <a:srgbClr val="002060"/>
                          </a:solidFill>
                          <a:latin typeface="+mn-lt"/>
                          <a:ea typeface="+mn-ea"/>
                          <a:cs typeface="+mn-cs"/>
                        </a:rPr>
                        <a:t>  (суммирующее)  </a:t>
                      </a:r>
                      <a:br>
                        <a:rPr lang="ru-RU" sz="1400" b="1" kern="1200" dirty="0">
                          <a:solidFill>
                            <a:srgbClr val="002060"/>
                          </a:solidFill>
                          <a:latin typeface="+mn-lt"/>
                          <a:ea typeface="+mn-ea"/>
                          <a:cs typeface="+mn-cs"/>
                        </a:rPr>
                      </a:br>
                      <a:r>
                        <a:rPr lang="ru-RU" sz="1400" b="1" kern="1200" dirty="0">
                          <a:solidFill>
                            <a:srgbClr val="002060"/>
                          </a:solidFill>
                          <a:latin typeface="+mn-lt"/>
                          <a:ea typeface="+mn-ea"/>
                          <a:cs typeface="+mn-cs"/>
                        </a:rPr>
                        <a:t>- процесс сравнения письменной работы или ответа каждого учащегося с эталоном или критериями оценивания с целью единообразной фиксации уровня достижений учащегося по итогам освоения конкретного содержания образования. Процедура оценивания проводится в одинаковых условиях для учащихся. </a:t>
                      </a:r>
                    </a:p>
                    <a:p>
                      <a:pPr marL="0" indent="-379730" algn="l" defTabSz="914400" rtl="0" eaLnBrk="1" fontAlgn="ctr" latinLnBrk="0" hangingPunct="1">
                        <a:lnSpc>
                          <a:spcPct val="107000"/>
                        </a:lnSpc>
                        <a:spcAft>
                          <a:spcPts val="0"/>
                        </a:spcAft>
                      </a:pPr>
                      <a:r>
                        <a:rPr lang="ru-RU" sz="1400" b="1" kern="1200" dirty="0">
                          <a:solidFill>
                            <a:srgbClr val="002060"/>
                          </a:solidFill>
                          <a:latin typeface="+mn-lt"/>
                          <a:ea typeface="+mn-ea"/>
                          <a:cs typeface="+mn-cs"/>
                        </a:rPr>
                        <a:t>На основе полученных</a:t>
                      </a:r>
                      <a:r>
                        <a:rPr lang="ru-RU" sz="1400" b="1" kern="1200" baseline="0" dirty="0">
                          <a:solidFill>
                            <a:srgbClr val="002060"/>
                          </a:solidFill>
                          <a:latin typeface="+mn-lt"/>
                          <a:ea typeface="+mn-ea"/>
                          <a:cs typeface="+mn-cs"/>
                        </a:rPr>
                        <a:t> </a:t>
                      </a:r>
                      <a:r>
                        <a:rPr lang="ru-RU" sz="1400" b="1" kern="1200" dirty="0">
                          <a:solidFill>
                            <a:srgbClr val="002060"/>
                          </a:solidFill>
                          <a:latin typeface="+mn-lt"/>
                          <a:ea typeface="+mn-ea"/>
                          <a:cs typeface="+mn-cs"/>
                        </a:rPr>
                        <a:t>результатов выстраивается рейтинг достижений учащихся, т.е. происходит сравнение учащихся между собой.</a:t>
                      </a:r>
                      <a:br>
                        <a:rPr lang="ru-RU" sz="1400" b="1" kern="1200" dirty="0">
                          <a:solidFill>
                            <a:srgbClr val="002060"/>
                          </a:solidFill>
                          <a:latin typeface="+mn-lt"/>
                          <a:ea typeface="+mn-ea"/>
                          <a:cs typeface="+mn-cs"/>
                        </a:rPr>
                      </a:br>
                      <a:r>
                        <a:rPr lang="ru-RU" sz="1400" b="1" kern="1200" dirty="0">
                          <a:solidFill>
                            <a:srgbClr val="002060"/>
                          </a:solidFill>
                          <a:latin typeface="+mn-lt"/>
                          <a:ea typeface="+mn-ea"/>
                          <a:cs typeface="+mn-cs"/>
                        </a:rPr>
                        <a:t>Ориентирована на всю совокупность учащихся (класс, школа...) </a:t>
                      </a:r>
                      <a:br>
                        <a:rPr lang="ru-RU" sz="1400" b="1" kern="1200" dirty="0">
                          <a:solidFill>
                            <a:srgbClr val="002060"/>
                          </a:solidFill>
                          <a:latin typeface="+mn-lt"/>
                          <a:ea typeface="+mn-ea"/>
                          <a:cs typeface="+mn-cs"/>
                        </a:rPr>
                      </a:br>
                      <a:r>
                        <a:rPr lang="ru-RU" sz="1800" b="1" kern="1200" dirty="0">
                          <a:solidFill>
                            <a:srgbClr val="002060"/>
                          </a:solidFill>
                          <a:latin typeface="+mn-lt"/>
                          <a:ea typeface="+mn-ea"/>
                          <a:cs typeface="+mn-cs"/>
                        </a:rPr>
                        <a:t>Кто проводит?</a:t>
                      </a:r>
                      <a:r>
                        <a:rPr lang="ru-RU" sz="1400" b="1" kern="1200" dirty="0">
                          <a:solidFill>
                            <a:srgbClr val="002060"/>
                          </a:solidFill>
                          <a:latin typeface="+mn-lt"/>
                          <a:ea typeface="+mn-ea"/>
                          <a:cs typeface="+mn-cs"/>
                        </a:rPr>
                        <a:t> Всегда проводится субъектом, непосредственно не участвующим в процессе обучения, то есть внешним по отношению к образовательному процессу. Например, </a:t>
                      </a:r>
                      <a:r>
                        <a:rPr lang="ru-RU" sz="1400" b="1" kern="1200" dirty="0" err="1">
                          <a:solidFill>
                            <a:srgbClr val="002060"/>
                          </a:solidFill>
                          <a:latin typeface="+mn-lt"/>
                          <a:ea typeface="+mn-ea"/>
                          <a:cs typeface="+mn-cs"/>
                        </a:rPr>
                        <a:t>тестологи</a:t>
                      </a:r>
                      <a:r>
                        <a:rPr lang="ru-RU" sz="1400" b="1" kern="1200" dirty="0">
                          <a:solidFill>
                            <a:srgbClr val="002060"/>
                          </a:solidFill>
                          <a:latin typeface="+mn-lt"/>
                          <a:ea typeface="+mn-ea"/>
                          <a:cs typeface="+mn-cs"/>
                        </a:rPr>
                        <a:t>, экзаменационные комиссии.</a:t>
                      </a:r>
                    </a:p>
                  </a:txBody>
                  <a:tcPr marL="37632" marR="37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8897">
                <a:tc>
                  <a:txBody>
                    <a:bodyPr/>
                    <a:lstStyle/>
                    <a:p>
                      <a:pPr marL="0" indent="-379730" algn="l" defTabSz="914400" rtl="0" eaLnBrk="1" fontAlgn="ctr" latinLnBrk="0" hangingPunct="1">
                        <a:lnSpc>
                          <a:spcPct val="107000"/>
                        </a:lnSpc>
                        <a:spcAft>
                          <a:spcPts val="0"/>
                        </a:spcAft>
                      </a:pPr>
                      <a:r>
                        <a:rPr lang="ru-RU" sz="1600" b="1" kern="1200" dirty="0">
                          <a:solidFill>
                            <a:srgbClr val="002060"/>
                          </a:solidFill>
                          <a:latin typeface="+mn-lt"/>
                          <a:ea typeface="+mn-ea"/>
                          <a:cs typeface="+mn-cs"/>
                        </a:rPr>
                        <a:t>Оценка</a:t>
                      </a:r>
                      <a:r>
                        <a:rPr lang="ru-RU" sz="1400" b="1" kern="1200" dirty="0">
                          <a:solidFill>
                            <a:srgbClr val="002060"/>
                          </a:solidFill>
                          <a:latin typeface="+mn-lt"/>
                          <a:ea typeface="+mn-ea"/>
                          <a:cs typeface="+mn-cs"/>
                        </a:rPr>
                        <a:t> - определение </a:t>
                      </a:r>
                      <a:br>
                        <a:rPr lang="ru-RU" sz="1400" b="1" kern="1200" dirty="0">
                          <a:solidFill>
                            <a:srgbClr val="002060"/>
                          </a:solidFill>
                          <a:latin typeface="+mn-lt"/>
                          <a:ea typeface="+mn-ea"/>
                          <a:cs typeface="+mn-cs"/>
                        </a:rPr>
                      </a:br>
                      <a:r>
                        <a:rPr lang="ru-RU" sz="1400" b="1" kern="1200" dirty="0">
                          <a:solidFill>
                            <a:srgbClr val="002060"/>
                          </a:solidFill>
                          <a:latin typeface="+mn-lt"/>
                          <a:ea typeface="+mn-ea"/>
                          <a:cs typeface="+mn-cs"/>
                        </a:rPr>
                        <a:t>степени достижения целей и результатов </a:t>
                      </a:r>
                      <a:br>
                        <a:rPr lang="ru-RU" sz="1400" b="1" kern="1200" dirty="0">
                          <a:solidFill>
                            <a:srgbClr val="002060"/>
                          </a:solidFill>
                          <a:latin typeface="+mn-lt"/>
                          <a:ea typeface="+mn-ea"/>
                          <a:cs typeface="+mn-cs"/>
                        </a:rPr>
                      </a:br>
                      <a:r>
                        <a:rPr lang="ru-RU" sz="1400" b="1" kern="1200" dirty="0">
                          <a:solidFill>
                            <a:srgbClr val="002060"/>
                          </a:solidFill>
                          <a:latin typeface="+mn-lt"/>
                          <a:ea typeface="+mn-ea"/>
                          <a:cs typeface="+mn-cs"/>
                        </a:rPr>
                        <a:t>деятельности и определение действий для корректировки, с целью улучшения результата</a:t>
                      </a:r>
                    </a:p>
                  </a:txBody>
                  <a:tcPr marL="37632" marR="37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79730" algn="l" defTabSz="914400" rtl="0" eaLnBrk="1" fontAlgn="ctr" latinLnBrk="0" hangingPunct="1">
                        <a:lnSpc>
                          <a:spcPct val="107000"/>
                        </a:lnSpc>
                        <a:spcAft>
                          <a:spcPts val="0"/>
                        </a:spcAft>
                      </a:pPr>
                      <a:r>
                        <a:rPr lang="ru-RU" sz="1400" b="1" kern="1200" dirty="0">
                          <a:solidFill>
                            <a:srgbClr val="002060"/>
                          </a:solidFill>
                          <a:latin typeface="+mn-lt"/>
                          <a:ea typeface="+mn-ea"/>
                          <a:cs typeface="+mn-cs"/>
                        </a:rPr>
                        <a:t>Формирующая оценка – «обратная связь» для учащихся, позволяющая им:</a:t>
                      </a:r>
                    </a:p>
                    <a:p>
                      <a:pPr marL="285750" lvl="0" indent="-285750" algn="l" defTabSz="914400" rtl="0" eaLnBrk="1" fontAlgn="ctr" latinLnBrk="0" hangingPunct="1">
                        <a:lnSpc>
                          <a:spcPct val="107000"/>
                        </a:lnSpc>
                        <a:spcAft>
                          <a:spcPts val="800"/>
                        </a:spcAft>
                        <a:buSzPts val="1000"/>
                        <a:buFont typeface="Wingdings" panose="05000000000000000000" pitchFamily="2" charset="2"/>
                        <a:buChar char="ü"/>
                        <a:tabLst>
                          <a:tab pos="457200" algn="l"/>
                        </a:tabLst>
                      </a:pPr>
                      <a:r>
                        <a:rPr lang="ru-RU" sz="1400" b="1" kern="1200" dirty="0">
                          <a:solidFill>
                            <a:srgbClr val="002060"/>
                          </a:solidFill>
                          <a:latin typeface="+mn-lt"/>
                          <a:ea typeface="+mn-ea"/>
                          <a:cs typeface="+mn-cs"/>
                        </a:rPr>
                        <a:t>оценить, насколько они приблизились к цели (степень достижения), что сделано хорошо, неверно или недостаточно хорошо,</a:t>
                      </a:r>
                    </a:p>
                    <a:p>
                      <a:pPr marL="0" indent="-379730" algn="l" defTabSz="914400" rtl="0" eaLnBrk="1" fontAlgn="ctr" latinLnBrk="0" hangingPunct="1">
                        <a:lnSpc>
                          <a:spcPct val="107000"/>
                        </a:lnSpc>
                        <a:spcAft>
                          <a:spcPts val="0"/>
                        </a:spcAft>
                        <a:buFont typeface="Wingdings" panose="05000000000000000000" pitchFamily="2" charset="2"/>
                        <a:buChar char="ü"/>
                      </a:pPr>
                      <a:r>
                        <a:rPr lang="ru-RU" sz="1400" b="1" kern="1200" dirty="0">
                          <a:solidFill>
                            <a:srgbClr val="002060"/>
                          </a:solidFill>
                          <a:latin typeface="+mn-lt"/>
                          <a:ea typeface="+mn-ea"/>
                          <a:cs typeface="+mn-cs"/>
                        </a:rPr>
                        <a:t>уяснить, какие шаги им необходимо предпринять для улучшения своих результатов</a:t>
                      </a:r>
                    </a:p>
                  </a:txBody>
                  <a:tcPr marL="37632" marR="37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79730" algn="l" defTabSz="914400" rtl="0" eaLnBrk="1" fontAlgn="ctr" latinLnBrk="0" hangingPunct="1">
                        <a:lnSpc>
                          <a:spcPct val="107000"/>
                        </a:lnSpc>
                        <a:spcAft>
                          <a:spcPts val="0"/>
                        </a:spcAft>
                      </a:pPr>
                      <a:r>
                        <a:rPr lang="ru-RU" sz="1400" b="1" kern="1200" dirty="0">
                          <a:solidFill>
                            <a:srgbClr val="002060"/>
                          </a:solidFill>
                          <a:latin typeface="+mn-lt"/>
                          <a:ea typeface="+mn-ea"/>
                          <a:cs typeface="+mn-cs"/>
                        </a:rPr>
                        <a:t>Внешняя оценка (суммирующая) - определение степени соответствия ответа или письменной работы учащегося с эталоном</a:t>
                      </a:r>
                    </a:p>
                  </a:txBody>
                  <a:tcPr marL="37632" marR="37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4963815"/>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038" y="0"/>
            <a:ext cx="11041267" cy="764704"/>
          </a:xfr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white"/>
                </a:solidFill>
                <a:latin typeface="Arial" panose="020B0604020202020204" pitchFamily="34" charset="0"/>
                <a:cs typeface="Arial" panose="020B0604020202020204" pitchFamily="34" charset="0"/>
              </a:rPr>
              <a:t>Принципы формирующего оценивания </a:t>
            </a:r>
            <a:r>
              <a:rPr lang="ru-RU" sz="1600" b="1" dirty="0">
                <a:solidFill>
                  <a:prstClr val="white"/>
                </a:solidFill>
                <a:latin typeface="Arial" panose="020B0604020202020204" pitchFamily="34" charset="0"/>
                <a:cs typeface="Arial" panose="020B0604020202020204" pitchFamily="34" charset="0"/>
              </a:rPr>
              <a:t>(</a:t>
            </a:r>
            <a:r>
              <a:rPr lang="ru-RU" sz="1600" b="1" dirty="0" err="1">
                <a:solidFill>
                  <a:prstClr val="white"/>
                </a:solidFill>
                <a:latin typeface="Arial" panose="020B0604020202020204" pitchFamily="34" charset="0"/>
                <a:cs typeface="Arial" panose="020B0604020202020204" pitchFamily="34" charset="0"/>
              </a:rPr>
              <a:t>Пинская</a:t>
            </a:r>
            <a:r>
              <a:rPr lang="ru-RU" sz="1600" b="1" dirty="0">
                <a:solidFill>
                  <a:prstClr val="white"/>
                </a:solidFill>
                <a:latin typeface="Arial" panose="020B0604020202020204" pitchFamily="34" charset="0"/>
                <a:cs typeface="Arial" panose="020B0604020202020204" pitchFamily="34" charset="0"/>
              </a:rPr>
              <a:t> М. А.)</a:t>
            </a:r>
          </a:p>
        </p:txBody>
      </p:sp>
      <p:pic>
        <p:nvPicPr>
          <p:cNvPr id="5" name="Picture 2" descr="http://iro23.ru/sites/all/themes/Plasma/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44624"/>
            <a:ext cx="76335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855640" y="1268760"/>
            <a:ext cx="6754330" cy="4062651"/>
          </a:xfrm>
          <a:prstGeom prst="rect">
            <a:avLst/>
          </a:prstGeom>
        </p:spPr>
        <p:txBody>
          <a:bodyPr wrap="square">
            <a:spAutoFit/>
          </a:bodyPr>
          <a:lstStyle/>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Центрировано на ученике </a:t>
            </a:r>
          </a:p>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Направляется учителем </a:t>
            </a:r>
          </a:p>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Разносторонне результативно </a:t>
            </a:r>
          </a:p>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Формирует учебный процесс </a:t>
            </a:r>
          </a:p>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Определено контекстом </a:t>
            </a:r>
          </a:p>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Непрерывно </a:t>
            </a:r>
          </a:p>
          <a:p>
            <a:pPr marL="342900" marR="0" lvl="0" indent="-342900" algn="l" defTabSz="914400" rtl="0" eaLnBrk="1" fontAlgn="auto" latinLnBrk="0" hangingPunct="1">
              <a:lnSpc>
                <a:spcPct val="100000"/>
              </a:lnSpc>
              <a:spcAft>
                <a:spcPts val="1800"/>
              </a:spcAft>
              <a:buClrTx/>
              <a:buSzTx/>
              <a:buFont typeface="Wingdings" panose="05000000000000000000" pitchFamily="2" charset="2"/>
              <a:buChar char="ü"/>
              <a:tabLst/>
              <a:defRPr/>
            </a:pPr>
            <a:r>
              <a:rPr lang="ru-RU" sz="2400" b="1" dirty="0">
                <a:solidFill>
                  <a:srgbClr val="002060"/>
                </a:solidFill>
              </a:rPr>
              <a:t>Основано на качественном преподавании </a:t>
            </a:r>
          </a:p>
        </p:txBody>
      </p:sp>
    </p:spTree>
    <p:extLst>
      <p:ext uri="{BB962C8B-B14F-4D97-AF65-F5344CB8AC3E}">
        <p14:creationId xmlns:p14="http://schemas.microsoft.com/office/powerpoint/2010/main" val="1428896291"/>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1981200" y="275167"/>
            <a:ext cx="8229600" cy="571500"/>
          </a:xfrm>
          <a:prstGeom prst="rect">
            <a:avLst/>
          </a:prstGeom>
          <a:noFill/>
          <a:ln>
            <a:noFill/>
          </a:ln>
        </p:spPr>
        <p:txBody>
          <a:bodyPr vert="horz" wrap="square" lIns="91425" tIns="45700" rIns="91425" bIns="45700" numCol="1" anchor="ctr" anchorCtr="0" compatLnSpc="1">
            <a:prstTxWarp prst="textNoShape">
              <a:avLst/>
            </a:prstTxWarp>
            <a:noAutofit/>
          </a:bodyPr>
          <a:lstStyle/>
          <a:p>
            <a:pPr algn="ctr">
              <a:spcBef>
                <a:spcPts val="0"/>
              </a:spcBef>
              <a:spcAft>
                <a:spcPts val="0"/>
              </a:spcAft>
              <a:buClr>
                <a:schemeClr val="dk2"/>
              </a:buClr>
              <a:buSzPct val="25000"/>
            </a:pPr>
            <a:r>
              <a:rPr lang="ru-RU" sz="2000" b="1" dirty="0">
                <a:solidFill>
                  <a:srgbClr val="002060"/>
                </a:solidFill>
                <a:latin typeface="+mn-lt"/>
                <a:ea typeface="+mn-ea"/>
                <a:cs typeface="+mn-cs"/>
                <a:sym typeface="Calibri"/>
              </a:rPr>
              <a:t>Отличие формирующего оценивания от итогового и текущего</a:t>
            </a:r>
            <a:endParaRPr lang="en-US" sz="2000" b="1" dirty="0" err="1">
              <a:solidFill>
                <a:srgbClr val="002060"/>
              </a:solidFill>
              <a:latin typeface="+mn-lt"/>
              <a:ea typeface="+mn-ea"/>
              <a:cs typeface="+mn-cs"/>
              <a:sym typeface="Calibri"/>
            </a:endParaRPr>
          </a:p>
        </p:txBody>
      </p:sp>
      <p:sp>
        <p:nvSpPr>
          <p:cNvPr id="106" name="Shape 106"/>
          <p:cNvSpPr txBox="1">
            <a:spLocks noGrp="1"/>
          </p:cNvSpPr>
          <p:nvPr>
            <p:ph type="body" idx="4294967295"/>
          </p:nvPr>
        </p:nvSpPr>
        <p:spPr>
          <a:xfrm>
            <a:off x="551384" y="875105"/>
            <a:ext cx="10873208" cy="3607141"/>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indent="0" fontAlgn="ctr">
              <a:spcBef>
                <a:spcPts val="0"/>
              </a:spcBef>
              <a:buNone/>
            </a:pPr>
            <a:r>
              <a:rPr lang="ru-RU" sz="2200" b="1" dirty="0">
                <a:solidFill>
                  <a:srgbClr val="002060"/>
                </a:solidFill>
                <a:sym typeface="Calibri"/>
              </a:rPr>
              <a:t>Формирующее оценивание </a:t>
            </a:r>
          </a:p>
          <a:p>
            <a:pPr marL="0" indent="0" fontAlgn="ctr">
              <a:spcBef>
                <a:spcPts val="0"/>
              </a:spcBef>
              <a:buNone/>
            </a:pPr>
            <a:endParaRPr lang="ru-RU" sz="2200" b="1" dirty="0">
              <a:solidFill>
                <a:srgbClr val="002060"/>
              </a:solidFill>
              <a:sym typeface="Calibri"/>
            </a:endParaRPr>
          </a:p>
          <a:p>
            <a:pPr marL="0" indent="-379730" fontAlgn="ctr">
              <a:lnSpc>
                <a:spcPct val="100000"/>
              </a:lnSpc>
              <a:spcBef>
                <a:spcPts val="0"/>
              </a:spcBef>
            </a:pPr>
            <a:r>
              <a:rPr lang="ru-RU" sz="1900" b="1" dirty="0">
                <a:solidFill>
                  <a:srgbClr val="002060"/>
                </a:solidFill>
                <a:sym typeface="Calibri"/>
              </a:rPr>
              <a:t>процесс сопровождения учения человека (получение оперативных данных о качественном состоянии   способа/средства действия у субъекта)</a:t>
            </a:r>
          </a:p>
          <a:p>
            <a:pPr marL="0" indent="-379730" fontAlgn="ctr">
              <a:lnSpc>
                <a:spcPct val="100000"/>
              </a:lnSpc>
              <a:spcBef>
                <a:spcPts val="0"/>
              </a:spcBef>
            </a:pPr>
            <a:r>
              <a:rPr lang="ru-RU" sz="1900" b="1" dirty="0">
                <a:solidFill>
                  <a:srgbClr val="002060"/>
                </a:solidFill>
                <a:sym typeface="Calibri"/>
              </a:rPr>
              <a:t>процесс сопровождения в обучении;</a:t>
            </a:r>
          </a:p>
          <a:p>
            <a:pPr marL="0" indent="-379730" fontAlgn="ctr">
              <a:lnSpc>
                <a:spcPct val="100000"/>
              </a:lnSpc>
              <a:spcBef>
                <a:spcPts val="0"/>
              </a:spcBef>
            </a:pPr>
            <a:r>
              <a:rPr lang="ru-RU" sz="1900" b="1" dirty="0">
                <a:solidFill>
                  <a:srgbClr val="002060"/>
                </a:solidFill>
                <a:sym typeface="Calibri"/>
              </a:rPr>
              <a:t>на 1 место выходят качественный, а не количественный  характер материала, который осваивается;</a:t>
            </a:r>
          </a:p>
          <a:p>
            <a:pPr marL="0" indent="-379730" fontAlgn="ctr">
              <a:lnSpc>
                <a:spcPct val="100000"/>
              </a:lnSpc>
              <a:spcBef>
                <a:spcPts val="0"/>
              </a:spcBef>
            </a:pPr>
            <a:r>
              <a:rPr lang="ru-RU" sz="1900" b="1" dirty="0">
                <a:solidFill>
                  <a:srgbClr val="002060"/>
                </a:solidFill>
                <a:sym typeface="Calibri"/>
              </a:rPr>
              <a:t>связано с каждым следующим шагом, который будет способствовать дальнейшему продвижению</a:t>
            </a:r>
          </a:p>
          <a:p>
            <a:pPr marL="0" indent="-379730" fontAlgn="ctr">
              <a:spcBef>
                <a:spcPts val="0"/>
              </a:spcBef>
            </a:pPr>
            <a:endParaRPr lang="ru-RU" sz="1600" b="1" dirty="0">
              <a:solidFill>
                <a:srgbClr val="002060"/>
              </a:solidFill>
              <a:sym typeface="Calibri"/>
            </a:endParaRPr>
          </a:p>
          <a:p>
            <a:pPr marL="0" indent="0" fontAlgn="ctr">
              <a:spcBef>
                <a:spcPts val="0"/>
              </a:spcBef>
              <a:buNone/>
            </a:pPr>
            <a:r>
              <a:rPr lang="ru-RU" sz="2200" b="1" dirty="0">
                <a:solidFill>
                  <a:srgbClr val="002060"/>
                </a:solidFill>
                <a:sym typeface="Calibri"/>
              </a:rPr>
              <a:t>                                               Меняет результат образования</a:t>
            </a:r>
          </a:p>
          <a:p>
            <a:pPr marL="0" indent="0" fontAlgn="ctr">
              <a:spcBef>
                <a:spcPts val="0"/>
              </a:spcBef>
              <a:buNone/>
            </a:pPr>
            <a:endParaRPr sz="1800" b="1" dirty="0">
              <a:solidFill>
                <a:srgbClr val="002060"/>
              </a:solidFill>
              <a:sym typeface="Calibri"/>
            </a:endParaRPr>
          </a:p>
        </p:txBody>
      </p:sp>
      <p:cxnSp>
        <p:nvCxnSpPr>
          <p:cNvPr id="3" name="Прямая со стрелкой 2"/>
          <p:cNvCxnSpPr/>
          <p:nvPr/>
        </p:nvCxnSpPr>
        <p:spPr>
          <a:xfrm>
            <a:off x="5447928" y="3212976"/>
            <a:ext cx="0" cy="503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8090759" y="5054407"/>
            <a:ext cx="3333833" cy="1231106"/>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b="1" dirty="0">
                <a:solidFill>
                  <a:srgbClr val="002060"/>
                </a:solidFill>
                <a:sym typeface="Calibri"/>
              </a:rPr>
              <a:t>Отметка любой ценой не приводит к результату. </a:t>
            </a:r>
          </a:p>
          <a:p>
            <a:pPr indent="-379730" fontAlgn="ctr"/>
            <a:r>
              <a:rPr lang="ru-RU" b="1" dirty="0">
                <a:solidFill>
                  <a:srgbClr val="002060"/>
                </a:solidFill>
                <a:sym typeface="Calibri"/>
              </a:rPr>
              <a:t>Она развращает и ученика, и родителя</a:t>
            </a:r>
          </a:p>
        </p:txBody>
      </p:sp>
      <p:sp>
        <p:nvSpPr>
          <p:cNvPr id="7" name="Прямоугольник 6"/>
          <p:cNvSpPr/>
          <p:nvPr/>
        </p:nvSpPr>
        <p:spPr>
          <a:xfrm>
            <a:off x="551384" y="5085184"/>
            <a:ext cx="4738373" cy="1200329"/>
          </a:xfrm>
          <a:prstGeom prst="rect">
            <a:avLst/>
          </a:prstGeom>
          <a:solidFill>
            <a:srgbClr val="E7F6FF"/>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379730" fontAlgn="ctr"/>
            <a:r>
              <a:rPr lang="ru-RU" b="1" dirty="0">
                <a:solidFill>
                  <a:srgbClr val="002060"/>
                </a:solidFill>
              </a:rPr>
              <a:t>В чем ценность формирующего оценивания?</a:t>
            </a:r>
          </a:p>
          <a:p>
            <a:pPr indent="-379730" fontAlgn="ctr">
              <a:buFont typeface="Wingdings" panose="05000000000000000000" pitchFamily="2" charset="2"/>
              <a:buChar char="ü"/>
            </a:pPr>
            <a:r>
              <a:rPr lang="ru-RU" b="1" dirty="0">
                <a:solidFill>
                  <a:srgbClr val="002060"/>
                </a:solidFill>
              </a:rPr>
              <a:t>«не бьет по лбу»</a:t>
            </a:r>
          </a:p>
          <a:p>
            <a:pPr indent="-379730" fontAlgn="ctr">
              <a:buFont typeface="Wingdings" panose="05000000000000000000" pitchFamily="2" charset="2"/>
              <a:buChar char="ü"/>
            </a:pPr>
            <a:r>
              <a:rPr lang="ru-RU" b="1" dirty="0">
                <a:solidFill>
                  <a:srgbClr val="002060"/>
                </a:solidFill>
              </a:rPr>
              <a:t>нет среднего результата</a:t>
            </a:r>
          </a:p>
          <a:p>
            <a:pPr indent="-379730" fontAlgn="ctr">
              <a:buFont typeface="Wingdings" panose="05000000000000000000" pitchFamily="2" charset="2"/>
              <a:buChar char="ü"/>
            </a:pPr>
            <a:r>
              <a:rPr lang="ru-RU" b="1" dirty="0">
                <a:solidFill>
                  <a:srgbClr val="002060"/>
                </a:solidFill>
              </a:rPr>
              <a:t>только индивидуально</a:t>
            </a:r>
          </a:p>
        </p:txBody>
      </p:sp>
    </p:spTree>
    <p:extLst>
      <p:ext uri="{BB962C8B-B14F-4D97-AF65-F5344CB8AC3E}">
        <p14:creationId xmlns:p14="http://schemas.microsoft.com/office/powerpoint/2010/main" val="880134825"/>
      </p:ext>
    </p:extLst>
  </p:cSld>
  <p:clrMapOvr>
    <a:masterClrMapping/>
  </p:clrMapOvr>
  <p:transition spd="slow">
    <p:cu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10421</TotalTime>
  <Words>2909</Words>
  <Application>Microsoft Office PowerPoint</Application>
  <PresentationFormat>Широкоэкранный</PresentationFormat>
  <Paragraphs>365</Paragraphs>
  <Slides>32</Slides>
  <Notes>28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32</vt:i4>
      </vt:variant>
    </vt:vector>
  </HeadingPairs>
  <TitlesOfParts>
    <vt:vector size="44" baseType="lpstr">
      <vt:lpstr>Arial</vt:lpstr>
      <vt:lpstr>Bahnschrift Condensed</vt:lpstr>
      <vt:lpstr>Calibri</vt:lpstr>
      <vt:lpstr>Calibri Light</vt:lpstr>
      <vt:lpstr>Constantia</vt:lpstr>
      <vt:lpstr>Times New Roman</vt:lpstr>
      <vt:lpstr>Verdana</vt:lpstr>
      <vt:lpstr>Wingdings</vt:lpstr>
      <vt:lpstr>Тема Office</vt:lpstr>
      <vt:lpstr>3_Тема Office</vt:lpstr>
      <vt:lpstr>1_Тема Office</vt:lpstr>
      <vt:lpstr>2_Тема Office</vt:lpstr>
      <vt:lpstr>ГБОУ ИРО КРАСНОДАРСКОГО КРАЯ </vt:lpstr>
      <vt:lpstr>Система оценки в соответствии с ФГОС общего образования</vt:lpstr>
      <vt:lpstr>ФГОС ООО          Требования к результатам освоения ООП ООО</vt:lpstr>
      <vt:lpstr>Системы оценивания</vt:lpstr>
      <vt:lpstr>Новые вызовы к системе оценивания </vt:lpstr>
      <vt:lpstr>ОСНОВНЫЕ ПОНЯТИЯ ФОРМИРУЮЩЕГО ОЦЕНИВАНИЯ</vt:lpstr>
      <vt:lpstr>Оценивание. Виды оценивания</vt:lpstr>
      <vt:lpstr>Принципы формирующего оценивания (Пинская М. А.)</vt:lpstr>
      <vt:lpstr>Отличие формирующего оценивания от итогового и текущего</vt:lpstr>
      <vt:lpstr>Презентация PowerPoint</vt:lpstr>
      <vt:lpstr>Формирующее оценивание</vt:lpstr>
      <vt:lpstr>СТРАТЕГИИ И ПРИНЦИПЫ ФОРМИРУЮЩЕГО ОЦЕНИВАНИЯ </vt:lpstr>
      <vt:lpstr>Девять шагов к реализации формирующего оценивания</vt:lpstr>
      <vt:lpstr>Девять шагов к реализации формирующего оценивания</vt:lpstr>
      <vt:lpstr>Формирующее оценивание</vt:lpstr>
      <vt:lpstr>ОТ ТРАДИЦИОННОГО ОБУЧЕНИЯ К ФОРМИРУЮЩЕМУ </vt:lpstr>
      <vt:lpstr> Формирующее оценивание - учителю </vt:lpstr>
      <vt:lpstr> Формирующее оценивание - ученикам </vt:lpstr>
      <vt:lpstr>Презентация PowerPoint</vt:lpstr>
      <vt:lpstr>Презентация PowerPoint</vt:lpstr>
      <vt:lpstr>Презентация PowerPoint</vt:lpstr>
      <vt:lpstr>  </vt:lpstr>
      <vt:lpstr>  </vt:lpstr>
      <vt:lpstr>ТЕХНИКИ ФОРМИРУЮЩЕГО ОЦЕНИВАНИЯ </vt:lpstr>
      <vt:lpstr>ОРГАНИЗАЦИЯ  ОБРАТНОЙ СВЯЗИ </vt:lpstr>
      <vt:lpstr>ОРГАНИЗАЦИЯ РЕФЛЕКСИИ </vt:lpstr>
      <vt:lpstr>Критериальная модель оценивания</vt:lpstr>
      <vt:lpstr>Классификация целей обучения  (по степени усложнения характера познавательной деятельности)</vt:lpstr>
      <vt:lpstr>Классификация целей обучения (пирамида Блума)</vt:lpstr>
      <vt:lpstr>КРИТЕРИАЛЬНОЕ ОЦЕНИВАНИЕ ЗАДАНИЙ ПРИ РАБОТЕ С ТЕКСТОМ</vt:lpstr>
      <vt:lpstr>Классификация целей обучения, видов деятельности и продуктов</vt:lpstr>
      <vt:lpstr>РЕЗУЛЬТАТЫ ПРИМЕНЕНИЯ ФОРМИРУЮЩЕГО ОЦЕНИВАНИЯ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Неля</dc:creator>
  <cp:lastModifiedBy>Елена А. Бянина</cp:lastModifiedBy>
  <cp:revision>908</cp:revision>
  <cp:lastPrinted>2021-01-25T15:35:25Z</cp:lastPrinted>
  <dcterms:created xsi:type="dcterms:W3CDTF">2011-12-14T07:36:55Z</dcterms:created>
  <dcterms:modified xsi:type="dcterms:W3CDTF">2021-01-29T11:22:06Z</dcterms:modified>
</cp:coreProperties>
</file>