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10" r:id="rId2"/>
    <p:sldMasterId id="2147483722" r:id="rId3"/>
    <p:sldMasterId id="2147483734" r:id="rId4"/>
  </p:sldMasterIdLst>
  <p:notesMasterIdLst>
    <p:notesMasterId r:id="rId25"/>
  </p:notesMasterIdLst>
  <p:sldIdLst>
    <p:sldId id="318" r:id="rId5"/>
    <p:sldId id="317" r:id="rId6"/>
    <p:sldId id="297" r:id="rId7"/>
    <p:sldId id="300" r:id="rId8"/>
    <p:sldId id="301" r:id="rId9"/>
    <p:sldId id="298" r:id="rId10"/>
    <p:sldId id="283" r:id="rId11"/>
    <p:sldId id="286" r:id="rId12"/>
    <p:sldId id="287" r:id="rId13"/>
    <p:sldId id="316" r:id="rId14"/>
    <p:sldId id="284" r:id="rId15"/>
    <p:sldId id="288" r:id="rId16"/>
    <p:sldId id="285" r:id="rId17"/>
    <p:sldId id="320" r:id="rId18"/>
    <p:sldId id="321" r:id="rId19"/>
    <p:sldId id="307" r:id="rId20"/>
    <p:sldId id="293" r:id="rId21"/>
    <p:sldId id="290" r:id="rId22"/>
    <p:sldId id="277" r:id="rId23"/>
    <p:sldId id="315" r:id="rId24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2FA"/>
    <a:srgbClr val="EC77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1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../embeddings/oleObject7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solidFill>
                  <a:schemeClr val="tx1"/>
                </a:solidFill>
              </a:rPr>
              <a:t>Участники</a:t>
            </a:r>
            <a:r>
              <a:rPr lang="ru-RU" sz="1600" dirty="0">
                <a:solidFill>
                  <a:schemeClr val="tx1"/>
                </a:solidFill>
              </a:rPr>
              <a:t> 6 473 </a:t>
            </a:r>
            <a:r>
              <a:rPr lang="ru-RU" sz="1400" dirty="0">
                <a:solidFill>
                  <a:schemeClr val="tx1"/>
                </a:solidFill>
              </a:rPr>
              <a:t>человека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</c:rich>
      </c:tx>
      <c:layout>
        <c:manualLayout>
          <c:xMode val="edge"/>
          <c:yMode val="edge"/>
          <c:x val="3.4494167519595466E-3"/>
          <c:y val="7.148616495380909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479-45C6-A58E-04591D936C8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479-45C6-A58E-04591D936C8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479-45C6-A58E-04591D936C8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479-45C6-A58E-04591D936C8F}"/>
              </c:ext>
            </c:extLst>
          </c:dPt>
          <c:dLbls>
            <c:dLbl>
              <c:idx val="0"/>
              <c:layout>
                <c:manualLayout>
                  <c:x val="-0.13876888845684412"/>
                  <c:y val="0.1743470238570892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29,1%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479-45C6-A58E-04591D936C8F}"/>
                </c:ext>
              </c:extLst>
            </c:dLbl>
            <c:dLbl>
              <c:idx val="1"/>
              <c:layout>
                <c:manualLayout>
                  <c:x val="-2.7443195115013915E-2"/>
                  <c:y val="-0.2396130821040274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33,3%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479-45C6-A58E-04591D936C8F}"/>
                </c:ext>
              </c:extLst>
            </c:dLbl>
            <c:dLbl>
              <c:idx val="2"/>
              <c:layout>
                <c:manualLayout>
                  <c:x val="0.17989782141429844"/>
                  <c:y val="0.1203223563894029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35,4%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479-45C6-A58E-04591D936C8F}"/>
                </c:ext>
              </c:extLst>
            </c:dLbl>
            <c:dLbl>
              <c:idx val="3"/>
              <c:layout>
                <c:manualLayout>
                  <c:x val="1.095137354535005E-2"/>
                  <c:y val="0.1763363042563111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2,2%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479-45C6-A58E-04591D936C8F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Лист2!$C$14:$F$14</c:f>
              <c:strCache>
                <c:ptCount val="4"/>
                <c:pt idx="0">
                  <c:v>
Системные дефициты, требующие восполнения</c:v>
                </c:pt>
                <c:pt idx="1">
                  <c:v>
Локальные дефициты, рекомендуемые к восполнению</c:v>
                </c:pt>
                <c:pt idx="2">
                  <c:v>
Несущественные предметные дефициты, восполняемые по желанию педагога</c:v>
                </c:pt>
                <c:pt idx="3">
                  <c:v>
Отсутствие предметных дефицитов</c:v>
                </c:pt>
              </c:strCache>
            </c:strRef>
          </c:cat>
          <c:val>
            <c:numRef>
              <c:f>Лист2!$C$15:$F$15</c:f>
              <c:numCache>
                <c:formatCode>General</c:formatCode>
                <c:ptCount val="4"/>
                <c:pt idx="0" formatCode="0.0">
                  <c:v>29.1</c:v>
                </c:pt>
                <c:pt idx="1">
                  <c:v>33.299999999999997</c:v>
                </c:pt>
                <c:pt idx="2">
                  <c:v>35.4</c:v>
                </c:pt>
                <c:pt idx="3" formatCode="0.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479-45C6-A58E-04591D936C8F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5479-45C6-A58E-04591D936C8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5479-45C6-A58E-04591D936C8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5479-45C6-A58E-04591D936C8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5479-45C6-A58E-04591D936C8F}"/>
              </c:ext>
            </c:extLst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Лист2!$C$14:$F$14</c:f>
              <c:strCache>
                <c:ptCount val="4"/>
                <c:pt idx="0">
                  <c:v>
Системные дефициты, требующие восполнения</c:v>
                </c:pt>
                <c:pt idx="1">
                  <c:v>
Локальные дефициты, рекомендуемые к восполнению</c:v>
                </c:pt>
                <c:pt idx="2">
                  <c:v>
Несущественные предметные дефициты, восполняемые по желанию педагога</c:v>
                </c:pt>
                <c:pt idx="3">
                  <c:v>
Отсутствие предметных дефицитов</c:v>
                </c:pt>
              </c:strCache>
            </c:strRef>
          </c:cat>
          <c:val>
            <c:numRef>
              <c:f>Лист2!$C$15:$F$15</c:f>
              <c:numCache>
                <c:formatCode>General</c:formatCode>
                <c:ptCount val="4"/>
                <c:pt idx="0" formatCode="0.0">
                  <c:v>29.1</c:v>
                </c:pt>
                <c:pt idx="1">
                  <c:v>33.299999999999997</c:v>
                </c:pt>
                <c:pt idx="2">
                  <c:v>35.4</c:v>
                </c:pt>
                <c:pt idx="3" formatCode="0.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5479-45C6-A58E-04591D936C8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chemeClr val="tx1"/>
                </a:solidFill>
              </a:rPr>
              <a:t>Доля учителей </a:t>
            </a:r>
            <a:r>
              <a:rPr lang="ru-RU" sz="1600" b="1" dirty="0" smtClean="0">
                <a:solidFill>
                  <a:schemeClr val="tx1"/>
                </a:solidFill>
              </a:rPr>
              <a:t>в ШНОР/ШССУ</a:t>
            </a:r>
            <a:endParaRPr lang="ru-RU" sz="1600" b="1" dirty="0">
              <a:solidFill>
                <a:schemeClr val="tx1"/>
              </a:solidFill>
            </a:endParaRPr>
          </a:p>
          <a:p>
            <a:pPr>
              <a:defRPr sz="1600" b="1">
                <a:solidFill>
                  <a:schemeClr val="tx1"/>
                </a:solidFill>
              </a:defRPr>
            </a:pPr>
            <a:r>
              <a:rPr lang="ru-RU" sz="1600" b="1" dirty="0">
                <a:solidFill>
                  <a:schemeClr val="tx1"/>
                </a:solidFill>
              </a:rPr>
              <a:t> по уровням сформированности предметных компетенций педагогических </a:t>
            </a:r>
            <a:r>
              <a:rPr lang="ru-RU" sz="1600" b="1" dirty="0" smtClean="0">
                <a:solidFill>
                  <a:schemeClr val="tx1"/>
                </a:solidFill>
              </a:rPr>
              <a:t>работников</a:t>
            </a:r>
            <a:endParaRPr lang="ru-RU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9531005907201054"/>
          <c:y val="2.22540037034036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0770484258188102E-2"/>
          <c:y val="0.22332926413658996"/>
          <c:w val="0.91750755681606155"/>
          <c:h val="0.67448043884018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Лист8!$C$24</c:f>
              <c:strCache>
                <c:ptCount val="1"/>
                <c:pt idx="0">
                  <c:v>% 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873617693522907E-3"/>
                  <c:y val="1.274193243830132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25,2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F4-4FA7-B73A-29037D4CB2DB}"/>
                </c:ext>
              </c:extLst>
            </c:dLbl>
            <c:dLbl>
              <c:idx val="1"/>
              <c:layout>
                <c:manualLayout>
                  <c:x val="-1.8119358555790301E-2"/>
                  <c:y val="9.191755442334413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26,1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F4-4FA7-B73A-29037D4CB2DB}"/>
                </c:ext>
              </c:extLst>
            </c:dLbl>
            <c:dLbl>
              <c:idx val="2"/>
              <c:layout>
                <c:manualLayout>
                  <c:x val="-1.9747235387046176E-3"/>
                  <c:y val="1.593937448466423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37,1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F4-4FA7-B73A-29037D4CB2DB}"/>
                </c:ext>
              </c:extLst>
            </c:dLbl>
            <c:dLbl>
              <c:idx val="3"/>
              <c:layout>
                <c:manualLayout>
                  <c:x val="-3.9494470774091269E-3"/>
                  <c:y val="1.274193243830132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36,1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F4-4FA7-B73A-29037D4CB2DB}"/>
                </c:ext>
              </c:extLst>
            </c:dLbl>
            <c:dLbl>
              <c:idx val="4"/>
              <c:layout>
                <c:manualLayout>
                  <c:x val="-5.9241706161137437E-3"/>
                  <c:y val="1.59393744846641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31,2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F4-4FA7-B73A-29037D4CB2DB}"/>
                </c:ext>
              </c:extLst>
            </c:dLbl>
            <c:dLbl>
              <c:idx val="5"/>
              <c:layout>
                <c:manualLayout>
                  <c:x val="-9.873617693522907E-3"/>
                  <c:y val="1.274193243830132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23,4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F4-4FA7-B73A-29037D4CB2DB}"/>
                </c:ext>
              </c:extLst>
            </c:dLbl>
            <c:dLbl>
              <c:idx val="6"/>
              <c:layout>
                <c:manualLayout>
                  <c:x val="-9.873617693522907E-3"/>
                  <c:y val="1.913681653102714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F4-4FA7-B73A-29037D4CB2DB}"/>
                </c:ext>
              </c:extLst>
            </c:dLbl>
            <c:dLbl>
              <c:idx val="7"/>
              <c:layout>
                <c:manualLayout>
                  <c:x val="-1.5913353818577555E-2"/>
                  <c:y val="1.593947815346611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32,1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F4-4FA7-B73A-29037D4CB2DB}"/>
                </c:ext>
              </c:extLst>
            </c:dLbl>
            <c:dLbl>
              <c:idx val="8"/>
              <c:layout>
                <c:manualLayout>
                  <c:x val="-1.3823058703027975E-2"/>
                  <c:y val="1.579820904739848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29,3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EF4-4FA7-B73A-29037D4CB2DB}"/>
                </c:ext>
              </c:extLst>
            </c:dLbl>
            <c:dLbl>
              <c:idx val="9"/>
              <c:layout>
                <c:manualLayout>
                  <c:x val="-9.873617693523051E-3"/>
                  <c:y val="1.913681653102714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26,5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F4-4FA7-B73A-29037D4CB2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Лист8!$B$25:$B$34</c:f>
              <c:strCache>
                <c:ptCount val="10"/>
                <c:pt idx="0">
                  <c:v>русский язык</c:v>
                </c:pt>
                <c:pt idx="1">
                  <c:v>математика</c:v>
                </c:pt>
                <c:pt idx="2">
                  <c:v>иностранный язык</c:v>
                </c:pt>
                <c:pt idx="3">
                  <c:v>информатика</c:v>
                </c:pt>
                <c:pt idx="4">
                  <c:v>физика</c:v>
                </c:pt>
                <c:pt idx="5">
                  <c:v>химия</c:v>
                </c:pt>
                <c:pt idx="6">
                  <c:v>биология</c:v>
                </c:pt>
                <c:pt idx="7">
                  <c:v>история</c:v>
                </c:pt>
                <c:pt idx="8">
                  <c:v>обществознание</c:v>
                </c:pt>
                <c:pt idx="9">
                  <c:v>география</c:v>
                </c:pt>
              </c:strCache>
            </c:strRef>
          </c:cat>
          <c:val>
            <c:numRef>
              <c:f>Лист8!$C$25:$C$34</c:f>
              <c:numCache>
                <c:formatCode>0.0</c:formatCode>
                <c:ptCount val="10"/>
                <c:pt idx="0">
                  <c:v>25.141242937853107</c:v>
                </c:pt>
                <c:pt idx="1">
                  <c:v>25.768822905620361</c:v>
                </c:pt>
                <c:pt idx="2">
                  <c:v>37.182203389830505</c:v>
                </c:pt>
                <c:pt idx="3">
                  <c:v>35.68181818181818</c:v>
                </c:pt>
                <c:pt idx="4">
                  <c:v>31.081081081081081</c:v>
                </c:pt>
                <c:pt idx="5">
                  <c:v>23</c:v>
                </c:pt>
                <c:pt idx="6">
                  <c:v>21.621621621621621</c:v>
                </c:pt>
                <c:pt idx="7">
                  <c:v>32.049306625577813</c:v>
                </c:pt>
                <c:pt idx="8">
                  <c:v>29.275362318840578</c:v>
                </c:pt>
                <c:pt idx="9">
                  <c:v>26.200873362445414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EF4-4FA7-B73A-29037D4CB2DB}"/>
            </c:ext>
          </c:extLst>
        </c:ser>
        <c:ser>
          <c:idx val="1"/>
          <c:order val="1"/>
          <c:tx>
            <c:strRef>
              <c:f>Лист8!$D$24</c:f>
              <c:strCache>
                <c:ptCount val="1"/>
                <c:pt idx="0">
                  <c:v>%B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848341232227493E-2"/>
                  <c:y val="1.913681653102708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31,6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EF4-4FA7-B73A-29037D4CB2DB}"/>
                </c:ext>
              </c:extLst>
            </c:dLbl>
            <c:dLbl>
              <c:idx val="1"/>
              <c:layout>
                <c:manualLayout>
                  <c:x val="-1.9747235387045831E-2"/>
                  <c:y val="1.593937448466423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35,7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EF4-4FA7-B73A-29037D4CB2DB}"/>
                </c:ext>
              </c:extLst>
            </c:dLbl>
            <c:dLbl>
              <c:idx val="2"/>
              <c:layout>
                <c:manualLayout>
                  <c:x val="5.9241706161137437E-3"/>
                  <c:y val="9.5444903919383595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32,8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EF4-4FA7-B73A-29037D4CB2DB}"/>
                </c:ext>
              </c:extLst>
            </c:dLbl>
            <c:dLbl>
              <c:idx val="3"/>
              <c:layout>
                <c:manualLayout>
                  <c:x val="2.3696682464454975E-2"/>
                  <c:y val="1.913681653102714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34,5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EF4-4FA7-B73A-29037D4CB2DB}"/>
                </c:ext>
              </c:extLst>
            </c:dLbl>
            <c:dLbl>
              <c:idx val="4"/>
              <c:layout>
                <c:manualLayout>
                  <c:x val="0"/>
                  <c:y val="6.3470483455755084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34,6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EF4-4FA7-B73A-29037D4CB2DB}"/>
                </c:ext>
              </c:extLst>
            </c:dLbl>
            <c:dLbl>
              <c:idx val="5"/>
              <c:layout>
                <c:manualLayout>
                  <c:x val="-9.8736176935229798E-3"/>
                  <c:y val="1.913681653102708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31,7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EF4-4FA7-B73A-29037D4CB2DB}"/>
                </c:ext>
              </c:extLst>
            </c:dLbl>
            <c:dLbl>
              <c:idx val="6"/>
              <c:layout>
                <c:manualLayout>
                  <c:x val="-1.5797788309636723E-2"/>
                  <c:y val="1.59393744846641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36,6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EF4-4FA7-B73A-29037D4CB2DB}"/>
                </c:ext>
              </c:extLst>
            </c:dLbl>
            <c:dLbl>
              <c:idx val="7"/>
              <c:layout>
                <c:manualLayout>
                  <c:x val="1.1963862748863709E-2"/>
                  <c:y val="6.206062477484432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30,3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EF4-4FA7-B73A-29037D4CB2DB}"/>
                </c:ext>
              </c:extLst>
            </c:dLbl>
            <c:dLbl>
              <c:idx val="8"/>
              <c:layout>
                <c:manualLayout>
                  <c:x val="-7.8988220984572057E-3"/>
                  <c:y val="6.1355565848386596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EF4-4FA7-B73A-29037D4CB2DB}"/>
                </c:ext>
              </c:extLst>
            </c:dLbl>
            <c:dLbl>
              <c:idx val="9"/>
              <c:layout>
                <c:manualLayout>
                  <c:x val="-5.9241706161137437E-3"/>
                  <c:y val="9.5444903919384184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34,6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EF4-4FA7-B73A-29037D4CB2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Лист8!$B$25:$B$34</c:f>
              <c:strCache>
                <c:ptCount val="10"/>
                <c:pt idx="0">
                  <c:v>русский язык</c:v>
                </c:pt>
                <c:pt idx="1">
                  <c:v>математика</c:v>
                </c:pt>
                <c:pt idx="2">
                  <c:v>иностранный язык</c:v>
                </c:pt>
                <c:pt idx="3">
                  <c:v>информатика</c:v>
                </c:pt>
                <c:pt idx="4">
                  <c:v>физика</c:v>
                </c:pt>
                <c:pt idx="5">
                  <c:v>химия</c:v>
                </c:pt>
                <c:pt idx="6">
                  <c:v>биология</c:v>
                </c:pt>
                <c:pt idx="7">
                  <c:v>история</c:v>
                </c:pt>
                <c:pt idx="8">
                  <c:v>обществознание</c:v>
                </c:pt>
                <c:pt idx="9">
                  <c:v>география</c:v>
                </c:pt>
              </c:strCache>
            </c:strRef>
          </c:cat>
          <c:val>
            <c:numRef>
              <c:f>Лист8!$D$25:$D$34</c:f>
              <c:numCache>
                <c:formatCode>0.0</c:formatCode>
                <c:ptCount val="10"/>
                <c:pt idx="0">
                  <c:v>31.450094161958567</c:v>
                </c:pt>
                <c:pt idx="1">
                  <c:v>35.63096500530223</c:v>
                </c:pt>
                <c:pt idx="2">
                  <c:v>32.627118644067799</c:v>
                </c:pt>
                <c:pt idx="3">
                  <c:v>34.545454545454547</c:v>
                </c:pt>
                <c:pt idx="4">
                  <c:v>34.45945945945946</c:v>
                </c:pt>
                <c:pt idx="5">
                  <c:v>32</c:v>
                </c:pt>
                <c:pt idx="6">
                  <c:v>36.798336798336798</c:v>
                </c:pt>
                <c:pt idx="7">
                  <c:v>30.046224961479197</c:v>
                </c:pt>
                <c:pt idx="8">
                  <c:v>31.739130434782609</c:v>
                </c:pt>
                <c:pt idx="9">
                  <c:v>34.497816593886462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1EF4-4FA7-B73A-29037D4CB2DB}"/>
            </c:ext>
          </c:extLst>
        </c:ser>
        <c:ser>
          <c:idx val="2"/>
          <c:order val="2"/>
          <c:tx>
            <c:strRef>
              <c:f>Лист8!$E$24</c:f>
              <c:strCache>
                <c:ptCount val="1"/>
                <c:pt idx="0">
                  <c:v>%C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747235387045903E-3"/>
                  <c:y val="1.593937448466420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41,2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EF4-4FA7-B73A-29037D4CB2DB}"/>
                </c:ext>
              </c:extLst>
            </c:dLbl>
            <c:dLbl>
              <c:idx val="1"/>
              <c:layout>
                <c:manualLayout>
                  <c:x val="1.1848341232227487E-2"/>
                  <c:y val="2.233425857739005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35,4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EF4-4FA7-B73A-29037D4CB2DB}"/>
                </c:ext>
              </c:extLst>
            </c:dLbl>
            <c:dLbl>
              <c:idx val="2"/>
              <c:layout>
                <c:manualLayout>
                  <c:x val="5.9241706161137081E-3"/>
                  <c:y val="1.59393744846641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29,7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EF4-4FA7-B73A-29037D4CB2DB}"/>
                </c:ext>
              </c:extLst>
            </c:dLbl>
            <c:dLbl>
              <c:idx val="3"/>
              <c:layout>
                <c:manualLayout>
                  <c:x val="1.1848341232227487E-2"/>
                  <c:y val="1.274193243830126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27,4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EF4-4FA7-B73A-29037D4CB2DB}"/>
                </c:ext>
              </c:extLst>
            </c:dLbl>
            <c:dLbl>
              <c:idx val="4"/>
              <c:layout>
                <c:manualLayout>
                  <c:x val="1.1848341232227416E-2"/>
                  <c:y val="1.593937448466423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32,8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EF4-4FA7-B73A-29037D4CB2DB}"/>
                </c:ext>
              </c:extLst>
            </c:dLbl>
            <c:dLbl>
              <c:idx val="5"/>
              <c:layout>
                <c:manualLayout>
                  <c:x val="1.9747455348569235E-3"/>
                  <c:y val="1.593947815346611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EF4-4FA7-B73A-29037D4CB2DB}"/>
                </c:ext>
              </c:extLst>
            </c:dLbl>
            <c:dLbl>
              <c:idx val="6"/>
              <c:layout>
                <c:manualLayout>
                  <c:x val="1.5797788309636577E-2"/>
                  <c:y val="1.59393744846642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EF4-4FA7-B73A-29037D4CB2DB}"/>
                </c:ext>
              </c:extLst>
            </c:dLbl>
            <c:dLbl>
              <c:idx val="7"/>
              <c:layout>
                <c:manualLayout>
                  <c:x val="5.9241706161137437E-3"/>
                  <c:y val="1.593937448466423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35,1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EF4-4FA7-B73A-29037D4CB2DB}"/>
                </c:ext>
              </c:extLst>
            </c:dLbl>
            <c:dLbl>
              <c:idx val="8"/>
              <c:layout>
                <c:manualLayout>
                  <c:x val="0"/>
                  <c:y val="1.274193243830132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35,5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EF4-4FA7-B73A-29037D4CB2DB}"/>
                </c:ext>
              </c:extLst>
            </c:dLbl>
            <c:dLbl>
              <c:idx val="9"/>
              <c:layout>
                <c:manualLayout>
                  <c:x val="-1.4481138663150704E-16"/>
                  <c:y val="6.3470483455755084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37,9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EF4-4FA7-B73A-29037D4CB2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Лист8!$B$25:$B$34</c:f>
              <c:strCache>
                <c:ptCount val="10"/>
                <c:pt idx="0">
                  <c:v>русский язык</c:v>
                </c:pt>
                <c:pt idx="1">
                  <c:v>математика</c:v>
                </c:pt>
                <c:pt idx="2">
                  <c:v>иностранный язык</c:v>
                </c:pt>
                <c:pt idx="3">
                  <c:v>информатика</c:v>
                </c:pt>
                <c:pt idx="4">
                  <c:v>физика</c:v>
                </c:pt>
                <c:pt idx="5">
                  <c:v>химия</c:v>
                </c:pt>
                <c:pt idx="6">
                  <c:v>биология</c:v>
                </c:pt>
                <c:pt idx="7">
                  <c:v>история</c:v>
                </c:pt>
                <c:pt idx="8">
                  <c:v>обществознание</c:v>
                </c:pt>
                <c:pt idx="9">
                  <c:v>география</c:v>
                </c:pt>
              </c:strCache>
            </c:strRef>
          </c:cat>
          <c:val>
            <c:numRef>
              <c:f>Лист8!$E$25:$E$34</c:f>
              <c:numCache>
                <c:formatCode>0.0</c:formatCode>
                <c:ptCount val="10"/>
                <c:pt idx="0">
                  <c:v>41.337099811676083</c:v>
                </c:pt>
                <c:pt idx="1">
                  <c:v>35.63096500530223</c:v>
                </c:pt>
                <c:pt idx="2">
                  <c:v>29.766949152542374</c:v>
                </c:pt>
                <c:pt idx="3">
                  <c:v>27.727272727272727</c:v>
                </c:pt>
                <c:pt idx="4">
                  <c:v>33.108108108108105</c:v>
                </c:pt>
                <c:pt idx="5">
                  <c:v>41</c:v>
                </c:pt>
                <c:pt idx="6">
                  <c:v>37.214137214137217</c:v>
                </c:pt>
                <c:pt idx="7">
                  <c:v>35.439137134052388</c:v>
                </c:pt>
                <c:pt idx="8">
                  <c:v>35.652173913043477</c:v>
                </c:pt>
                <c:pt idx="9">
                  <c:v>38.427947598253276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1EF4-4FA7-B73A-29037D4CB2DB}"/>
            </c:ext>
          </c:extLst>
        </c:ser>
        <c:ser>
          <c:idx val="3"/>
          <c:order val="3"/>
          <c:tx>
            <c:strRef>
              <c:f>Лист8!$F$24</c:f>
              <c:strCache>
                <c:ptCount val="1"/>
                <c:pt idx="0">
                  <c:v>%D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10142332893838E-17"/>
                  <c:y val="1.137332653562189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EF4-4FA7-B73A-29037D4CB2DB}"/>
                </c:ext>
              </c:extLst>
            </c:dLbl>
            <c:dLbl>
              <c:idx val="1"/>
              <c:layout>
                <c:manualLayout>
                  <c:x val="3.9494470774091624E-3"/>
                  <c:y val="1.50229422761003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2,9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EF4-4FA7-B73A-29037D4CB2DB}"/>
                </c:ext>
              </c:extLst>
            </c:dLbl>
            <c:dLbl>
              <c:idx val="2"/>
              <c:layout>
                <c:manualLayout>
                  <c:x val="5.9241706161137081E-3"/>
                  <c:y val="5.79959011972818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1EF4-4FA7-B73A-29037D4CB2DB}"/>
                </c:ext>
              </c:extLst>
            </c:dLbl>
            <c:dLbl>
              <c:idx val="3"/>
              <c:layout>
                <c:manualLayout>
                  <c:x val="3.9494470774091624E-3"/>
                  <c:y val="1.098837465460702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2,1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1EF4-4FA7-B73A-29037D4CB2DB}"/>
                </c:ext>
              </c:extLst>
            </c:dLbl>
            <c:dLbl>
              <c:idx val="5"/>
              <c:layout>
                <c:manualLayout>
                  <c:x val="5.9241706161137437E-3"/>
                  <c:y val="7.845817833921839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1EF4-4FA7-B73A-29037D4CB2DB}"/>
                </c:ext>
              </c:extLst>
            </c:dLbl>
            <c:dLbl>
              <c:idx val="6"/>
              <c:layout>
                <c:manualLayout>
                  <c:x val="5.9241706161137437E-3"/>
                  <c:y val="1.593937448466423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4,2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1EF4-4FA7-B73A-29037D4CB2DB}"/>
                </c:ext>
              </c:extLst>
            </c:dLbl>
            <c:dLbl>
              <c:idx val="7"/>
              <c:layout>
                <c:manualLayout>
                  <c:x val="9.873617693522907E-3"/>
                  <c:y val="1.7182096842211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1EF4-4FA7-B73A-29037D4CB2DB}"/>
                </c:ext>
              </c:extLst>
            </c:dLbl>
            <c:dLbl>
              <c:idx val="8"/>
              <c:layout>
                <c:manualLayout>
                  <c:x val="3.9494470774091624E-3"/>
                  <c:y val="1.399875375290318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3,2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1EF4-4FA7-B73A-29037D4CB2DB}"/>
                </c:ext>
              </c:extLst>
            </c:dLbl>
            <c:dLbl>
              <c:idx val="9"/>
              <c:layout>
                <c:manualLayout>
                  <c:x val="5.9241706161137437E-3"/>
                  <c:y val="9.83954032772930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1EF4-4FA7-B73A-29037D4CB2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Лист8!$B$25:$B$34</c:f>
              <c:strCache>
                <c:ptCount val="10"/>
                <c:pt idx="0">
                  <c:v>русский язык</c:v>
                </c:pt>
                <c:pt idx="1">
                  <c:v>математика</c:v>
                </c:pt>
                <c:pt idx="2">
                  <c:v>иностранный язык</c:v>
                </c:pt>
                <c:pt idx="3">
                  <c:v>информатика</c:v>
                </c:pt>
                <c:pt idx="4">
                  <c:v>физика</c:v>
                </c:pt>
                <c:pt idx="5">
                  <c:v>химия</c:v>
                </c:pt>
                <c:pt idx="6">
                  <c:v>биология</c:v>
                </c:pt>
                <c:pt idx="7">
                  <c:v>история</c:v>
                </c:pt>
                <c:pt idx="8">
                  <c:v>обществознание</c:v>
                </c:pt>
                <c:pt idx="9">
                  <c:v>география</c:v>
                </c:pt>
              </c:strCache>
            </c:strRef>
          </c:cat>
          <c:val>
            <c:numRef>
              <c:f>Лист8!$F$25:$F$34</c:f>
              <c:numCache>
                <c:formatCode>0.0</c:formatCode>
                <c:ptCount val="10"/>
                <c:pt idx="0">
                  <c:v>2.0715630885122409</c:v>
                </c:pt>
                <c:pt idx="1">
                  <c:v>2.9692470837751856</c:v>
                </c:pt>
                <c:pt idx="2">
                  <c:v>0.42372881355932202</c:v>
                </c:pt>
                <c:pt idx="3">
                  <c:v>2.0454545454545454</c:v>
                </c:pt>
                <c:pt idx="4">
                  <c:v>1.3513513513513513</c:v>
                </c:pt>
                <c:pt idx="5">
                  <c:v>4</c:v>
                </c:pt>
                <c:pt idx="6">
                  <c:v>4.3659043659043659</c:v>
                </c:pt>
                <c:pt idx="7">
                  <c:v>2.4653312788906008</c:v>
                </c:pt>
                <c:pt idx="8">
                  <c:v>3.3333333333333335</c:v>
                </c:pt>
                <c:pt idx="9">
                  <c:v>0.8733624454148472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1EF4-4FA7-B73A-29037D4CB2D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7274928"/>
        <c:axId val="237280416"/>
      </c:barChart>
      <c:catAx>
        <c:axId val="23727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7280416"/>
        <c:crosses val="autoZero"/>
        <c:auto val="1"/>
        <c:lblAlgn val="ctr"/>
        <c:lblOffset val="100"/>
        <c:noMultiLvlLbl val="0"/>
      </c:catAx>
      <c:valAx>
        <c:axId val="23728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727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1800" b="1" i="0" u="none" strike="noStrike" kern="0" baseline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defRPr>
            </a:pPr>
            <a:r>
              <a:rPr lang="ru-RU" sz="1800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Доля педагогов с системными дефицитами, требующими устранения </a:t>
            </a:r>
            <a:r>
              <a:rPr lang="ru-RU" sz="2000" b="1" kern="0" dirty="0" smtClean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Arial"/>
              </a:rPr>
              <a:t>уровень А</a:t>
            </a:r>
            <a:endParaRPr lang="ru-RU" sz="2000" b="1" kern="0" dirty="0">
              <a:solidFill>
                <a:srgbClr val="FF0000"/>
              </a:solidFill>
              <a:latin typeface="Calibri" panose="020F0502020204030204" pitchFamily="34" charset="0"/>
              <a:ea typeface="+mj-ea"/>
              <a:cs typeface="Arial"/>
            </a:endParaRPr>
          </a:p>
        </c:rich>
      </c:tx>
      <c:layout>
        <c:manualLayout>
          <c:xMode val="edge"/>
          <c:yMode val="edge"/>
          <c:x val="0.1226159290264246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1800" b="1" i="0" u="none" strike="noStrike" kern="0" baseline="0" dirty="0">
              <a:solidFill>
                <a:srgbClr val="4F81BD">
                  <a:lumMod val="50000"/>
                </a:srgbClr>
              </a:solidFill>
              <a:latin typeface="Calibri" panose="020F0502020204030204" pitchFamily="34" charset="0"/>
              <a:ea typeface="+mj-ea"/>
              <a:cs typeface="Arial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3500840466623625E-3"/>
                  <c:y val="-1.6571972786173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47-4934-BFAA-C03E82FC8229}"/>
                </c:ext>
              </c:extLst>
            </c:dLbl>
            <c:dLbl>
              <c:idx val="1"/>
              <c:layout>
                <c:manualLayout>
                  <c:x val="1.1166946822207873E-3"/>
                  <c:y val="-1.6571972786173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47-4934-BFAA-C03E82FC8229}"/>
                </c:ext>
              </c:extLst>
            </c:dLbl>
            <c:dLbl>
              <c:idx val="2"/>
              <c:layout>
                <c:manualLayout>
                  <c:x val="2.2333893644415339E-3"/>
                  <c:y val="-1.4204548102434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47-4934-BFAA-C03E82FC8229}"/>
                </c:ext>
              </c:extLst>
            </c:dLbl>
            <c:dLbl>
              <c:idx val="3"/>
              <c:layout>
                <c:manualLayout>
                  <c:x val="6.7001680933246833E-3"/>
                  <c:y val="-1.6571972786173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47-4934-BFAA-C03E82FC8229}"/>
                </c:ext>
              </c:extLst>
            </c:dLbl>
            <c:dLbl>
              <c:idx val="4"/>
              <c:layout>
                <c:manualLayout>
                  <c:x val="0"/>
                  <c:y val="-1.8939397469912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047-4934-BFAA-C03E82FC8229}"/>
                </c:ext>
              </c:extLst>
            </c:dLbl>
            <c:dLbl>
              <c:idx val="5"/>
              <c:layout>
                <c:manualLayout>
                  <c:x val="2.2333893644414932E-3"/>
                  <c:y val="-1.4204548102434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47-4934-BFAA-C03E82FC8229}"/>
                </c:ext>
              </c:extLst>
            </c:dLbl>
            <c:dLbl>
              <c:idx val="6"/>
              <c:layout>
                <c:manualLayout>
                  <c:x val="3.3500840466623625E-3"/>
                  <c:y val="-1.6571972786173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047-4934-BFAA-C03E82FC8229}"/>
                </c:ext>
              </c:extLst>
            </c:dLbl>
            <c:dLbl>
              <c:idx val="7"/>
              <c:layout>
                <c:manualLayout>
                  <c:x val="-2.2333893644415747E-3"/>
                  <c:y val="-1.1837123418695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047-4934-BFAA-C03E82FC8229}"/>
                </c:ext>
              </c:extLst>
            </c:dLbl>
            <c:dLbl>
              <c:idx val="8"/>
              <c:layout>
                <c:manualLayout>
                  <c:x val="1.1166946822207873E-3"/>
                  <c:y val="-7.10227405121727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047-4934-BFAA-C03E82FC8229}"/>
                </c:ext>
              </c:extLst>
            </c:dLbl>
            <c:dLbl>
              <c:idx val="9"/>
              <c:layout>
                <c:manualLayout>
                  <c:x val="-3.3500840466623625E-3"/>
                  <c:y val="-1.4204548102434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047-4934-BFAA-C03E82FC82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Лист8!$B$146:$B$155</c:f>
              <c:strCache>
                <c:ptCount val="10"/>
                <c:pt idx="0">
                  <c:v>иностранный язык</c:v>
                </c:pt>
                <c:pt idx="1">
                  <c:v>информатика</c:v>
                </c:pt>
                <c:pt idx="2">
                  <c:v>история</c:v>
                </c:pt>
                <c:pt idx="3">
                  <c:v>физика</c:v>
                </c:pt>
                <c:pt idx="4">
                  <c:v>обществознание</c:v>
                </c:pt>
                <c:pt idx="5">
                  <c:v>география</c:v>
                </c:pt>
                <c:pt idx="6">
                  <c:v>математика</c:v>
                </c:pt>
                <c:pt idx="7">
                  <c:v>русский язык</c:v>
                </c:pt>
                <c:pt idx="8">
                  <c:v>химия</c:v>
                </c:pt>
                <c:pt idx="9">
                  <c:v>биология</c:v>
                </c:pt>
              </c:strCache>
            </c:strRef>
          </c:cat>
          <c:val>
            <c:numRef>
              <c:f>Лист8!$C$146:$C$155</c:f>
              <c:numCache>
                <c:formatCode>0.0</c:formatCode>
                <c:ptCount val="10"/>
                <c:pt idx="0">
                  <c:v>37.1</c:v>
                </c:pt>
                <c:pt idx="1">
                  <c:v>36.1</c:v>
                </c:pt>
                <c:pt idx="2">
                  <c:v>32.1</c:v>
                </c:pt>
                <c:pt idx="3">
                  <c:v>31.2</c:v>
                </c:pt>
                <c:pt idx="4">
                  <c:v>29.3</c:v>
                </c:pt>
                <c:pt idx="5">
                  <c:v>26.5</c:v>
                </c:pt>
                <c:pt idx="6">
                  <c:v>26.1</c:v>
                </c:pt>
                <c:pt idx="7">
                  <c:v>25.2</c:v>
                </c:pt>
                <c:pt idx="8">
                  <c:v>23.4</c:v>
                </c:pt>
                <c:pt idx="9" formatCode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19-4155-B488-AA47E4EFD8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7592744"/>
        <c:axId val="237276104"/>
        <c:axId val="0"/>
      </c:bar3DChart>
      <c:catAx>
        <c:axId val="237592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7276104"/>
        <c:crosses val="autoZero"/>
        <c:auto val="1"/>
        <c:lblAlgn val="ctr"/>
        <c:lblOffset val="100"/>
        <c:noMultiLvlLbl val="0"/>
      </c:catAx>
      <c:valAx>
        <c:axId val="237276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7592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Доля педагогов с наличием локальных дефицитов, рекомендуемых к устранению (уровень В)</a:t>
            </a:r>
          </a:p>
        </c:rich>
      </c:tx>
      <c:layout>
        <c:manualLayout>
          <c:xMode val="edge"/>
          <c:yMode val="edge"/>
          <c:x val="0.14476897629706917"/>
          <c:y val="6.46690801466061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rgbClr val="00206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483814523184598E-2"/>
          <c:y val="0.24829280332507214"/>
          <c:w val="0.88396062992125979"/>
          <c:h val="0.45672895186301449"/>
        </c:manualLayout>
      </c:layout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0.23204934890193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18-4096-8024-36EB78EEF4D9}"/>
                </c:ext>
              </c:extLst>
            </c:dLbl>
            <c:dLbl>
              <c:idx val="1"/>
              <c:layout>
                <c:manualLayout>
                  <c:x val="-2.777777777777803E-3"/>
                  <c:y val="-0.235853436588853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18-4096-8024-36EB78EEF4D9}"/>
                </c:ext>
              </c:extLst>
            </c:dLbl>
            <c:dLbl>
              <c:idx val="2"/>
              <c:layout>
                <c:manualLayout>
                  <c:x val="0"/>
                  <c:y val="-0.23204934890193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18-4096-8024-36EB78EEF4D9}"/>
                </c:ext>
              </c:extLst>
            </c:dLbl>
            <c:dLbl>
              <c:idx val="3"/>
              <c:layout>
                <c:manualLayout>
                  <c:x val="-2.7777777777777779E-3"/>
                  <c:y val="-0.220637085841185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18-4096-8024-36EB78EEF4D9}"/>
                </c:ext>
              </c:extLst>
            </c:dLbl>
            <c:dLbl>
              <c:idx val="4"/>
              <c:layout>
                <c:manualLayout>
                  <c:x val="0"/>
                  <c:y val="-0.224441173528102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18-4096-8024-36EB78EEF4D9}"/>
                </c:ext>
              </c:extLst>
            </c:dLbl>
            <c:dLbl>
              <c:idx val="5"/>
              <c:layout>
                <c:manualLayout>
                  <c:x val="2.7777777777777779E-3"/>
                  <c:y val="-0.216832998154268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18-4096-8024-36EB78EEF4D9}"/>
                </c:ext>
              </c:extLst>
            </c:dLbl>
            <c:dLbl>
              <c:idx val="6"/>
              <c:layout>
                <c:manualLayout>
                  <c:x val="-1.0185067526415994E-16"/>
                  <c:y val="-0.216832998154268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418-4096-8024-36EB78EEF4D9}"/>
                </c:ext>
              </c:extLst>
            </c:dLbl>
            <c:dLbl>
              <c:idx val="7"/>
              <c:layout>
                <c:manualLayout>
                  <c:x val="-2.7777777777777779E-3"/>
                  <c:y val="-0.213028910467351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418-4096-8024-36EB78EEF4D9}"/>
                </c:ext>
              </c:extLst>
            </c:dLbl>
            <c:dLbl>
              <c:idx val="8"/>
              <c:layout>
                <c:manualLayout>
                  <c:x val="-1.0185067526415994E-16"/>
                  <c:y val="-0.20161664740660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418-4096-8024-36EB78EEF4D9}"/>
                </c:ext>
              </c:extLst>
            </c:dLbl>
            <c:dLbl>
              <c:idx val="9"/>
              <c:layout>
                <c:manualLayout>
                  <c:x val="5.5555555555554534E-3"/>
                  <c:y val="-0.205420735093517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418-4096-8024-36EB78EEF4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Лист8!$B$174:$B$183</c:f>
              <c:strCache>
                <c:ptCount val="10"/>
                <c:pt idx="0">
                  <c:v>биология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география</c:v>
                </c:pt>
                <c:pt idx="4">
                  <c:v>информатика</c:v>
                </c:pt>
                <c:pt idx="5">
                  <c:v>иностранный язык</c:v>
                </c:pt>
                <c:pt idx="6">
                  <c:v>обществознание</c:v>
                </c:pt>
                <c:pt idx="7">
                  <c:v>химия</c:v>
                </c:pt>
                <c:pt idx="8">
                  <c:v>русский язык</c:v>
                </c:pt>
                <c:pt idx="9">
                  <c:v>история</c:v>
                </c:pt>
              </c:strCache>
            </c:strRef>
          </c:cat>
          <c:val>
            <c:numRef>
              <c:f>Лист8!$C$174:$C$183</c:f>
              <c:numCache>
                <c:formatCode>0.0</c:formatCode>
                <c:ptCount val="10"/>
                <c:pt idx="0">
                  <c:v>36.6</c:v>
                </c:pt>
                <c:pt idx="1">
                  <c:v>35.700000000000003</c:v>
                </c:pt>
                <c:pt idx="2">
                  <c:v>34.6</c:v>
                </c:pt>
                <c:pt idx="3">
                  <c:v>34.6</c:v>
                </c:pt>
                <c:pt idx="4">
                  <c:v>34.5</c:v>
                </c:pt>
                <c:pt idx="5">
                  <c:v>32.799999999999997</c:v>
                </c:pt>
                <c:pt idx="6" formatCode="0">
                  <c:v>32</c:v>
                </c:pt>
                <c:pt idx="7">
                  <c:v>31.7</c:v>
                </c:pt>
                <c:pt idx="8">
                  <c:v>31.6</c:v>
                </c:pt>
                <c:pt idx="9">
                  <c:v>30.3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418-4096-8024-36EB78EEF4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2671072"/>
        <c:axId val="242667152"/>
        <c:axId val="0"/>
      </c:bar3DChart>
      <c:catAx>
        <c:axId val="242671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2667152"/>
        <c:crosses val="autoZero"/>
        <c:auto val="1"/>
        <c:lblAlgn val="ctr"/>
        <c:lblOffset val="100"/>
        <c:noMultiLvlLbl val="0"/>
      </c:catAx>
      <c:valAx>
        <c:axId val="24266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2671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Доля педагогов с наличием несущественных предметных </a:t>
            </a:r>
            <a:r>
              <a:rPr lang="ru-RU" sz="1600" b="1" i="0" u="none" strike="noStrike" kern="1200" spc="0" baseline="0" dirty="0" smtClean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дефицитов</a:t>
            </a:r>
            <a:r>
              <a:rPr lang="ru-RU" sz="1600" b="1" i="0" u="none" strike="noStrike" kern="1200" spc="0" baseline="0" dirty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восполняемых по желанию педагога (уровень С)</a:t>
            </a:r>
          </a:p>
        </c:rich>
      </c:tx>
      <c:layout>
        <c:manualLayout>
          <c:xMode val="edge"/>
          <c:yMode val="edge"/>
          <c:x val="0.24146181571782535"/>
          <c:y val="1.69312169312169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Лист8!$B$194:$B$203</c:f>
              <c:strCache>
                <c:ptCount val="10"/>
                <c:pt idx="0">
                  <c:v>русский язык</c:v>
                </c:pt>
                <c:pt idx="1">
                  <c:v>химия</c:v>
                </c:pt>
                <c:pt idx="2">
                  <c:v>география</c:v>
                </c:pt>
                <c:pt idx="3">
                  <c:v>биология</c:v>
                </c:pt>
                <c:pt idx="4">
                  <c:v>обществознание</c:v>
                </c:pt>
                <c:pt idx="5">
                  <c:v>математика</c:v>
                </c:pt>
                <c:pt idx="6">
                  <c:v>история</c:v>
                </c:pt>
                <c:pt idx="7">
                  <c:v>физика</c:v>
                </c:pt>
                <c:pt idx="8">
                  <c:v>иностранный язык</c:v>
                </c:pt>
                <c:pt idx="9">
                  <c:v>информатика</c:v>
                </c:pt>
              </c:strCache>
            </c:strRef>
          </c:cat>
          <c:val>
            <c:numRef>
              <c:f>Лист8!$C$194:$C$203</c:f>
              <c:numCache>
                <c:formatCode>0</c:formatCode>
                <c:ptCount val="10"/>
                <c:pt idx="0" formatCode="0.0">
                  <c:v>41.2</c:v>
                </c:pt>
                <c:pt idx="1">
                  <c:v>41</c:v>
                </c:pt>
                <c:pt idx="2" formatCode="0.0">
                  <c:v>37.9</c:v>
                </c:pt>
                <c:pt idx="3" formatCode="0.0">
                  <c:v>37.200000000000003</c:v>
                </c:pt>
                <c:pt idx="4" formatCode="0.0">
                  <c:v>35.5</c:v>
                </c:pt>
                <c:pt idx="5" formatCode="0.0">
                  <c:v>35.4</c:v>
                </c:pt>
                <c:pt idx="6" formatCode="0.0">
                  <c:v>35.1</c:v>
                </c:pt>
                <c:pt idx="7" formatCode="0.0">
                  <c:v>32.799999999999997</c:v>
                </c:pt>
                <c:pt idx="8" formatCode="0.0">
                  <c:v>29.7</c:v>
                </c:pt>
                <c:pt idx="9" formatCode="0.0">
                  <c:v>27.4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91-4DF9-AD4C-2FBB263EF5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2663624"/>
        <c:axId val="242670680"/>
        <c:axId val="0"/>
      </c:bar3DChart>
      <c:catAx>
        <c:axId val="242663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2670680"/>
        <c:crosses val="autoZero"/>
        <c:auto val="1"/>
        <c:lblAlgn val="ctr"/>
        <c:lblOffset val="100"/>
        <c:noMultiLvlLbl val="0"/>
      </c:catAx>
      <c:valAx>
        <c:axId val="242670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2663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A9D5-42FC-B678-C5C9967085F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A9D5-42FC-B678-C5C9967085F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A9D5-42FC-B678-C5C9967085F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A9D5-42FC-B678-C5C9967085F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A9D5-42FC-B678-C5C9967085FE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A9D5-42FC-B678-C5C9967085FE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A9D5-42FC-B678-C5C9967085FE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A9D5-42FC-B678-C5C9967085FE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A9D5-42FC-B678-C5C9967085FE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A9D5-42FC-B678-C5C9967085FE}"/>
              </c:ext>
            </c:extLst>
          </c:dPt>
          <c:dLbls>
            <c:dLbl>
              <c:idx val="0"/>
              <c:layout>
                <c:manualLayout>
                  <c:x val="-8.6369775110075625E-2"/>
                  <c:y val="1.13055341556819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FDE342D-DEFD-420C-A8CC-7A3861993D37}" type="CATEGORYNAME">
                      <a:rPr lang="ru-RU" smtClean="0"/>
                      <a:pPr>
                        <a:defRPr sz="1600" b="1">
                          <a:solidFill>
                            <a:srgbClr val="002060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B1CF7B12-BFF9-4FF3-966B-C2730B77AE8A}" type="VALUE">
                      <a:rPr lang="ru-RU" baseline="0" smtClean="0"/>
                      <a:pPr>
                        <a:defRPr sz="1600" b="1">
                          <a:solidFill>
                            <a:srgbClr val="002060"/>
                          </a:solidFill>
                        </a:defRPr>
                      </a:pPr>
                      <a:t>[ЗНАЧЕНИЕ]</a:t>
                    </a:fld>
                    <a:r>
                      <a:rPr lang="ru-RU" baseline="0" dirty="0" smtClean="0"/>
                      <a:t> МО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73111273454824"/>
                      <c:h val="7.541685667974057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9D5-42FC-B678-C5C9967085FE}"/>
                </c:ext>
              </c:extLst>
            </c:dLbl>
            <c:dLbl>
              <c:idx val="1"/>
              <c:layout>
                <c:manualLayout>
                  <c:x val="-8.5675360830848816E-3"/>
                  <c:y val="4.265432134875411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741B6E7-CDF4-430B-9AB5-AB1D403A7ACC}" type="CATEGORYNAME">
                      <a:rPr lang="ru-RU" smtClean="0"/>
                      <a:pPr>
                        <a:defRPr sz="1600" b="1">
                          <a:solidFill>
                            <a:srgbClr val="002060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49ABA13A-104E-48A5-860D-A926EAD49E65}" type="VALUE">
                      <a:rPr lang="ru-RU" baseline="0" smtClean="0"/>
                      <a:pPr>
                        <a:defRPr sz="1600" b="1">
                          <a:solidFill>
                            <a:srgbClr val="002060"/>
                          </a:solidFill>
                        </a:defRPr>
                      </a:pPr>
                      <a:t>[ЗНАЧЕНИЕ]</a:t>
                    </a:fld>
                    <a:r>
                      <a:rPr lang="ru-RU" baseline="0" dirty="0" smtClean="0"/>
                      <a:t> МО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25279549298741"/>
                      <c:h val="9.162619059669913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9D5-42FC-B678-C5C9967085FE}"/>
                </c:ext>
              </c:extLst>
            </c:dLbl>
            <c:dLbl>
              <c:idx val="2"/>
              <c:layout>
                <c:manualLayout>
                  <c:x val="-3.2486294022021704E-4"/>
                  <c:y val="1.3309605119556268E-2"/>
                </c:manualLayout>
              </c:layout>
              <c:tx>
                <c:rich>
                  <a:bodyPr/>
                  <a:lstStyle/>
                  <a:p>
                    <a:fld id="{FEDC8022-FBC8-431D-9B2C-D95D44088944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5EF00985-B2B7-4975-B0A1-C6E21DAA5A7C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 smtClean="0"/>
                      <a:t> МО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73930670457612"/>
                      <c:h val="0.1390689685780900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9D5-42FC-B678-C5C9967085FE}"/>
                </c:ext>
              </c:extLst>
            </c:dLbl>
            <c:dLbl>
              <c:idx val="3"/>
              <c:layout>
                <c:manualLayout>
                  <c:x val="-1.3463120553372692E-3"/>
                  <c:y val="-0.2334347810273652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FE5954F-EEC9-480A-9E68-35F9BCB65163}" type="CATEGORYNAME">
                      <a:rPr lang="ru-RU" smtClean="0"/>
                      <a:pPr>
                        <a:defRPr sz="1600" b="1">
                          <a:solidFill>
                            <a:srgbClr val="002060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31A84555-0AA1-4CF2-A1AC-42D167EFC443}" type="VALUE">
                      <a:rPr lang="ru-RU" baseline="0" smtClean="0"/>
                      <a:pPr>
                        <a:defRPr sz="1600" b="1">
                          <a:solidFill>
                            <a:srgbClr val="002060"/>
                          </a:solidFill>
                        </a:defRPr>
                      </a:pPr>
                      <a:t>[ЗНАЧЕНИЕ]</a:t>
                    </a:fld>
                    <a:r>
                      <a:rPr lang="ru-RU" baseline="0" dirty="0" smtClean="0"/>
                      <a:t> МО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45372216847331"/>
                      <c:h val="0.172261592620277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9D5-42FC-B678-C5C9967085FE}"/>
                </c:ext>
              </c:extLst>
            </c:dLbl>
            <c:dLbl>
              <c:idx val="4"/>
              <c:layout>
                <c:manualLayout>
                  <c:x val="-3.6028063524657594E-2"/>
                  <c:y val="0"/>
                </c:manualLayout>
              </c:layout>
              <c:tx>
                <c:rich>
                  <a:bodyPr/>
                  <a:lstStyle/>
                  <a:p>
                    <a:fld id="{1D2B4E30-C408-4D5E-A8C5-31F3779E0BBE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3B75310F-D257-451E-96C0-85FFD1AAD198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 smtClean="0"/>
                      <a:t> МО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9D5-42FC-B678-C5C9967085FE}"/>
                </c:ext>
              </c:extLst>
            </c:dLbl>
            <c:dLbl>
              <c:idx val="5"/>
              <c:layout>
                <c:manualLayout>
                  <c:x val="-4.0078137246626712E-2"/>
                  <c:y val="-2.7188194396054476E-2"/>
                </c:manualLayout>
              </c:layout>
              <c:tx>
                <c:rich>
                  <a:bodyPr/>
                  <a:lstStyle/>
                  <a:p>
                    <a:fld id="{E43091AF-0F41-4C34-AFDD-2EC73D69E3AF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AFA037FF-F97A-4672-91FC-A616CE919141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 smtClean="0"/>
                      <a:t> МО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A9D5-42FC-B678-C5C9967085FE}"/>
                </c:ext>
              </c:extLst>
            </c:dLbl>
            <c:dLbl>
              <c:idx val="6"/>
              <c:layout>
                <c:manualLayout>
                  <c:x val="0"/>
                  <c:y val="-2.2675670636996735E-2"/>
                </c:manualLayout>
              </c:layout>
              <c:tx>
                <c:rich>
                  <a:bodyPr/>
                  <a:lstStyle/>
                  <a:p>
                    <a:fld id="{E2C04A8F-1D23-4892-9E66-A4B9B6E4AD2D}" type="CATEGORYNAME">
                      <a:rPr lang="ru-RU" sz="1400" b="1" smtClean="0">
                        <a:solidFill>
                          <a:srgbClr val="002060"/>
                        </a:solidFill>
                      </a:rPr>
                      <a:pPr/>
                      <a:t>[ИМЯ КАТЕГОРИИ]</a:t>
                    </a:fld>
                    <a:r>
                      <a:rPr lang="ru-RU" sz="1400" b="1" baseline="0" dirty="0" smtClean="0">
                        <a:solidFill>
                          <a:srgbClr val="002060"/>
                        </a:solidFill>
                      </a:rPr>
                      <a:t> 29 МО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A9D5-42FC-B678-C5C9967085FE}"/>
                </c:ext>
              </c:extLst>
            </c:dLbl>
            <c:dLbl>
              <c:idx val="7"/>
              <c:layout>
                <c:manualLayout>
                  <c:x val="-9.6840345186560723E-3"/>
                  <c:y val="-0.11222570629998684"/>
                </c:manualLayout>
              </c:layout>
              <c:tx>
                <c:rich>
                  <a:bodyPr/>
                  <a:lstStyle/>
                  <a:p>
                    <a:fld id="{50AEEDF6-E500-4CB9-9000-B779F491827D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 smtClean="0"/>
                      <a:t> </a:t>
                    </a:r>
                    <a:fld id="{2B7A5E42-62FE-469E-A109-22D758B67D21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 smtClean="0"/>
                      <a:t> МО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A9D5-42FC-B678-C5C9967085FE}"/>
                </c:ext>
              </c:extLst>
            </c:dLbl>
            <c:dLbl>
              <c:idx val="8"/>
              <c:layout>
                <c:manualLayout>
                  <c:x val="8.3585075785995878E-4"/>
                  <c:y val="1.4157574228453648E-2"/>
                </c:manualLayout>
              </c:layout>
              <c:tx>
                <c:rich>
                  <a:bodyPr/>
                  <a:lstStyle/>
                  <a:p>
                    <a:fld id="{6FDBC448-A385-454B-AB4D-A0DD5CDFCA02}" type="CATEGORYNAME">
                      <a:rPr lang="ru-RU" sz="1400" b="1" smtClean="0">
                        <a:solidFill>
                          <a:srgbClr val="002060"/>
                        </a:solidFill>
                      </a:rPr>
                      <a:pPr/>
                      <a:t>[ИМЯ КАТЕГОРИИ]</a:t>
                    </a:fld>
                    <a:r>
                      <a:rPr lang="ru-RU" sz="1400" b="1" baseline="0" dirty="0" smtClean="0">
                        <a:solidFill>
                          <a:srgbClr val="002060"/>
                        </a:solidFill>
                      </a:rPr>
                      <a:t> 31 МО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46878722662086"/>
                      <c:h val="0.122933393221893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A9D5-42FC-B678-C5C9967085FE}"/>
                </c:ext>
              </c:extLst>
            </c:dLbl>
            <c:dLbl>
              <c:idx val="9"/>
              <c:layout>
                <c:manualLayout>
                  <c:x val="1.0415029518036606E-2"/>
                  <c:y val="1.615070857814605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AD351D6-95A0-4785-B9B8-EDD837A24272}" type="CATEGORYNAME">
                      <a:rPr lang="ru-RU" sz="1600" b="1" smtClean="0"/>
                      <a:pPr>
                        <a:defRPr sz="1600" b="1">
                          <a:solidFill>
                            <a:srgbClr val="002060"/>
                          </a:solidFill>
                        </a:defRPr>
                      </a:pPr>
                      <a:t>[ИМЯ КАТЕГОРИИ]</a:t>
                    </a:fld>
                    <a:r>
                      <a:rPr lang="ru-RU" sz="1600" baseline="0" dirty="0" smtClean="0"/>
                      <a:t> </a:t>
                    </a:r>
                    <a:fld id="{D74275E3-0EA6-4F47-A825-B905F6861D1C}" type="VALUE">
                      <a:rPr lang="ru-RU" sz="1600" baseline="0" smtClean="0"/>
                      <a:pPr>
                        <a:defRPr sz="1600" b="1">
                          <a:solidFill>
                            <a:srgbClr val="002060"/>
                          </a:solidFill>
                        </a:defRPr>
                      </a:pPr>
                      <a:t>[ЗНАЧЕНИЕ]</a:t>
                    </a:fld>
                    <a:r>
                      <a:rPr lang="ru-RU" sz="1600" baseline="0" dirty="0" smtClean="0"/>
                      <a:t> МО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05211233307662"/>
                      <c:h val="8.740694658125254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A9D5-42FC-B678-C5C9967085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Лист8!$B$99:$B$108</c:f>
              <c:strCache>
                <c:ptCount val="10"/>
                <c:pt idx="0">
                  <c:v>русский язык</c:v>
                </c:pt>
                <c:pt idx="1">
                  <c:v>математика</c:v>
                </c:pt>
                <c:pt idx="2">
                  <c:v>иностранный язык</c:v>
                </c:pt>
                <c:pt idx="3">
                  <c:v>информатика</c:v>
                </c:pt>
                <c:pt idx="4">
                  <c:v>физика</c:v>
                </c:pt>
                <c:pt idx="5">
                  <c:v>химия</c:v>
                </c:pt>
                <c:pt idx="6">
                  <c:v>биология</c:v>
                </c:pt>
                <c:pt idx="7">
                  <c:v>история</c:v>
                </c:pt>
                <c:pt idx="8">
                  <c:v>обществознание</c:v>
                </c:pt>
                <c:pt idx="9">
                  <c:v>география</c:v>
                </c:pt>
              </c:strCache>
            </c:strRef>
          </c:cat>
          <c:val>
            <c:numRef>
              <c:f>Лист8!$C$99:$C$108</c:f>
              <c:numCache>
                <c:formatCode>0</c:formatCode>
                <c:ptCount val="10"/>
                <c:pt idx="0">
                  <c:v>33</c:v>
                </c:pt>
                <c:pt idx="1">
                  <c:v>27</c:v>
                </c:pt>
                <c:pt idx="2">
                  <c:v>40</c:v>
                </c:pt>
                <c:pt idx="3">
                  <c:v>37</c:v>
                </c:pt>
                <c:pt idx="4">
                  <c:v>38</c:v>
                </c:pt>
                <c:pt idx="5">
                  <c:v>31</c:v>
                </c:pt>
                <c:pt idx="6">
                  <c:v>28</c:v>
                </c:pt>
                <c:pt idx="7">
                  <c:v>33</c:v>
                </c:pt>
                <c:pt idx="8">
                  <c:v>29</c:v>
                </c:pt>
                <c:pt idx="9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A9D5-42FC-B678-C5C9967085F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827043843873359E-2"/>
          <c:y val="1.6782697569317797E-2"/>
          <c:w val="0.94416859378854046"/>
          <c:h val="0.6390092398067156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6344640710826213E-3"/>
                  <c:y val="-9.3696909311536142E-3"/>
                </c:manualLayout>
              </c:layout>
              <c:tx>
                <c:rich>
                  <a:bodyPr/>
                  <a:lstStyle/>
                  <a:p>
                    <a:fld id="{2B0F31CF-C0B9-4185-98C7-730AF780DAC2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98C-4E6E-B5DC-3E9DA4B8A707}"/>
                </c:ext>
              </c:extLst>
            </c:dLbl>
            <c:dLbl>
              <c:idx val="1"/>
              <c:layout>
                <c:manualLayout>
                  <c:x val="4.8172320355412664E-3"/>
                  <c:y val="-9.3696909311536247E-3"/>
                </c:manualLayout>
              </c:layout>
              <c:tx>
                <c:rich>
                  <a:bodyPr/>
                  <a:lstStyle/>
                  <a:p>
                    <a:fld id="{0E021D73-6CCF-4EF9-9F18-F0B7D22F6228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98C-4E6E-B5DC-3E9DA4B8A707}"/>
                </c:ext>
              </c:extLst>
            </c:dLbl>
            <c:dLbl>
              <c:idx val="2"/>
              <c:layout>
                <c:manualLayout>
                  <c:x val="8.4301560621972485E-3"/>
                  <c:y val="-1.4054536396730441E-2"/>
                </c:manualLayout>
              </c:layout>
              <c:tx>
                <c:rich>
                  <a:bodyPr/>
                  <a:lstStyle/>
                  <a:p>
                    <a:fld id="{5EC4202F-992C-4A90-B843-6761D98FCE9D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98C-4E6E-B5DC-3E9DA4B8A707}"/>
                </c:ext>
              </c:extLst>
            </c:dLbl>
            <c:dLbl>
              <c:idx val="3"/>
              <c:layout>
                <c:manualLayout>
                  <c:x val="1.0838772079967904E-2"/>
                  <c:y val="-9.3696909311536351E-3"/>
                </c:manualLayout>
              </c:layout>
              <c:tx>
                <c:rich>
                  <a:bodyPr/>
                  <a:lstStyle/>
                  <a:p>
                    <a:fld id="{7CE45825-5B4C-4B60-A528-C5ABEBE816C2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98C-4E6E-B5DC-3E9DA4B8A707}"/>
                </c:ext>
              </c:extLst>
            </c:dLbl>
            <c:dLbl>
              <c:idx val="4"/>
              <c:layout>
                <c:manualLayout>
                  <c:x val="3.6129240266558945E-3"/>
                  <c:y val="-1.4054536396730421E-2"/>
                </c:manualLayout>
              </c:layout>
              <c:tx>
                <c:rich>
                  <a:bodyPr/>
                  <a:lstStyle/>
                  <a:p>
                    <a:fld id="{FE167882-F265-46E8-9ABC-DA92AD1C2C7F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98C-4E6E-B5DC-3E9DA4B8A707}"/>
                </c:ext>
              </c:extLst>
            </c:dLbl>
            <c:dLbl>
              <c:idx val="5"/>
              <c:layout>
                <c:manualLayout>
                  <c:x val="7.2258480533118775E-3"/>
                  <c:y val="-9.3696909311536142E-3"/>
                </c:manualLayout>
              </c:layout>
              <c:tx>
                <c:rich>
                  <a:bodyPr/>
                  <a:lstStyle/>
                  <a:p>
                    <a:fld id="{E3A5B9B7-3720-4132-99A2-6799DBA07838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98C-4E6E-B5DC-3E9DA4B8A707}"/>
                </c:ext>
              </c:extLst>
            </c:dLbl>
            <c:dLbl>
              <c:idx val="6"/>
              <c:layout>
                <c:manualLayout>
                  <c:x val="9.6344640710825328E-3"/>
                  <c:y val="-9.3696909311536142E-3"/>
                </c:manualLayout>
              </c:layout>
              <c:tx>
                <c:rich>
                  <a:bodyPr/>
                  <a:lstStyle/>
                  <a:p>
                    <a:fld id="{BA3C4800-2252-4EE2-ACEF-84548B9B8075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98C-4E6E-B5DC-3E9DA4B8A707}"/>
                </c:ext>
              </c:extLst>
            </c:dLbl>
            <c:dLbl>
              <c:idx val="7"/>
              <c:layout>
                <c:manualLayout>
                  <c:x val="9.6344640710826213E-3"/>
                  <c:y val="-4.6848454655767213E-3"/>
                </c:manualLayout>
              </c:layout>
              <c:tx>
                <c:rich>
                  <a:bodyPr/>
                  <a:lstStyle/>
                  <a:p>
                    <a:fld id="{91D90D1E-98B8-419F-93CE-30F593B92D08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98C-4E6E-B5DC-3E9DA4B8A707}"/>
                </c:ext>
              </c:extLst>
            </c:dLbl>
            <c:dLbl>
              <c:idx val="8"/>
              <c:layout>
                <c:manualLayout>
                  <c:x val="7.2258480533119659E-3"/>
                  <c:y val="-7.0272681983652103E-3"/>
                </c:manualLayout>
              </c:layout>
              <c:tx>
                <c:rich>
                  <a:bodyPr/>
                  <a:lstStyle/>
                  <a:p>
                    <a:fld id="{21B4536F-EDCB-4A3C-9FD6-D262D84F8062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B98C-4E6E-B5DC-3E9DA4B8A707}"/>
                </c:ext>
              </c:extLst>
            </c:dLbl>
            <c:dLbl>
              <c:idx val="9"/>
              <c:layout>
                <c:manualLayout>
                  <c:x val="1.3247388097738604E-2"/>
                  <c:y val="-9.3696909311536142E-3"/>
                </c:manualLayout>
              </c:layout>
              <c:tx>
                <c:rich>
                  <a:bodyPr/>
                  <a:lstStyle/>
                  <a:p>
                    <a:fld id="{FED02635-C461-42CB-9769-1D05BF1E1003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98C-4E6E-B5DC-3E9DA4B8A7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Лист8!$B$211:$B$220</c:f>
              <c:strCache>
                <c:ptCount val="10"/>
                <c:pt idx="0">
                  <c:v>биология</c:v>
                </c:pt>
                <c:pt idx="1">
                  <c:v>химия</c:v>
                </c:pt>
                <c:pt idx="2">
                  <c:v>обществознание</c:v>
                </c:pt>
                <c:pt idx="3">
                  <c:v>математика</c:v>
                </c:pt>
                <c:pt idx="4">
                  <c:v>история</c:v>
                </c:pt>
                <c:pt idx="5">
                  <c:v>информатика</c:v>
                </c:pt>
                <c:pt idx="6">
                  <c:v>русский язык</c:v>
                </c:pt>
                <c:pt idx="7">
                  <c:v>физика</c:v>
                </c:pt>
                <c:pt idx="8">
                  <c:v>география</c:v>
                </c:pt>
                <c:pt idx="9">
                  <c:v>иностранный язык</c:v>
                </c:pt>
              </c:strCache>
            </c:strRef>
          </c:cat>
          <c:val>
            <c:numRef>
              <c:f>Лист8!$C$211:$C$220</c:f>
              <c:numCache>
                <c:formatCode>0</c:formatCode>
                <c:ptCount val="10"/>
                <c:pt idx="0" formatCode="0.0">
                  <c:v>4.2</c:v>
                </c:pt>
                <c:pt idx="1">
                  <c:v>4</c:v>
                </c:pt>
                <c:pt idx="2" formatCode="0.0">
                  <c:v>3.2</c:v>
                </c:pt>
                <c:pt idx="3" formatCode="0.0">
                  <c:v>2.9</c:v>
                </c:pt>
                <c:pt idx="4" formatCode="0.0">
                  <c:v>2.5</c:v>
                </c:pt>
                <c:pt idx="5" formatCode="0.0">
                  <c:v>2.1</c:v>
                </c:pt>
                <c:pt idx="6">
                  <c:v>2</c:v>
                </c:pt>
                <c:pt idx="7" formatCode="0.0">
                  <c:v>1.4</c:v>
                </c:pt>
                <c:pt idx="8" formatCode="0.0">
                  <c:v>0.9</c:v>
                </c:pt>
                <c:pt idx="9" formatCode="0.0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C1-4C83-BE73-AE75638019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2665976"/>
        <c:axId val="242666368"/>
        <c:axId val="0"/>
      </c:bar3DChart>
      <c:catAx>
        <c:axId val="242665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2666368"/>
        <c:crosses val="autoZero"/>
        <c:auto val="1"/>
        <c:lblAlgn val="ctr"/>
        <c:lblOffset val="100"/>
        <c:noMultiLvlLbl val="0"/>
      </c:catAx>
      <c:valAx>
        <c:axId val="2426663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242665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8DD7DC-5701-4318-87EE-0A932CDB7A8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DF660C-78D4-47A8-A807-8B8EE7A9B373}">
      <dgm:prSet phldrT="[Текст]"/>
      <dgm:spPr/>
      <dgm:t>
        <a:bodyPr/>
        <a:lstStyle/>
        <a:p>
          <a:pPr algn="l"/>
          <a:r>
            <a:rPr lang="ru-RU" b="1" dirty="0"/>
            <a:t>Русский язык</a:t>
          </a:r>
        </a:p>
      </dgm:t>
    </dgm:pt>
    <dgm:pt modelId="{334709D4-14B0-46B5-968B-5295F02936FB}" type="parTrans" cxnId="{A5C29E82-FE6E-492E-BC07-A276CE889958}">
      <dgm:prSet/>
      <dgm:spPr/>
      <dgm:t>
        <a:bodyPr/>
        <a:lstStyle/>
        <a:p>
          <a:endParaRPr lang="ru-RU" b="1"/>
        </a:p>
      </dgm:t>
    </dgm:pt>
    <dgm:pt modelId="{5FAFEC47-444B-4D6B-B8AC-4611775B3046}" type="sibTrans" cxnId="{A5C29E82-FE6E-492E-BC07-A276CE889958}">
      <dgm:prSet/>
      <dgm:spPr/>
      <dgm:t>
        <a:bodyPr/>
        <a:lstStyle/>
        <a:p>
          <a:endParaRPr lang="ru-RU" b="1"/>
        </a:p>
      </dgm:t>
    </dgm:pt>
    <dgm:pt modelId="{9D9650D3-B861-4CED-A53D-B029D67FC545}">
      <dgm:prSet phldrT="[Текст]"/>
      <dgm:spPr/>
      <dgm:t>
        <a:bodyPr/>
        <a:lstStyle/>
        <a:p>
          <a:pPr algn="ctr"/>
          <a:r>
            <a:rPr lang="ru-RU" b="1" dirty="0">
              <a:solidFill>
                <a:srgbClr val="C00000"/>
              </a:solidFill>
            </a:rPr>
            <a:t>44</a:t>
          </a:r>
        </a:p>
      </dgm:t>
    </dgm:pt>
    <dgm:pt modelId="{75D93917-CDDA-435E-8F7F-8810994A151D}" type="parTrans" cxnId="{288FA64C-6005-4352-8CDB-7CEB97073708}">
      <dgm:prSet/>
      <dgm:spPr/>
      <dgm:t>
        <a:bodyPr/>
        <a:lstStyle/>
        <a:p>
          <a:endParaRPr lang="ru-RU" b="1"/>
        </a:p>
      </dgm:t>
    </dgm:pt>
    <dgm:pt modelId="{B4764579-1749-4F16-8B36-0CA7E443B099}" type="sibTrans" cxnId="{288FA64C-6005-4352-8CDB-7CEB97073708}">
      <dgm:prSet/>
      <dgm:spPr/>
      <dgm:t>
        <a:bodyPr/>
        <a:lstStyle/>
        <a:p>
          <a:endParaRPr lang="ru-RU" b="1"/>
        </a:p>
      </dgm:t>
    </dgm:pt>
    <dgm:pt modelId="{1C5E484B-FC6E-4CF1-A863-49F145AB1B8D}">
      <dgm:prSet phldrT="[Текст]"/>
      <dgm:spPr/>
      <dgm:t>
        <a:bodyPr/>
        <a:lstStyle/>
        <a:p>
          <a:pPr algn="l"/>
          <a:r>
            <a:rPr lang="ru-RU" b="1" dirty="0"/>
            <a:t>Математика</a:t>
          </a:r>
        </a:p>
      </dgm:t>
    </dgm:pt>
    <dgm:pt modelId="{1859B545-423B-4569-831E-E27CC61F9E8E}" type="parTrans" cxnId="{C1D67B0B-A918-40AB-AC3F-336641E8A6FB}">
      <dgm:prSet/>
      <dgm:spPr/>
      <dgm:t>
        <a:bodyPr/>
        <a:lstStyle/>
        <a:p>
          <a:endParaRPr lang="ru-RU" b="1"/>
        </a:p>
      </dgm:t>
    </dgm:pt>
    <dgm:pt modelId="{FDAE281D-9982-4234-AC19-EE7EF45E80B9}" type="sibTrans" cxnId="{C1D67B0B-A918-40AB-AC3F-336641E8A6FB}">
      <dgm:prSet/>
      <dgm:spPr/>
      <dgm:t>
        <a:bodyPr/>
        <a:lstStyle/>
        <a:p>
          <a:endParaRPr lang="ru-RU" b="1"/>
        </a:p>
      </dgm:t>
    </dgm:pt>
    <dgm:pt modelId="{892F2FDA-86FA-40D5-B56C-6D05059E7375}">
      <dgm:prSet phldrT="[Текст]"/>
      <dgm:spPr/>
      <dgm:t>
        <a:bodyPr/>
        <a:lstStyle/>
        <a:p>
          <a:pPr algn="l"/>
          <a:r>
            <a:rPr lang="ru-RU" b="1" dirty="0"/>
            <a:t>Иностранный язык</a:t>
          </a:r>
        </a:p>
      </dgm:t>
    </dgm:pt>
    <dgm:pt modelId="{52585D61-DBBE-4845-BEAC-5772135E1CE5}" type="parTrans" cxnId="{D4057BFE-CEFB-40E9-8528-461661539336}">
      <dgm:prSet/>
      <dgm:spPr/>
      <dgm:t>
        <a:bodyPr/>
        <a:lstStyle/>
        <a:p>
          <a:endParaRPr lang="ru-RU" b="1"/>
        </a:p>
      </dgm:t>
    </dgm:pt>
    <dgm:pt modelId="{A45C7049-D28A-4418-8198-70944713134C}" type="sibTrans" cxnId="{D4057BFE-CEFB-40E9-8528-461661539336}">
      <dgm:prSet/>
      <dgm:spPr/>
      <dgm:t>
        <a:bodyPr/>
        <a:lstStyle/>
        <a:p>
          <a:endParaRPr lang="ru-RU" b="1"/>
        </a:p>
      </dgm:t>
    </dgm:pt>
    <dgm:pt modelId="{F1093FA2-1E59-4D02-A7A0-408BF42E1ACF}">
      <dgm:prSet phldrT="[Текст]"/>
      <dgm:spPr/>
      <dgm:t>
        <a:bodyPr/>
        <a:lstStyle/>
        <a:p>
          <a:pPr algn="ctr"/>
          <a:r>
            <a:rPr lang="ru-RU" b="1" dirty="0">
              <a:solidFill>
                <a:srgbClr val="C00000"/>
              </a:solidFill>
            </a:rPr>
            <a:t>30</a:t>
          </a:r>
        </a:p>
      </dgm:t>
    </dgm:pt>
    <dgm:pt modelId="{3B6FE133-C981-49ED-BBA0-9FA7CFC3ECA0}" type="parTrans" cxnId="{4EB040C5-A53E-4B6B-B272-1E0BFBF1E6D8}">
      <dgm:prSet/>
      <dgm:spPr/>
      <dgm:t>
        <a:bodyPr/>
        <a:lstStyle/>
        <a:p>
          <a:endParaRPr lang="ru-RU" b="1"/>
        </a:p>
      </dgm:t>
    </dgm:pt>
    <dgm:pt modelId="{7DA22B0C-BD29-4241-8B3A-BAEAED3B7AAE}" type="sibTrans" cxnId="{4EB040C5-A53E-4B6B-B272-1E0BFBF1E6D8}">
      <dgm:prSet/>
      <dgm:spPr/>
      <dgm:t>
        <a:bodyPr/>
        <a:lstStyle/>
        <a:p>
          <a:endParaRPr lang="ru-RU" b="1"/>
        </a:p>
      </dgm:t>
    </dgm:pt>
    <dgm:pt modelId="{D1D54F18-C460-4FB3-93A9-72503FD1B7EA}">
      <dgm:prSet phldrT="[Текст]"/>
      <dgm:spPr/>
      <dgm:t>
        <a:bodyPr/>
        <a:lstStyle/>
        <a:p>
          <a:pPr algn="l"/>
          <a:r>
            <a:rPr lang="ru-RU" b="1" dirty="0"/>
            <a:t>Информатика</a:t>
          </a:r>
        </a:p>
      </dgm:t>
    </dgm:pt>
    <dgm:pt modelId="{33B85936-3384-47FE-9A04-CB2D2FFFB5BD}" type="parTrans" cxnId="{6106B73B-BC13-40FA-BB63-7075FEC53B9F}">
      <dgm:prSet/>
      <dgm:spPr/>
      <dgm:t>
        <a:bodyPr/>
        <a:lstStyle/>
        <a:p>
          <a:endParaRPr lang="ru-RU" b="1"/>
        </a:p>
      </dgm:t>
    </dgm:pt>
    <dgm:pt modelId="{74CE1356-CFA5-4C66-990C-767D87D1B56E}" type="sibTrans" cxnId="{6106B73B-BC13-40FA-BB63-7075FEC53B9F}">
      <dgm:prSet/>
      <dgm:spPr/>
      <dgm:t>
        <a:bodyPr/>
        <a:lstStyle/>
        <a:p>
          <a:endParaRPr lang="ru-RU" b="1"/>
        </a:p>
      </dgm:t>
    </dgm:pt>
    <dgm:pt modelId="{80434EEB-2BF5-4EDA-BD9E-80E6CFC15233}">
      <dgm:prSet phldrT="[Текст]"/>
      <dgm:spPr/>
      <dgm:t>
        <a:bodyPr/>
        <a:lstStyle/>
        <a:p>
          <a:pPr algn="l"/>
          <a:r>
            <a:rPr lang="ru-RU" b="1" dirty="0">
              <a:solidFill>
                <a:schemeClr val="bg1"/>
              </a:solidFill>
            </a:rPr>
            <a:t>Физика</a:t>
          </a:r>
        </a:p>
      </dgm:t>
    </dgm:pt>
    <dgm:pt modelId="{5B45BEBD-1438-4C90-B713-9A49E66B70E9}" type="parTrans" cxnId="{F3A21731-6661-441C-A7C4-86C8479E5E3B}">
      <dgm:prSet/>
      <dgm:spPr/>
      <dgm:t>
        <a:bodyPr/>
        <a:lstStyle/>
        <a:p>
          <a:endParaRPr lang="ru-RU" b="1"/>
        </a:p>
      </dgm:t>
    </dgm:pt>
    <dgm:pt modelId="{D7221E3E-442F-4FF5-9B84-7A0EAB0D2247}" type="sibTrans" cxnId="{F3A21731-6661-441C-A7C4-86C8479E5E3B}">
      <dgm:prSet/>
      <dgm:spPr/>
      <dgm:t>
        <a:bodyPr/>
        <a:lstStyle/>
        <a:p>
          <a:endParaRPr lang="ru-RU" b="1"/>
        </a:p>
      </dgm:t>
    </dgm:pt>
    <dgm:pt modelId="{9DC3C204-99E8-4AB7-99C7-109B97C93E85}">
      <dgm:prSet phldrT="[Текст]"/>
      <dgm:spPr/>
      <dgm:t>
        <a:bodyPr/>
        <a:lstStyle/>
        <a:p>
          <a:pPr algn="l"/>
          <a:r>
            <a:rPr lang="ru-RU" b="1" dirty="0"/>
            <a:t>Химия</a:t>
          </a:r>
        </a:p>
      </dgm:t>
    </dgm:pt>
    <dgm:pt modelId="{DDA14689-CAA2-4B94-BB00-D034D7697A9D}" type="parTrans" cxnId="{45D087AE-98B9-4E2B-BFD0-AB22ECFF02AF}">
      <dgm:prSet/>
      <dgm:spPr/>
      <dgm:t>
        <a:bodyPr/>
        <a:lstStyle/>
        <a:p>
          <a:endParaRPr lang="ru-RU" b="1"/>
        </a:p>
      </dgm:t>
    </dgm:pt>
    <dgm:pt modelId="{009AA1EA-C321-4DF5-90BC-A73162040D6C}" type="sibTrans" cxnId="{45D087AE-98B9-4E2B-BFD0-AB22ECFF02AF}">
      <dgm:prSet/>
      <dgm:spPr/>
      <dgm:t>
        <a:bodyPr/>
        <a:lstStyle/>
        <a:p>
          <a:endParaRPr lang="ru-RU" b="1"/>
        </a:p>
      </dgm:t>
    </dgm:pt>
    <dgm:pt modelId="{C202E68A-A53A-44C2-8DE5-5B7F8AE58E0E}">
      <dgm:prSet phldrT="[Текст]"/>
      <dgm:spPr/>
      <dgm:t>
        <a:bodyPr/>
        <a:lstStyle/>
        <a:p>
          <a:pPr algn="l"/>
          <a:r>
            <a:rPr lang="ru-RU" b="1" dirty="0"/>
            <a:t>Биология</a:t>
          </a:r>
        </a:p>
      </dgm:t>
    </dgm:pt>
    <dgm:pt modelId="{C9D9AAD0-753D-4DB8-A38A-B6949EF1A129}" type="parTrans" cxnId="{9A4BE61D-D351-45B1-B851-AE75DF41EE5F}">
      <dgm:prSet/>
      <dgm:spPr/>
      <dgm:t>
        <a:bodyPr/>
        <a:lstStyle/>
        <a:p>
          <a:endParaRPr lang="ru-RU" b="1"/>
        </a:p>
      </dgm:t>
    </dgm:pt>
    <dgm:pt modelId="{6BCEA6F1-C0C8-4B56-935B-2B7075040882}" type="sibTrans" cxnId="{9A4BE61D-D351-45B1-B851-AE75DF41EE5F}">
      <dgm:prSet/>
      <dgm:spPr/>
      <dgm:t>
        <a:bodyPr/>
        <a:lstStyle/>
        <a:p>
          <a:endParaRPr lang="ru-RU" b="1"/>
        </a:p>
      </dgm:t>
    </dgm:pt>
    <dgm:pt modelId="{6B077EA9-79FE-4133-879E-FF26A37BB4D0}">
      <dgm:prSet phldrT="[Текст]"/>
      <dgm:spPr/>
      <dgm:t>
        <a:bodyPr/>
        <a:lstStyle/>
        <a:p>
          <a:pPr algn="l"/>
          <a:r>
            <a:rPr lang="ru-RU" b="1" dirty="0">
              <a:solidFill>
                <a:schemeClr val="bg1"/>
              </a:solidFill>
            </a:rPr>
            <a:t>История</a:t>
          </a:r>
        </a:p>
      </dgm:t>
    </dgm:pt>
    <dgm:pt modelId="{15CA9351-4363-437D-BDF7-91B743502312}" type="parTrans" cxnId="{BF2005B9-8E58-48C0-8B37-7521975DE3D5}">
      <dgm:prSet/>
      <dgm:spPr/>
      <dgm:t>
        <a:bodyPr/>
        <a:lstStyle/>
        <a:p>
          <a:endParaRPr lang="ru-RU" b="1"/>
        </a:p>
      </dgm:t>
    </dgm:pt>
    <dgm:pt modelId="{4D6FA270-23CA-4E08-AF38-3DAC783F8301}" type="sibTrans" cxnId="{BF2005B9-8E58-48C0-8B37-7521975DE3D5}">
      <dgm:prSet/>
      <dgm:spPr/>
      <dgm:t>
        <a:bodyPr/>
        <a:lstStyle/>
        <a:p>
          <a:endParaRPr lang="ru-RU" b="1"/>
        </a:p>
      </dgm:t>
    </dgm:pt>
    <dgm:pt modelId="{453E0F2E-EA0D-4F0E-AEE3-80FBC6A63092}">
      <dgm:prSet phldrT="[Текст]"/>
      <dgm:spPr/>
      <dgm:t>
        <a:bodyPr/>
        <a:lstStyle/>
        <a:p>
          <a:pPr algn="l"/>
          <a:r>
            <a:rPr lang="ru-RU" b="1" dirty="0"/>
            <a:t>География</a:t>
          </a:r>
        </a:p>
      </dgm:t>
    </dgm:pt>
    <dgm:pt modelId="{4F4061EC-1842-47A0-9A0F-F923B43B024E}" type="parTrans" cxnId="{BF2EFF3B-A7ED-416B-8AC5-106DA0AA216D}">
      <dgm:prSet/>
      <dgm:spPr/>
      <dgm:t>
        <a:bodyPr/>
        <a:lstStyle/>
        <a:p>
          <a:endParaRPr lang="ru-RU" b="1"/>
        </a:p>
      </dgm:t>
    </dgm:pt>
    <dgm:pt modelId="{2C224F78-0BC4-48BA-A5DA-166EAF6DC5B7}" type="sibTrans" cxnId="{BF2EFF3B-A7ED-416B-8AC5-106DA0AA216D}">
      <dgm:prSet/>
      <dgm:spPr/>
      <dgm:t>
        <a:bodyPr/>
        <a:lstStyle/>
        <a:p>
          <a:endParaRPr lang="ru-RU" b="1"/>
        </a:p>
      </dgm:t>
    </dgm:pt>
    <dgm:pt modelId="{550D1635-D3B9-4A7C-AD45-34F9F9AE89D0}">
      <dgm:prSet phldrT="[Текст]"/>
      <dgm:spPr/>
      <dgm:t>
        <a:bodyPr/>
        <a:lstStyle/>
        <a:p>
          <a:pPr algn="ctr"/>
          <a:r>
            <a:rPr lang="ru-RU" b="1" dirty="0">
              <a:solidFill>
                <a:srgbClr val="C00000"/>
              </a:solidFill>
            </a:rPr>
            <a:t>51</a:t>
          </a:r>
        </a:p>
      </dgm:t>
    </dgm:pt>
    <dgm:pt modelId="{16CDEFCD-7FD0-4CD7-A53B-B2AA90BC7C4B}" type="parTrans" cxnId="{0F5BA6C8-FDF8-4D2E-9178-0D5C8AC52A1E}">
      <dgm:prSet/>
      <dgm:spPr/>
      <dgm:t>
        <a:bodyPr/>
        <a:lstStyle/>
        <a:p>
          <a:endParaRPr lang="ru-RU" b="1"/>
        </a:p>
      </dgm:t>
    </dgm:pt>
    <dgm:pt modelId="{62A02164-ADBF-44BD-9D47-C42CA5E104A3}" type="sibTrans" cxnId="{0F5BA6C8-FDF8-4D2E-9178-0D5C8AC52A1E}">
      <dgm:prSet/>
      <dgm:spPr/>
      <dgm:t>
        <a:bodyPr/>
        <a:lstStyle/>
        <a:p>
          <a:endParaRPr lang="ru-RU" b="1"/>
        </a:p>
      </dgm:t>
    </dgm:pt>
    <dgm:pt modelId="{DEFFBAA2-9C93-4EEE-BB37-4FA35703D48B}">
      <dgm:prSet phldrT="[Текст]"/>
      <dgm:spPr/>
      <dgm:t>
        <a:bodyPr/>
        <a:lstStyle/>
        <a:p>
          <a:pPr algn="ctr"/>
          <a:r>
            <a:rPr lang="ru-RU" b="1" dirty="0">
              <a:solidFill>
                <a:srgbClr val="C00000"/>
              </a:solidFill>
            </a:rPr>
            <a:t>33</a:t>
          </a:r>
        </a:p>
      </dgm:t>
    </dgm:pt>
    <dgm:pt modelId="{B898A0C9-C658-4CD9-875A-4CEB9500774F}" type="parTrans" cxnId="{C5D1D50A-1B27-4510-A3B3-556A6EFA6881}">
      <dgm:prSet/>
      <dgm:spPr/>
      <dgm:t>
        <a:bodyPr/>
        <a:lstStyle/>
        <a:p>
          <a:endParaRPr lang="ru-RU" b="1"/>
        </a:p>
      </dgm:t>
    </dgm:pt>
    <dgm:pt modelId="{62131086-64EF-4088-B988-9A756EA9B879}" type="sibTrans" cxnId="{C5D1D50A-1B27-4510-A3B3-556A6EFA6881}">
      <dgm:prSet/>
      <dgm:spPr/>
      <dgm:t>
        <a:bodyPr/>
        <a:lstStyle/>
        <a:p>
          <a:endParaRPr lang="ru-RU" b="1"/>
        </a:p>
      </dgm:t>
    </dgm:pt>
    <dgm:pt modelId="{8661756E-DD26-435B-A4D9-6A266E59BBE4}">
      <dgm:prSet phldrT="[Текст]"/>
      <dgm:spPr/>
      <dgm:t>
        <a:bodyPr/>
        <a:lstStyle/>
        <a:p>
          <a:pPr algn="ctr"/>
          <a:r>
            <a:rPr lang="ru-RU" b="1" dirty="0">
              <a:solidFill>
                <a:srgbClr val="C00000"/>
              </a:solidFill>
            </a:rPr>
            <a:t>21</a:t>
          </a:r>
        </a:p>
      </dgm:t>
    </dgm:pt>
    <dgm:pt modelId="{21C5C6D3-A405-44F4-BCB5-E490F777989F}" type="parTrans" cxnId="{3BA18D64-DA72-47F6-9A1F-BC4A82760F55}">
      <dgm:prSet/>
      <dgm:spPr/>
      <dgm:t>
        <a:bodyPr/>
        <a:lstStyle/>
        <a:p>
          <a:endParaRPr lang="ru-RU" b="1"/>
        </a:p>
      </dgm:t>
    </dgm:pt>
    <dgm:pt modelId="{E95FD041-D6C2-449C-B8C2-8DBF173F3B70}" type="sibTrans" cxnId="{3BA18D64-DA72-47F6-9A1F-BC4A82760F55}">
      <dgm:prSet/>
      <dgm:spPr/>
      <dgm:t>
        <a:bodyPr/>
        <a:lstStyle/>
        <a:p>
          <a:endParaRPr lang="ru-RU" b="1"/>
        </a:p>
      </dgm:t>
    </dgm:pt>
    <dgm:pt modelId="{95DAED8B-8A9E-491C-AAEA-879024397DC1}">
      <dgm:prSet phldrT="[Текст]"/>
      <dgm:spPr/>
      <dgm:t>
        <a:bodyPr/>
        <a:lstStyle/>
        <a:p>
          <a:pPr algn="ctr"/>
          <a:r>
            <a:rPr lang="ru-RU" b="1" dirty="0">
              <a:solidFill>
                <a:srgbClr val="C00000"/>
              </a:solidFill>
            </a:rPr>
            <a:t>14</a:t>
          </a:r>
        </a:p>
      </dgm:t>
    </dgm:pt>
    <dgm:pt modelId="{FC1E2C77-FBA5-4074-A4CB-854F2D2605CB}" type="parTrans" cxnId="{666316BE-E5EE-4FA0-992B-9DE8B8BB804F}">
      <dgm:prSet/>
      <dgm:spPr/>
      <dgm:t>
        <a:bodyPr/>
        <a:lstStyle/>
        <a:p>
          <a:endParaRPr lang="ru-RU" b="1"/>
        </a:p>
      </dgm:t>
    </dgm:pt>
    <dgm:pt modelId="{DF3A19E9-7065-4437-AA0F-D039B39F03A3}" type="sibTrans" cxnId="{666316BE-E5EE-4FA0-992B-9DE8B8BB804F}">
      <dgm:prSet/>
      <dgm:spPr/>
      <dgm:t>
        <a:bodyPr/>
        <a:lstStyle/>
        <a:p>
          <a:endParaRPr lang="ru-RU" b="1"/>
        </a:p>
      </dgm:t>
    </dgm:pt>
    <dgm:pt modelId="{8D1981CC-5E9D-4FCE-8676-D4BB841A1F44}">
      <dgm:prSet phldrT="[Текст]"/>
      <dgm:spPr/>
      <dgm:t>
        <a:bodyPr/>
        <a:lstStyle/>
        <a:p>
          <a:pPr algn="ctr"/>
          <a:r>
            <a:rPr lang="ru-RU" b="1" dirty="0">
              <a:solidFill>
                <a:srgbClr val="C00000"/>
              </a:solidFill>
            </a:rPr>
            <a:t>16</a:t>
          </a:r>
        </a:p>
      </dgm:t>
    </dgm:pt>
    <dgm:pt modelId="{F7B0C9F6-EDE4-4648-B62B-B015907955C0}" type="parTrans" cxnId="{9A042E3F-82DA-4758-A2D8-7710578A05F9}">
      <dgm:prSet/>
      <dgm:spPr/>
      <dgm:t>
        <a:bodyPr/>
        <a:lstStyle/>
        <a:p>
          <a:endParaRPr lang="ru-RU" b="1"/>
        </a:p>
      </dgm:t>
    </dgm:pt>
    <dgm:pt modelId="{03C0FDE1-6FC5-42A5-9843-85074991573D}" type="sibTrans" cxnId="{9A042E3F-82DA-4758-A2D8-7710578A05F9}">
      <dgm:prSet/>
      <dgm:spPr/>
      <dgm:t>
        <a:bodyPr/>
        <a:lstStyle/>
        <a:p>
          <a:endParaRPr lang="ru-RU" b="1"/>
        </a:p>
      </dgm:t>
    </dgm:pt>
    <dgm:pt modelId="{75DEC3E7-C471-437E-952D-72E6E09DB9C5}">
      <dgm:prSet phldrT="[Текст]"/>
      <dgm:spPr/>
      <dgm:t>
        <a:bodyPr/>
        <a:lstStyle/>
        <a:p>
          <a:pPr algn="ctr"/>
          <a:r>
            <a:rPr lang="ru-RU" b="1" dirty="0">
              <a:solidFill>
                <a:srgbClr val="C00000"/>
              </a:solidFill>
            </a:rPr>
            <a:t>27</a:t>
          </a:r>
        </a:p>
      </dgm:t>
    </dgm:pt>
    <dgm:pt modelId="{2E2FF5E7-BE99-4EBF-91B4-63C5D02A86A1}" type="parTrans" cxnId="{2B4348F6-4746-4895-93FC-5EC21A02579B}">
      <dgm:prSet/>
      <dgm:spPr/>
      <dgm:t>
        <a:bodyPr/>
        <a:lstStyle/>
        <a:p>
          <a:endParaRPr lang="ru-RU" b="1"/>
        </a:p>
      </dgm:t>
    </dgm:pt>
    <dgm:pt modelId="{BAD92484-5CA6-48C7-949D-AFA8606B9CB1}" type="sibTrans" cxnId="{2B4348F6-4746-4895-93FC-5EC21A02579B}">
      <dgm:prSet/>
      <dgm:spPr/>
      <dgm:t>
        <a:bodyPr/>
        <a:lstStyle/>
        <a:p>
          <a:endParaRPr lang="ru-RU" b="1"/>
        </a:p>
      </dgm:t>
    </dgm:pt>
    <dgm:pt modelId="{4C51DE97-B9CF-4587-92DC-EFB69723FDCF}">
      <dgm:prSet phldrT="[Текст]"/>
      <dgm:spPr/>
      <dgm:t>
        <a:bodyPr/>
        <a:lstStyle/>
        <a:p>
          <a:pPr algn="ctr"/>
          <a:r>
            <a:rPr lang="ru-RU" b="1" dirty="0">
              <a:solidFill>
                <a:srgbClr val="C00000"/>
              </a:solidFill>
            </a:rPr>
            <a:t>20</a:t>
          </a:r>
        </a:p>
      </dgm:t>
    </dgm:pt>
    <dgm:pt modelId="{EF6A0415-E821-4FAB-BBA1-7075C428B972}" type="parTrans" cxnId="{EEBB390F-C5B1-47FA-884C-14786B3117E5}">
      <dgm:prSet/>
      <dgm:spPr/>
      <dgm:t>
        <a:bodyPr/>
        <a:lstStyle/>
        <a:p>
          <a:endParaRPr lang="ru-RU" b="1"/>
        </a:p>
      </dgm:t>
    </dgm:pt>
    <dgm:pt modelId="{208EA6E2-25B8-4957-A436-C416710D47D4}" type="sibTrans" cxnId="{EEBB390F-C5B1-47FA-884C-14786B3117E5}">
      <dgm:prSet/>
      <dgm:spPr/>
      <dgm:t>
        <a:bodyPr/>
        <a:lstStyle/>
        <a:p>
          <a:endParaRPr lang="ru-RU" b="1"/>
        </a:p>
      </dgm:t>
    </dgm:pt>
    <dgm:pt modelId="{63E6321B-59C0-4AF3-AE77-EB938A32C8FE}">
      <dgm:prSet phldrT="[Текст]"/>
      <dgm:spPr/>
      <dgm:t>
        <a:bodyPr/>
        <a:lstStyle/>
        <a:p>
          <a:pPr algn="l"/>
          <a:r>
            <a:rPr lang="ru-RU" b="1" dirty="0">
              <a:solidFill>
                <a:schemeClr val="bg1"/>
              </a:solidFill>
            </a:rPr>
            <a:t>Обществознание</a:t>
          </a:r>
        </a:p>
      </dgm:t>
    </dgm:pt>
    <dgm:pt modelId="{A6F318B5-7B4E-43D9-836F-8479592873B8}" type="parTrans" cxnId="{4A432B36-9681-49E9-81A9-75D9FCA35805}">
      <dgm:prSet/>
      <dgm:spPr/>
      <dgm:t>
        <a:bodyPr/>
        <a:lstStyle/>
        <a:p>
          <a:endParaRPr lang="ru-RU" b="1"/>
        </a:p>
      </dgm:t>
    </dgm:pt>
    <dgm:pt modelId="{E7826585-83D0-4C9C-950D-77676B85C366}" type="sibTrans" cxnId="{4A432B36-9681-49E9-81A9-75D9FCA35805}">
      <dgm:prSet/>
      <dgm:spPr/>
      <dgm:t>
        <a:bodyPr/>
        <a:lstStyle/>
        <a:p>
          <a:endParaRPr lang="ru-RU" b="1"/>
        </a:p>
      </dgm:t>
    </dgm:pt>
    <dgm:pt modelId="{324F7784-C04D-4D68-AAA3-FDF425547A97}">
      <dgm:prSet phldrT="[Текст]"/>
      <dgm:spPr/>
      <dgm:t>
        <a:bodyPr/>
        <a:lstStyle/>
        <a:p>
          <a:pPr algn="ctr"/>
          <a:r>
            <a:rPr lang="ru-RU" b="1" dirty="0">
              <a:solidFill>
                <a:srgbClr val="C00000"/>
              </a:solidFill>
            </a:rPr>
            <a:t>21</a:t>
          </a:r>
        </a:p>
      </dgm:t>
    </dgm:pt>
    <dgm:pt modelId="{B97155E4-661E-4321-911C-890117A30DAD}" type="parTrans" cxnId="{3A8B83D8-19B8-411F-817C-3BD0D3A079AE}">
      <dgm:prSet/>
      <dgm:spPr/>
      <dgm:t>
        <a:bodyPr/>
        <a:lstStyle/>
        <a:p>
          <a:endParaRPr lang="ru-RU" b="1"/>
        </a:p>
      </dgm:t>
    </dgm:pt>
    <dgm:pt modelId="{BFF61FB4-2D0C-4709-8AA5-481D08FEBFD4}" type="sibTrans" cxnId="{3A8B83D8-19B8-411F-817C-3BD0D3A079AE}">
      <dgm:prSet/>
      <dgm:spPr/>
      <dgm:t>
        <a:bodyPr/>
        <a:lstStyle/>
        <a:p>
          <a:endParaRPr lang="ru-RU" b="1"/>
        </a:p>
      </dgm:t>
    </dgm:pt>
    <dgm:pt modelId="{F6D4E8EB-8047-473C-AEA8-6694E8990771}" type="pres">
      <dgm:prSet presAssocID="{488DD7DC-5701-4318-87EE-0A932CDB7A8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2017FA1-02FE-492F-992D-BF6BC9080452}" type="pres">
      <dgm:prSet presAssocID="{7FDF660C-78D4-47A8-A807-8B8EE7A9B373}" presName="linNode" presStyleCnt="0"/>
      <dgm:spPr/>
    </dgm:pt>
    <dgm:pt modelId="{312552FD-B0B3-4DE6-8F69-177148F581F4}" type="pres">
      <dgm:prSet presAssocID="{7FDF660C-78D4-47A8-A807-8B8EE7A9B373}" presName="parentShp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7CDD2-44E9-499D-9A7D-0F4FB30D210B}" type="pres">
      <dgm:prSet presAssocID="{7FDF660C-78D4-47A8-A807-8B8EE7A9B373}" presName="childShp" presStyleLbl="bg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5DBEE-8358-43A0-AF60-D4EB4BE81676}" type="pres">
      <dgm:prSet presAssocID="{5FAFEC47-444B-4D6B-B8AC-4611775B3046}" presName="spacing" presStyleCnt="0"/>
      <dgm:spPr/>
    </dgm:pt>
    <dgm:pt modelId="{B0CEF539-E9A5-4245-9B8A-64DEEC55BDB3}" type="pres">
      <dgm:prSet presAssocID="{1C5E484B-FC6E-4CF1-A863-49F145AB1B8D}" presName="linNode" presStyleCnt="0"/>
      <dgm:spPr/>
    </dgm:pt>
    <dgm:pt modelId="{467DE8BF-ED79-4553-9A93-B3E2E61F6E7F}" type="pres">
      <dgm:prSet presAssocID="{1C5E484B-FC6E-4CF1-A863-49F145AB1B8D}" presName="parentShp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430577-73A9-47A3-B60A-221E85E1DDC7}" type="pres">
      <dgm:prSet presAssocID="{1C5E484B-FC6E-4CF1-A863-49F145AB1B8D}" presName="childShp" presStyleLbl="bg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DC80B7-3F99-423C-B981-E192D90B388B}" type="pres">
      <dgm:prSet presAssocID="{FDAE281D-9982-4234-AC19-EE7EF45E80B9}" presName="spacing" presStyleCnt="0"/>
      <dgm:spPr/>
    </dgm:pt>
    <dgm:pt modelId="{CAD9E2CB-7491-41D1-BC9D-5F580BDC5C2A}" type="pres">
      <dgm:prSet presAssocID="{892F2FDA-86FA-40D5-B56C-6D05059E7375}" presName="linNode" presStyleCnt="0"/>
      <dgm:spPr/>
    </dgm:pt>
    <dgm:pt modelId="{314A3034-7494-43DE-B665-5E310B62BD8D}" type="pres">
      <dgm:prSet presAssocID="{892F2FDA-86FA-40D5-B56C-6D05059E7375}" presName="parentShp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B50D7-2367-4594-A0AA-544FE52AF4EF}" type="pres">
      <dgm:prSet presAssocID="{892F2FDA-86FA-40D5-B56C-6D05059E7375}" presName="childShp" presStyleLbl="bg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6B08EC-E712-4995-9AD4-D70F122D7E33}" type="pres">
      <dgm:prSet presAssocID="{A45C7049-D28A-4418-8198-70944713134C}" presName="spacing" presStyleCnt="0"/>
      <dgm:spPr/>
    </dgm:pt>
    <dgm:pt modelId="{C2C40FAE-4845-4BD9-8C11-A8639AEF061C}" type="pres">
      <dgm:prSet presAssocID="{D1D54F18-C460-4FB3-93A9-72503FD1B7EA}" presName="linNode" presStyleCnt="0"/>
      <dgm:spPr/>
    </dgm:pt>
    <dgm:pt modelId="{EDA3E1D1-5F0B-4A72-A9ED-825B19BB85DF}" type="pres">
      <dgm:prSet presAssocID="{D1D54F18-C460-4FB3-93A9-72503FD1B7EA}" presName="parentShp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08336-734B-4EF1-A31E-FF2823D68453}" type="pres">
      <dgm:prSet presAssocID="{D1D54F18-C460-4FB3-93A9-72503FD1B7EA}" presName="childShp" presStyleLbl="bg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00427-D546-4313-A67F-D27F80BB7B68}" type="pres">
      <dgm:prSet presAssocID="{74CE1356-CFA5-4C66-990C-767D87D1B56E}" presName="spacing" presStyleCnt="0"/>
      <dgm:spPr/>
    </dgm:pt>
    <dgm:pt modelId="{CB996350-224B-4485-9322-B57EACDF74AD}" type="pres">
      <dgm:prSet presAssocID="{80434EEB-2BF5-4EDA-BD9E-80E6CFC15233}" presName="linNode" presStyleCnt="0"/>
      <dgm:spPr/>
    </dgm:pt>
    <dgm:pt modelId="{AAC510E2-41C2-46B9-912E-025330508BA7}" type="pres">
      <dgm:prSet presAssocID="{80434EEB-2BF5-4EDA-BD9E-80E6CFC15233}" presName="parentShp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342DA2-7532-4F47-AA31-C4196DB24DB0}" type="pres">
      <dgm:prSet presAssocID="{80434EEB-2BF5-4EDA-BD9E-80E6CFC15233}" presName="childShp" presStyleLbl="bg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4348E3-AB65-4DDB-ACE1-435BDA95E71D}" type="pres">
      <dgm:prSet presAssocID="{D7221E3E-442F-4FF5-9B84-7A0EAB0D2247}" presName="spacing" presStyleCnt="0"/>
      <dgm:spPr/>
    </dgm:pt>
    <dgm:pt modelId="{915F7958-4F16-4DD8-AA4A-BAA122E4B435}" type="pres">
      <dgm:prSet presAssocID="{9DC3C204-99E8-4AB7-99C7-109B97C93E85}" presName="linNode" presStyleCnt="0"/>
      <dgm:spPr/>
    </dgm:pt>
    <dgm:pt modelId="{DEA032E2-609D-4CE8-A018-3F4B9FCB3420}" type="pres">
      <dgm:prSet presAssocID="{9DC3C204-99E8-4AB7-99C7-109B97C93E85}" presName="parentShp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D23F5A-4A33-425C-9945-0FFE2ECF8021}" type="pres">
      <dgm:prSet presAssocID="{9DC3C204-99E8-4AB7-99C7-109B97C93E85}" presName="childShp" presStyleLbl="bgAccFollowNode1" presStyleIdx="5" presStyleCnt="10" custLinFactNeighborX="-652" custLinFactNeighborY="6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A83860-D9D9-44DF-AD15-0A1957D60F5B}" type="pres">
      <dgm:prSet presAssocID="{009AA1EA-C321-4DF5-90BC-A73162040D6C}" presName="spacing" presStyleCnt="0"/>
      <dgm:spPr/>
    </dgm:pt>
    <dgm:pt modelId="{859C6A31-49A1-41D8-A09D-5C30EA51DCF9}" type="pres">
      <dgm:prSet presAssocID="{C202E68A-A53A-44C2-8DE5-5B7F8AE58E0E}" presName="linNode" presStyleCnt="0"/>
      <dgm:spPr/>
    </dgm:pt>
    <dgm:pt modelId="{EA319AE3-D71F-46FD-B267-2AF3C65ADDEC}" type="pres">
      <dgm:prSet presAssocID="{C202E68A-A53A-44C2-8DE5-5B7F8AE58E0E}" presName="parentShp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FB7346-429A-415D-A5A9-169CA2EEE242}" type="pres">
      <dgm:prSet presAssocID="{C202E68A-A53A-44C2-8DE5-5B7F8AE58E0E}" presName="childShp" presStyleLbl="bg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EBC86-91ED-4ADB-8B78-B0F89299FA3D}" type="pres">
      <dgm:prSet presAssocID="{6BCEA6F1-C0C8-4B56-935B-2B7075040882}" presName="spacing" presStyleCnt="0"/>
      <dgm:spPr/>
    </dgm:pt>
    <dgm:pt modelId="{6AD5B510-50F1-492C-8B54-40F8AC212807}" type="pres">
      <dgm:prSet presAssocID="{6B077EA9-79FE-4133-879E-FF26A37BB4D0}" presName="linNode" presStyleCnt="0"/>
      <dgm:spPr/>
    </dgm:pt>
    <dgm:pt modelId="{FDE69F50-4A85-40E4-A35C-A0632563424A}" type="pres">
      <dgm:prSet presAssocID="{6B077EA9-79FE-4133-879E-FF26A37BB4D0}" presName="parentShp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F64A33-0CC1-4E3B-9797-C90654C41F5D}" type="pres">
      <dgm:prSet presAssocID="{6B077EA9-79FE-4133-879E-FF26A37BB4D0}" presName="childShp" presStyleLbl="bg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DF0BA8-CC9D-4E5B-B897-449A5845B206}" type="pres">
      <dgm:prSet presAssocID="{4D6FA270-23CA-4E08-AF38-3DAC783F8301}" presName="spacing" presStyleCnt="0"/>
      <dgm:spPr/>
    </dgm:pt>
    <dgm:pt modelId="{1C5CC448-B79B-4F63-8C66-12B91D132FEA}" type="pres">
      <dgm:prSet presAssocID="{63E6321B-59C0-4AF3-AE77-EB938A32C8FE}" presName="linNode" presStyleCnt="0"/>
      <dgm:spPr/>
    </dgm:pt>
    <dgm:pt modelId="{E3D9C223-0E9E-4F5F-A0AD-2DD766456D94}" type="pres">
      <dgm:prSet presAssocID="{63E6321B-59C0-4AF3-AE77-EB938A32C8FE}" presName="parentShp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C8BA7C-988C-4340-AB78-A056AA546F4B}" type="pres">
      <dgm:prSet presAssocID="{63E6321B-59C0-4AF3-AE77-EB938A32C8FE}" presName="childShp" presStyleLbl="bg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BDCB0C-81E8-4F10-9907-B9DF7334B854}" type="pres">
      <dgm:prSet presAssocID="{E7826585-83D0-4C9C-950D-77676B85C366}" presName="spacing" presStyleCnt="0"/>
      <dgm:spPr/>
    </dgm:pt>
    <dgm:pt modelId="{0C2934BF-C57E-4A46-BCD9-DC2B5EE47C8F}" type="pres">
      <dgm:prSet presAssocID="{453E0F2E-EA0D-4F0E-AEE3-80FBC6A63092}" presName="linNode" presStyleCnt="0"/>
      <dgm:spPr/>
    </dgm:pt>
    <dgm:pt modelId="{62A4E000-EE4E-4527-8671-4AA8E7837C4E}" type="pres">
      <dgm:prSet presAssocID="{453E0F2E-EA0D-4F0E-AEE3-80FBC6A63092}" presName="parentShp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B6874A-0B4A-4208-B8B7-4E901AAB43A6}" type="pres">
      <dgm:prSet presAssocID="{453E0F2E-EA0D-4F0E-AEE3-80FBC6A63092}" presName="childShp" presStyleLbl="bg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CBEF92-EA6A-499D-B50C-B0584CD153A1}" type="presOf" srcId="{63E6321B-59C0-4AF3-AE77-EB938A32C8FE}" destId="{E3D9C223-0E9E-4F5F-A0AD-2DD766456D94}" srcOrd="0" destOrd="0" presId="urn:microsoft.com/office/officeart/2005/8/layout/vList6"/>
    <dgm:cxn modelId="{0E9B73C5-EAB8-4279-AE03-43C2ABA1F203}" type="presOf" srcId="{324F7784-C04D-4D68-AAA3-FDF425547A97}" destId="{BDC8BA7C-988C-4340-AB78-A056AA546F4B}" srcOrd="0" destOrd="0" presId="urn:microsoft.com/office/officeart/2005/8/layout/vList6"/>
    <dgm:cxn modelId="{45D087AE-98B9-4E2B-BFD0-AB22ECFF02AF}" srcId="{488DD7DC-5701-4318-87EE-0A932CDB7A83}" destId="{9DC3C204-99E8-4AB7-99C7-109B97C93E85}" srcOrd="5" destOrd="0" parTransId="{DDA14689-CAA2-4B94-BB00-D034D7697A9D}" sibTransId="{009AA1EA-C321-4DF5-90BC-A73162040D6C}"/>
    <dgm:cxn modelId="{391EF136-D125-4098-861E-36B96C95AC84}" type="presOf" srcId="{1C5E484B-FC6E-4CF1-A863-49F145AB1B8D}" destId="{467DE8BF-ED79-4553-9A93-B3E2E61F6E7F}" srcOrd="0" destOrd="0" presId="urn:microsoft.com/office/officeart/2005/8/layout/vList6"/>
    <dgm:cxn modelId="{F3A21731-6661-441C-A7C4-86C8479E5E3B}" srcId="{488DD7DC-5701-4318-87EE-0A932CDB7A83}" destId="{80434EEB-2BF5-4EDA-BD9E-80E6CFC15233}" srcOrd="4" destOrd="0" parTransId="{5B45BEBD-1438-4C90-B713-9A49E66B70E9}" sibTransId="{D7221E3E-442F-4FF5-9B84-7A0EAB0D2247}"/>
    <dgm:cxn modelId="{6106B73B-BC13-40FA-BB63-7075FEC53B9F}" srcId="{488DD7DC-5701-4318-87EE-0A932CDB7A83}" destId="{D1D54F18-C460-4FB3-93A9-72503FD1B7EA}" srcOrd="3" destOrd="0" parTransId="{33B85936-3384-47FE-9A04-CB2D2FFFB5BD}" sibTransId="{74CE1356-CFA5-4C66-990C-767D87D1B56E}"/>
    <dgm:cxn modelId="{0E8BFFC2-888D-4667-8DE0-477F68F5DD62}" type="presOf" srcId="{488DD7DC-5701-4318-87EE-0A932CDB7A83}" destId="{F6D4E8EB-8047-473C-AEA8-6694E8990771}" srcOrd="0" destOrd="0" presId="urn:microsoft.com/office/officeart/2005/8/layout/vList6"/>
    <dgm:cxn modelId="{3BFCA7CF-7138-40AB-8C87-580D6A83FA39}" type="presOf" srcId="{DEFFBAA2-9C93-4EEE-BB37-4FA35703D48B}" destId="{73E08336-734B-4EF1-A31E-FF2823D68453}" srcOrd="0" destOrd="0" presId="urn:microsoft.com/office/officeart/2005/8/layout/vList6"/>
    <dgm:cxn modelId="{2BF793C2-3546-4EF0-BC2C-5CB49BDDA54F}" type="presOf" srcId="{75DEC3E7-C471-437E-952D-72E6E09DB9C5}" destId="{79F64A33-0CC1-4E3B-9797-C90654C41F5D}" srcOrd="0" destOrd="0" presId="urn:microsoft.com/office/officeart/2005/8/layout/vList6"/>
    <dgm:cxn modelId="{5E4BE731-E446-4DFE-88E2-17A9383598EF}" type="presOf" srcId="{9D9650D3-B861-4CED-A53D-B029D67FC545}" destId="{B487CDD2-44E9-499D-9A7D-0F4FB30D210B}" srcOrd="0" destOrd="0" presId="urn:microsoft.com/office/officeart/2005/8/layout/vList6"/>
    <dgm:cxn modelId="{EEBB390F-C5B1-47FA-884C-14786B3117E5}" srcId="{453E0F2E-EA0D-4F0E-AEE3-80FBC6A63092}" destId="{4C51DE97-B9CF-4587-92DC-EFB69723FDCF}" srcOrd="0" destOrd="0" parTransId="{EF6A0415-E821-4FAB-BBA1-7075C428B972}" sibTransId="{208EA6E2-25B8-4957-A436-C416710D47D4}"/>
    <dgm:cxn modelId="{D4057BFE-CEFB-40E9-8528-461661539336}" srcId="{488DD7DC-5701-4318-87EE-0A932CDB7A83}" destId="{892F2FDA-86FA-40D5-B56C-6D05059E7375}" srcOrd="2" destOrd="0" parTransId="{52585D61-DBBE-4845-BEAC-5772135E1CE5}" sibTransId="{A45C7049-D28A-4418-8198-70944713134C}"/>
    <dgm:cxn modelId="{C5D1D50A-1B27-4510-A3B3-556A6EFA6881}" srcId="{D1D54F18-C460-4FB3-93A9-72503FD1B7EA}" destId="{DEFFBAA2-9C93-4EEE-BB37-4FA35703D48B}" srcOrd="0" destOrd="0" parTransId="{B898A0C9-C658-4CD9-875A-4CEB9500774F}" sibTransId="{62131086-64EF-4088-B988-9A756EA9B879}"/>
    <dgm:cxn modelId="{00F7414F-99B2-44D3-BEB1-C8BA69FC21F3}" type="presOf" srcId="{D1D54F18-C460-4FB3-93A9-72503FD1B7EA}" destId="{EDA3E1D1-5F0B-4A72-A9ED-825B19BB85DF}" srcOrd="0" destOrd="0" presId="urn:microsoft.com/office/officeart/2005/8/layout/vList6"/>
    <dgm:cxn modelId="{9A4BE61D-D351-45B1-B851-AE75DF41EE5F}" srcId="{488DD7DC-5701-4318-87EE-0A932CDB7A83}" destId="{C202E68A-A53A-44C2-8DE5-5B7F8AE58E0E}" srcOrd="6" destOrd="0" parTransId="{C9D9AAD0-753D-4DB8-A38A-B6949EF1A129}" sibTransId="{6BCEA6F1-C0C8-4B56-935B-2B7075040882}"/>
    <dgm:cxn modelId="{A5C29E82-FE6E-492E-BC07-A276CE889958}" srcId="{488DD7DC-5701-4318-87EE-0A932CDB7A83}" destId="{7FDF660C-78D4-47A8-A807-8B8EE7A9B373}" srcOrd="0" destOrd="0" parTransId="{334709D4-14B0-46B5-968B-5295F02936FB}" sibTransId="{5FAFEC47-444B-4D6B-B8AC-4611775B3046}"/>
    <dgm:cxn modelId="{4A432B36-9681-49E9-81A9-75D9FCA35805}" srcId="{488DD7DC-5701-4318-87EE-0A932CDB7A83}" destId="{63E6321B-59C0-4AF3-AE77-EB938A32C8FE}" srcOrd="8" destOrd="0" parTransId="{A6F318B5-7B4E-43D9-836F-8479592873B8}" sibTransId="{E7826585-83D0-4C9C-950D-77676B85C366}"/>
    <dgm:cxn modelId="{0F5BA6C8-FDF8-4D2E-9178-0D5C8AC52A1E}" srcId="{892F2FDA-86FA-40D5-B56C-6D05059E7375}" destId="{550D1635-D3B9-4A7C-AD45-34F9F9AE89D0}" srcOrd="0" destOrd="0" parTransId="{16CDEFCD-7FD0-4CD7-A53B-B2AA90BC7C4B}" sibTransId="{62A02164-ADBF-44BD-9D47-C42CA5E104A3}"/>
    <dgm:cxn modelId="{F27AC449-BBFC-434D-A898-D7A05C0B2DDB}" type="presOf" srcId="{C202E68A-A53A-44C2-8DE5-5B7F8AE58E0E}" destId="{EA319AE3-D71F-46FD-B267-2AF3C65ADDEC}" srcOrd="0" destOrd="0" presId="urn:microsoft.com/office/officeart/2005/8/layout/vList6"/>
    <dgm:cxn modelId="{7387D0CB-80B8-42BD-A69C-1EF77ADAA87F}" type="presOf" srcId="{9DC3C204-99E8-4AB7-99C7-109B97C93E85}" destId="{DEA032E2-609D-4CE8-A018-3F4B9FCB3420}" srcOrd="0" destOrd="0" presId="urn:microsoft.com/office/officeart/2005/8/layout/vList6"/>
    <dgm:cxn modelId="{666316BE-E5EE-4FA0-992B-9DE8B8BB804F}" srcId="{9DC3C204-99E8-4AB7-99C7-109B97C93E85}" destId="{95DAED8B-8A9E-491C-AAEA-879024397DC1}" srcOrd="0" destOrd="0" parTransId="{FC1E2C77-FBA5-4074-A4CB-854F2D2605CB}" sibTransId="{DF3A19E9-7065-4437-AA0F-D039B39F03A3}"/>
    <dgm:cxn modelId="{8CBB1A59-5079-412F-98A9-D427821AD116}" type="presOf" srcId="{892F2FDA-86FA-40D5-B56C-6D05059E7375}" destId="{314A3034-7494-43DE-B665-5E310B62BD8D}" srcOrd="0" destOrd="0" presId="urn:microsoft.com/office/officeart/2005/8/layout/vList6"/>
    <dgm:cxn modelId="{0952DE56-8609-49C6-8BE3-B8B2959E231B}" type="presOf" srcId="{80434EEB-2BF5-4EDA-BD9E-80E6CFC15233}" destId="{AAC510E2-41C2-46B9-912E-025330508BA7}" srcOrd="0" destOrd="0" presId="urn:microsoft.com/office/officeart/2005/8/layout/vList6"/>
    <dgm:cxn modelId="{CE6561B0-FA7F-4224-B908-28C08EE13D45}" type="presOf" srcId="{4C51DE97-B9CF-4587-92DC-EFB69723FDCF}" destId="{86B6874A-0B4A-4208-B8B7-4E901AAB43A6}" srcOrd="0" destOrd="0" presId="urn:microsoft.com/office/officeart/2005/8/layout/vList6"/>
    <dgm:cxn modelId="{63360EDE-BF02-41DE-ACFF-24D8630AC90E}" type="presOf" srcId="{F1093FA2-1E59-4D02-A7A0-408BF42E1ACF}" destId="{9F430577-73A9-47A3-B60A-221E85E1DDC7}" srcOrd="0" destOrd="0" presId="urn:microsoft.com/office/officeart/2005/8/layout/vList6"/>
    <dgm:cxn modelId="{4A49AF64-401A-4CA9-A226-BB85DF7DC083}" type="presOf" srcId="{6B077EA9-79FE-4133-879E-FF26A37BB4D0}" destId="{FDE69F50-4A85-40E4-A35C-A0632563424A}" srcOrd="0" destOrd="0" presId="urn:microsoft.com/office/officeart/2005/8/layout/vList6"/>
    <dgm:cxn modelId="{BF2EFF3B-A7ED-416B-8AC5-106DA0AA216D}" srcId="{488DD7DC-5701-4318-87EE-0A932CDB7A83}" destId="{453E0F2E-EA0D-4F0E-AEE3-80FBC6A63092}" srcOrd="9" destOrd="0" parTransId="{4F4061EC-1842-47A0-9A0F-F923B43B024E}" sibTransId="{2C224F78-0BC4-48BA-A5DA-166EAF6DC5B7}"/>
    <dgm:cxn modelId="{4EB040C5-A53E-4B6B-B272-1E0BFBF1E6D8}" srcId="{1C5E484B-FC6E-4CF1-A863-49F145AB1B8D}" destId="{F1093FA2-1E59-4D02-A7A0-408BF42E1ACF}" srcOrd="0" destOrd="0" parTransId="{3B6FE133-C981-49ED-BBA0-9FA7CFC3ECA0}" sibTransId="{7DA22B0C-BD29-4241-8B3A-BAEAED3B7AAE}"/>
    <dgm:cxn modelId="{A5F2120E-E940-4E71-805E-C06F6D913D4A}" type="presOf" srcId="{7FDF660C-78D4-47A8-A807-8B8EE7A9B373}" destId="{312552FD-B0B3-4DE6-8F69-177148F581F4}" srcOrd="0" destOrd="0" presId="urn:microsoft.com/office/officeart/2005/8/layout/vList6"/>
    <dgm:cxn modelId="{7FCF45BC-8ECA-4400-A535-E39C673A0CB2}" type="presOf" srcId="{453E0F2E-EA0D-4F0E-AEE3-80FBC6A63092}" destId="{62A4E000-EE4E-4527-8671-4AA8E7837C4E}" srcOrd="0" destOrd="0" presId="urn:microsoft.com/office/officeart/2005/8/layout/vList6"/>
    <dgm:cxn modelId="{C1D67B0B-A918-40AB-AC3F-336641E8A6FB}" srcId="{488DD7DC-5701-4318-87EE-0A932CDB7A83}" destId="{1C5E484B-FC6E-4CF1-A863-49F145AB1B8D}" srcOrd="1" destOrd="0" parTransId="{1859B545-423B-4569-831E-E27CC61F9E8E}" sibTransId="{FDAE281D-9982-4234-AC19-EE7EF45E80B9}"/>
    <dgm:cxn modelId="{BF2005B9-8E58-48C0-8B37-7521975DE3D5}" srcId="{488DD7DC-5701-4318-87EE-0A932CDB7A83}" destId="{6B077EA9-79FE-4133-879E-FF26A37BB4D0}" srcOrd="7" destOrd="0" parTransId="{15CA9351-4363-437D-BDF7-91B743502312}" sibTransId="{4D6FA270-23CA-4E08-AF38-3DAC783F8301}"/>
    <dgm:cxn modelId="{3BA18D64-DA72-47F6-9A1F-BC4A82760F55}" srcId="{80434EEB-2BF5-4EDA-BD9E-80E6CFC15233}" destId="{8661756E-DD26-435B-A4D9-6A266E59BBE4}" srcOrd="0" destOrd="0" parTransId="{21C5C6D3-A405-44F4-BCB5-E490F777989F}" sibTransId="{E95FD041-D6C2-449C-B8C2-8DBF173F3B70}"/>
    <dgm:cxn modelId="{2B4348F6-4746-4895-93FC-5EC21A02579B}" srcId="{6B077EA9-79FE-4133-879E-FF26A37BB4D0}" destId="{75DEC3E7-C471-437E-952D-72E6E09DB9C5}" srcOrd="0" destOrd="0" parTransId="{2E2FF5E7-BE99-4EBF-91B4-63C5D02A86A1}" sibTransId="{BAD92484-5CA6-48C7-949D-AFA8606B9CB1}"/>
    <dgm:cxn modelId="{288FA64C-6005-4352-8CDB-7CEB97073708}" srcId="{7FDF660C-78D4-47A8-A807-8B8EE7A9B373}" destId="{9D9650D3-B861-4CED-A53D-B029D67FC545}" srcOrd="0" destOrd="0" parTransId="{75D93917-CDDA-435E-8F7F-8810994A151D}" sibTransId="{B4764579-1749-4F16-8B36-0CA7E443B099}"/>
    <dgm:cxn modelId="{3A8B83D8-19B8-411F-817C-3BD0D3A079AE}" srcId="{63E6321B-59C0-4AF3-AE77-EB938A32C8FE}" destId="{324F7784-C04D-4D68-AAA3-FDF425547A97}" srcOrd="0" destOrd="0" parTransId="{B97155E4-661E-4321-911C-890117A30DAD}" sibTransId="{BFF61FB4-2D0C-4709-8AA5-481D08FEBFD4}"/>
    <dgm:cxn modelId="{578BA124-FD32-4515-A7C2-4E930C438F25}" type="presOf" srcId="{550D1635-D3B9-4A7C-AD45-34F9F9AE89D0}" destId="{141B50D7-2367-4594-A0AA-544FE52AF4EF}" srcOrd="0" destOrd="0" presId="urn:microsoft.com/office/officeart/2005/8/layout/vList6"/>
    <dgm:cxn modelId="{878B7A62-2A76-4B6F-8879-0C6A1530D173}" type="presOf" srcId="{95DAED8B-8A9E-491C-AAEA-879024397DC1}" destId="{5CD23F5A-4A33-425C-9945-0FFE2ECF8021}" srcOrd="0" destOrd="0" presId="urn:microsoft.com/office/officeart/2005/8/layout/vList6"/>
    <dgm:cxn modelId="{9A042E3F-82DA-4758-A2D8-7710578A05F9}" srcId="{C202E68A-A53A-44C2-8DE5-5B7F8AE58E0E}" destId="{8D1981CC-5E9D-4FCE-8676-D4BB841A1F44}" srcOrd="0" destOrd="0" parTransId="{F7B0C9F6-EDE4-4648-B62B-B015907955C0}" sibTransId="{03C0FDE1-6FC5-42A5-9843-85074991573D}"/>
    <dgm:cxn modelId="{886F1B9C-F11C-4542-9AF4-1243471931B5}" type="presOf" srcId="{8D1981CC-5E9D-4FCE-8676-D4BB841A1F44}" destId="{9FFB7346-429A-415D-A5A9-169CA2EEE242}" srcOrd="0" destOrd="0" presId="urn:microsoft.com/office/officeart/2005/8/layout/vList6"/>
    <dgm:cxn modelId="{55FCB3F0-F1CA-464E-A6C4-DA4526FD95F1}" type="presOf" srcId="{8661756E-DD26-435B-A4D9-6A266E59BBE4}" destId="{38342DA2-7532-4F47-AA31-C4196DB24DB0}" srcOrd="0" destOrd="0" presId="urn:microsoft.com/office/officeart/2005/8/layout/vList6"/>
    <dgm:cxn modelId="{B0F66BC6-3BBA-46DE-A284-C230521D80FF}" type="presParOf" srcId="{F6D4E8EB-8047-473C-AEA8-6694E8990771}" destId="{12017FA1-02FE-492F-992D-BF6BC9080452}" srcOrd="0" destOrd="0" presId="urn:microsoft.com/office/officeart/2005/8/layout/vList6"/>
    <dgm:cxn modelId="{649F39DD-B9DD-4025-89B8-A6E39C62C47F}" type="presParOf" srcId="{12017FA1-02FE-492F-992D-BF6BC9080452}" destId="{312552FD-B0B3-4DE6-8F69-177148F581F4}" srcOrd="0" destOrd="0" presId="urn:microsoft.com/office/officeart/2005/8/layout/vList6"/>
    <dgm:cxn modelId="{2320666F-A358-42AB-95E9-F173617854D7}" type="presParOf" srcId="{12017FA1-02FE-492F-992D-BF6BC9080452}" destId="{B487CDD2-44E9-499D-9A7D-0F4FB30D210B}" srcOrd="1" destOrd="0" presId="urn:microsoft.com/office/officeart/2005/8/layout/vList6"/>
    <dgm:cxn modelId="{FEB722FE-D244-4FE9-9CAD-C6CABE7BC798}" type="presParOf" srcId="{F6D4E8EB-8047-473C-AEA8-6694E8990771}" destId="{8565DBEE-8358-43A0-AF60-D4EB4BE81676}" srcOrd="1" destOrd="0" presId="urn:microsoft.com/office/officeart/2005/8/layout/vList6"/>
    <dgm:cxn modelId="{A1B82EB0-0291-4D36-B8FA-63F087B0611A}" type="presParOf" srcId="{F6D4E8EB-8047-473C-AEA8-6694E8990771}" destId="{B0CEF539-E9A5-4245-9B8A-64DEEC55BDB3}" srcOrd="2" destOrd="0" presId="urn:microsoft.com/office/officeart/2005/8/layout/vList6"/>
    <dgm:cxn modelId="{436FBCB0-8B5E-4F64-89EF-66F2F2F667A7}" type="presParOf" srcId="{B0CEF539-E9A5-4245-9B8A-64DEEC55BDB3}" destId="{467DE8BF-ED79-4553-9A93-B3E2E61F6E7F}" srcOrd="0" destOrd="0" presId="urn:microsoft.com/office/officeart/2005/8/layout/vList6"/>
    <dgm:cxn modelId="{FC843D63-7BCA-48AE-ACB2-0328CBFED83F}" type="presParOf" srcId="{B0CEF539-E9A5-4245-9B8A-64DEEC55BDB3}" destId="{9F430577-73A9-47A3-B60A-221E85E1DDC7}" srcOrd="1" destOrd="0" presId="urn:microsoft.com/office/officeart/2005/8/layout/vList6"/>
    <dgm:cxn modelId="{5D7A52D2-DE0F-4632-B84D-EBA93E9E3E90}" type="presParOf" srcId="{F6D4E8EB-8047-473C-AEA8-6694E8990771}" destId="{40DC80B7-3F99-423C-B981-E192D90B388B}" srcOrd="3" destOrd="0" presId="urn:microsoft.com/office/officeart/2005/8/layout/vList6"/>
    <dgm:cxn modelId="{9C0E2D89-2021-4C6C-B843-EB323C6F59B8}" type="presParOf" srcId="{F6D4E8EB-8047-473C-AEA8-6694E8990771}" destId="{CAD9E2CB-7491-41D1-BC9D-5F580BDC5C2A}" srcOrd="4" destOrd="0" presId="urn:microsoft.com/office/officeart/2005/8/layout/vList6"/>
    <dgm:cxn modelId="{3A4E6884-C688-4464-947C-D122872C11D7}" type="presParOf" srcId="{CAD9E2CB-7491-41D1-BC9D-5F580BDC5C2A}" destId="{314A3034-7494-43DE-B665-5E310B62BD8D}" srcOrd="0" destOrd="0" presId="urn:microsoft.com/office/officeart/2005/8/layout/vList6"/>
    <dgm:cxn modelId="{5E15A016-785F-4923-B3D5-4289C8F137CB}" type="presParOf" srcId="{CAD9E2CB-7491-41D1-BC9D-5F580BDC5C2A}" destId="{141B50D7-2367-4594-A0AA-544FE52AF4EF}" srcOrd="1" destOrd="0" presId="urn:microsoft.com/office/officeart/2005/8/layout/vList6"/>
    <dgm:cxn modelId="{54C8CB05-4389-4A5D-9FB6-F06F6EA80C88}" type="presParOf" srcId="{F6D4E8EB-8047-473C-AEA8-6694E8990771}" destId="{DF6B08EC-E712-4995-9AD4-D70F122D7E33}" srcOrd="5" destOrd="0" presId="urn:microsoft.com/office/officeart/2005/8/layout/vList6"/>
    <dgm:cxn modelId="{131F55AA-A15A-48E6-BE14-A2CAA09AF33F}" type="presParOf" srcId="{F6D4E8EB-8047-473C-AEA8-6694E8990771}" destId="{C2C40FAE-4845-4BD9-8C11-A8639AEF061C}" srcOrd="6" destOrd="0" presId="urn:microsoft.com/office/officeart/2005/8/layout/vList6"/>
    <dgm:cxn modelId="{D4DF7DA9-9CC9-4136-8EBE-0A8073F181D6}" type="presParOf" srcId="{C2C40FAE-4845-4BD9-8C11-A8639AEF061C}" destId="{EDA3E1D1-5F0B-4A72-A9ED-825B19BB85DF}" srcOrd="0" destOrd="0" presId="urn:microsoft.com/office/officeart/2005/8/layout/vList6"/>
    <dgm:cxn modelId="{3A5B804F-8360-4DDC-BFA0-5DC14A2A7E5A}" type="presParOf" srcId="{C2C40FAE-4845-4BD9-8C11-A8639AEF061C}" destId="{73E08336-734B-4EF1-A31E-FF2823D68453}" srcOrd="1" destOrd="0" presId="urn:microsoft.com/office/officeart/2005/8/layout/vList6"/>
    <dgm:cxn modelId="{873E4041-1DB3-4D7F-91F5-F85E226DD385}" type="presParOf" srcId="{F6D4E8EB-8047-473C-AEA8-6694E8990771}" destId="{3A300427-D546-4313-A67F-D27F80BB7B68}" srcOrd="7" destOrd="0" presId="urn:microsoft.com/office/officeart/2005/8/layout/vList6"/>
    <dgm:cxn modelId="{E6CF9559-5916-46BB-9851-ABFAC74F46EE}" type="presParOf" srcId="{F6D4E8EB-8047-473C-AEA8-6694E8990771}" destId="{CB996350-224B-4485-9322-B57EACDF74AD}" srcOrd="8" destOrd="0" presId="urn:microsoft.com/office/officeart/2005/8/layout/vList6"/>
    <dgm:cxn modelId="{1B530AE3-8C95-4525-81CE-939F4F26931D}" type="presParOf" srcId="{CB996350-224B-4485-9322-B57EACDF74AD}" destId="{AAC510E2-41C2-46B9-912E-025330508BA7}" srcOrd="0" destOrd="0" presId="urn:microsoft.com/office/officeart/2005/8/layout/vList6"/>
    <dgm:cxn modelId="{AEBA6CE8-690E-4C79-B35B-3841E04D48CA}" type="presParOf" srcId="{CB996350-224B-4485-9322-B57EACDF74AD}" destId="{38342DA2-7532-4F47-AA31-C4196DB24DB0}" srcOrd="1" destOrd="0" presId="urn:microsoft.com/office/officeart/2005/8/layout/vList6"/>
    <dgm:cxn modelId="{8DD4E1A6-BA5C-4572-9981-E9C292FDFD49}" type="presParOf" srcId="{F6D4E8EB-8047-473C-AEA8-6694E8990771}" destId="{B64348E3-AB65-4DDB-ACE1-435BDA95E71D}" srcOrd="9" destOrd="0" presId="urn:microsoft.com/office/officeart/2005/8/layout/vList6"/>
    <dgm:cxn modelId="{84DBC3F9-00D6-4A87-9D11-7EBC0874AFAB}" type="presParOf" srcId="{F6D4E8EB-8047-473C-AEA8-6694E8990771}" destId="{915F7958-4F16-4DD8-AA4A-BAA122E4B435}" srcOrd="10" destOrd="0" presId="urn:microsoft.com/office/officeart/2005/8/layout/vList6"/>
    <dgm:cxn modelId="{EA28AE27-EAD8-47EE-BB80-5EF20FCDB7E0}" type="presParOf" srcId="{915F7958-4F16-4DD8-AA4A-BAA122E4B435}" destId="{DEA032E2-609D-4CE8-A018-3F4B9FCB3420}" srcOrd="0" destOrd="0" presId="urn:microsoft.com/office/officeart/2005/8/layout/vList6"/>
    <dgm:cxn modelId="{1BF572D3-4FCA-4D99-88A8-555F607D3091}" type="presParOf" srcId="{915F7958-4F16-4DD8-AA4A-BAA122E4B435}" destId="{5CD23F5A-4A33-425C-9945-0FFE2ECF8021}" srcOrd="1" destOrd="0" presId="urn:microsoft.com/office/officeart/2005/8/layout/vList6"/>
    <dgm:cxn modelId="{8CDD0D64-CDB1-499A-A0C8-2545B7B771A4}" type="presParOf" srcId="{F6D4E8EB-8047-473C-AEA8-6694E8990771}" destId="{0DA83860-D9D9-44DF-AD15-0A1957D60F5B}" srcOrd="11" destOrd="0" presId="urn:microsoft.com/office/officeart/2005/8/layout/vList6"/>
    <dgm:cxn modelId="{0D6CA41E-2FE5-4F14-844C-B742461DF101}" type="presParOf" srcId="{F6D4E8EB-8047-473C-AEA8-6694E8990771}" destId="{859C6A31-49A1-41D8-A09D-5C30EA51DCF9}" srcOrd="12" destOrd="0" presId="urn:microsoft.com/office/officeart/2005/8/layout/vList6"/>
    <dgm:cxn modelId="{4B315BE8-207B-494B-85A1-B0BD931875CB}" type="presParOf" srcId="{859C6A31-49A1-41D8-A09D-5C30EA51DCF9}" destId="{EA319AE3-D71F-46FD-B267-2AF3C65ADDEC}" srcOrd="0" destOrd="0" presId="urn:microsoft.com/office/officeart/2005/8/layout/vList6"/>
    <dgm:cxn modelId="{3BDAF130-E9A4-4883-887F-5F168EBAB175}" type="presParOf" srcId="{859C6A31-49A1-41D8-A09D-5C30EA51DCF9}" destId="{9FFB7346-429A-415D-A5A9-169CA2EEE242}" srcOrd="1" destOrd="0" presId="urn:microsoft.com/office/officeart/2005/8/layout/vList6"/>
    <dgm:cxn modelId="{BBC30B71-9480-4C26-A3E8-43D66F31342D}" type="presParOf" srcId="{F6D4E8EB-8047-473C-AEA8-6694E8990771}" destId="{D9FEBC86-91ED-4ADB-8B78-B0F89299FA3D}" srcOrd="13" destOrd="0" presId="urn:microsoft.com/office/officeart/2005/8/layout/vList6"/>
    <dgm:cxn modelId="{33066531-6C17-44BB-965D-A358DBA388A5}" type="presParOf" srcId="{F6D4E8EB-8047-473C-AEA8-6694E8990771}" destId="{6AD5B510-50F1-492C-8B54-40F8AC212807}" srcOrd="14" destOrd="0" presId="urn:microsoft.com/office/officeart/2005/8/layout/vList6"/>
    <dgm:cxn modelId="{8C8CA8B7-AF72-42FA-897A-3DE328DC4910}" type="presParOf" srcId="{6AD5B510-50F1-492C-8B54-40F8AC212807}" destId="{FDE69F50-4A85-40E4-A35C-A0632563424A}" srcOrd="0" destOrd="0" presId="urn:microsoft.com/office/officeart/2005/8/layout/vList6"/>
    <dgm:cxn modelId="{5A23677D-A46D-4897-B3C7-FDCFD8B3E635}" type="presParOf" srcId="{6AD5B510-50F1-492C-8B54-40F8AC212807}" destId="{79F64A33-0CC1-4E3B-9797-C90654C41F5D}" srcOrd="1" destOrd="0" presId="urn:microsoft.com/office/officeart/2005/8/layout/vList6"/>
    <dgm:cxn modelId="{A58CE9B1-0657-4320-8428-1BD04C554C6D}" type="presParOf" srcId="{F6D4E8EB-8047-473C-AEA8-6694E8990771}" destId="{8EDF0BA8-CC9D-4E5B-B897-449A5845B206}" srcOrd="15" destOrd="0" presId="urn:microsoft.com/office/officeart/2005/8/layout/vList6"/>
    <dgm:cxn modelId="{99A9F0E8-F96C-462A-B316-DE81CAA30F81}" type="presParOf" srcId="{F6D4E8EB-8047-473C-AEA8-6694E8990771}" destId="{1C5CC448-B79B-4F63-8C66-12B91D132FEA}" srcOrd="16" destOrd="0" presId="urn:microsoft.com/office/officeart/2005/8/layout/vList6"/>
    <dgm:cxn modelId="{95AB70A6-DD7E-406E-95AA-E7C0E35462FC}" type="presParOf" srcId="{1C5CC448-B79B-4F63-8C66-12B91D132FEA}" destId="{E3D9C223-0E9E-4F5F-A0AD-2DD766456D94}" srcOrd="0" destOrd="0" presId="urn:microsoft.com/office/officeart/2005/8/layout/vList6"/>
    <dgm:cxn modelId="{92A98135-2B59-4479-916A-C31F17FF9175}" type="presParOf" srcId="{1C5CC448-B79B-4F63-8C66-12B91D132FEA}" destId="{BDC8BA7C-988C-4340-AB78-A056AA546F4B}" srcOrd="1" destOrd="0" presId="urn:microsoft.com/office/officeart/2005/8/layout/vList6"/>
    <dgm:cxn modelId="{79D06207-558B-4B6D-B4E4-AF41F662B652}" type="presParOf" srcId="{F6D4E8EB-8047-473C-AEA8-6694E8990771}" destId="{03BDCB0C-81E8-4F10-9907-B9DF7334B854}" srcOrd="17" destOrd="0" presId="urn:microsoft.com/office/officeart/2005/8/layout/vList6"/>
    <dgm:cxn modelId="{E39E6CEF-4C02-408D-972F-041D083B1DE5}" type="presParOf" srcId="{F6D4E8EB-8047-473C-AEA8-6694E8990771}" destId="{0C2934BF-C57E-4A46-BCD9-DC2B5EE47C8F}" srcOrd="18" destOrd="0" presId="urn:microsoft.com/office/officeart/2005/8/layout/vList6"/>
    <dgm:cxn modelId="{01EE2A29-F2ED-4899-B658-1BD5FFC4B9FF}" type="presParOf" srcId="{0C2934BF-C57E-4A46-BCD9-DC2B5EE47C8F}" destId="{62A4E000-EE4E-4527-8671-4AA8E7837C4E}" srcOrd="0" destOrd="0" presId="urn:microsoft.com/office/officeart/2005/8/layout/vList6"/>
    <dgm:cxn modelId="{9491783C-5F08-46C5-B5D9-FD466A969693}" type="presParOf" srcId="{0C2934BF-C57E-4A46-BCD9-DC2B5EE47C8F}" destId="{86B6874A-0B4A-4208-B8B7-4E901AAB43A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87CDD2-44E9-499D-9A7D-0F4FB30D210B}">
      <dsp:nvSpPr>
        <dsp:cNvPr id="0" name=""/>
        <dsp:cNvSpPr/>
      </dsp:nvSpPr>
      <dsp:spPr>
        <a:xfrm>
          <a:off x="1995537" y="1887"/>
          <a:ext cx="2993307" cy="4646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>
              <a:solidFill>
                <a:srgbClr val="C00000"/>
              </a:solidFill>
            </a:rPr>
            <a:t>44</a:t>
          </a:r>
        </a:p>
      </dsp:txBody>
      <dsp:txXfrm>
        <a:off x="1995537" y="59971"/>
        <a:ext cx="2819057" cy="348501"/>
      </dsp:txXfrm>
    </dsp:sp>
    <dsp:sp modelId="{312552FD-B0B3-4DE6-8F69-177148F581F4}">
      <dsp:nvSpPr>
        <dsp:cNvPr id="0" name=""/>
        <dsp:cNvSpPr/>
      </dsp:nvSpPr>
      <dsp:spPr>
        <a:xfrm>
          <a:off x="0" y="1887"/>
          <a:ext cx="1995538" cy="4646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/>
            <a:t>Русский язык</a:t>
          </a:r>
        </a:p>
      </dsp:txBody>
      <dsp:txXfrm>
        <a:off x="22683" y="24570"/>
        <a:ext cx="1950172" cy="419302"/>
      </dsp:txXfrm>
    </dsp:sp>
    <dsp:sp modelId="{9F430577-73A9-47A3-B60A-221E85E1DDC7}">
      <dsp:nvSpPr>
        <dsp:cNvPr id="0" name=""/>
        <dsp:cNvSpPr/>
      </dsp:nvSpPr>
      <dsp:spPr>
        <a:xfrm>
          <a:off x="1995537" y="513022"/>
          <a:ext cx="2993307" cy="4646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>
              <a:solidFill>
                <a:srgbClr val="C00000"/>
              </a:solidFill>
            </a:rPr>
            <a:t>30</a:t>
          </a:r>
        </a:p>
      </dsp:txBody>
      <dsp:txXfrm>
        <a:off x="1995537" y="571106"/>
        <a:ext cx="2819057" cy="348501"/>
      </dsp:txXfrm>
    </dsp:sp>
    <dsp:sp modelId="{467DE8BF-ED79-4553-9A93-B3E2E61F6E7F}">
      <dsp:nvSpPr>
        <dsp:cNvPr id="0" name=""/>
        <dsp:cNvSpPr/>
      </dsp:nvSpPr>
      <dsp:spPr>
        <a:xfrm>
          <a:off x="0" y="513022"/>
          <a:ext cx="1995538" cy="4646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/>
            <a:t>Математика</a:t>
          </a:r>
        </a:p>
      </dsp:txBody>
      <dsp:txXfrm>
        <a:off x="22683" y="535705"/>
        <a:ext cx="1950172" cy="419302"/>
      </dsp:txXfrm>
    </dsp:sp>
    <dsp:sp modelId="{141B50D7-2367-4594-A0AA-544FE52AF4EF}">
      <dsp:nvSpPr>
        <dsp:cNvPr id="0" name=""/>
        <dsp:cNvSpPr/>
      </dsp:nvSpPr>
      <dsp:spPr>
        <a:xfrm>
          <a:off x="1995537" y="1024157"/>
          <a:ext cx="2993307" cy="4646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>
              <a:solidFill>
                <a:srgbClr val="C00000"/>
              </a:solidFill>
            </a:rPr>
            <a:t>51</a:t>
          </a:r>
        </a:p>
      </dsp:txBody>
      <dsp:txXfrm>
        <a:off x="1995537" y="1082241"/>
        <a:ext cx="2819057" cy="348501"/>
      </dsp:txXfrm>
    </dsp:sp>
    <dsp:sp modelId="{314A3034-7494-43DE-B665-5E310B62BD8D}">
      <dsp:nvSpPr>
        <dsp:cNvPr id="0" name=""/>
        <dsp:cNvSpPr/>
      </dsp:nvSpPr>
      <dsp:spPr>
        <a:xfrm>
          <a:off x="0" y="1024157"/>
          <a:ext cx="1995538" cy="4646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/>
            <a:t>Иностранный язык</a:t>
          </a:r>
        </a:p>
      </dsp:txBody>
      <dsp:txXfrm>
        <a:off x="22683" y="1046840"/>
        <a:ext cx="1950172" cy="419302"/>
      </dsp:txXfrm>
    </dsp:sp>
    <dsp:sp modelId="{73E08336-734B-4EF1-A31E-FF2823D68453}">
      <dsp:nvSpPr>
        <dsp:cNvPr id="0" name=""/>
        <dsp:cNvSpPr/>
      </dsp:nvSpPr>
      <dsp:spPr>
        <a:xfrm>
          <a:off x="1995537" y="1535292"/>
          <a:ext cx="2993307" cy="4646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>
              <a:solidFill>
                <a:srgbClr val="C00000"/>
              </a:solidFill>
            </a:rPr>
            <a:t>33</a:t>
          </a:r>
        </a:p>
      </dsp:txBody>
      <dsp:txXfrm>
        <a:off x="1995537" y="1593376"/>
        <a:ext cx="2819057" cy="348501"/>
      </dsp:txXfrm>
    </dsp:sp>
    <dsp:sp modelId="{EDA3E1D1-5F0B-4A72-A9ED-825B19BB85DF}">
      <dsp:nvSpPr>
        <dsp:cNvPr id="0" name=""/>
        <dsp:cNvSpPr/>
      </dsp:nvSpPr>
      <dsp:spPr>
        <a:xfrm>
          <a:off x="0" y="1535292"/>
          <a:ext cx="1995538" cy="4646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/>
            <a:t>Информатика</a:t>
          </a:r>
        </a:p>
      </dsp:txBody>
      <dsp:txXfrm>
        <a:off x="22683" y="1557975"/>
        <a:ext cx="1950172" cy="419302"/>
      </dsp:txXfrm>
    </dsp:sp>
    <dsp:sp modelId="{38342DA2-7532-4F47-AA31-C4196DB24DB0}">
      <dsp:nvSpPr>
        <dsp:cNvPr id="0" name=""/>
        <dsp:cNvSpPr/>
      </dsp:nvSpPr>
      <dsp:spPr>
        <a:xfrm>
          <a:off x="1995537" y="2046427"/>
          <a:ext cx="2993307" cy="4646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>
              <a:solidFill>
                <a:srgbClr val="C00000"/>
              </a:solidFill>
            </a:rPr>
            <a:t>21</a:t>
          </a:r>
        </a:p>
      </dsp:txBody>
      <dsp:txXfrm>
        <a:off x="1995537" y="2104511"/>
        <a:ext cx="2819057" cy="348501"/>
      </dsp:txXfrm>
    </dsp:sp>
    <dsp:sp modelId="{AAC510E2-41C2-46B9-912E-025330508BA7}">
      <dsp:nvSpPr>
        <dsp:cNvPr id="0" name=""/>
        <dsp:cNvSpPr/>
      </dsp:nvSpPr>
      <dsp:spPr>
        <a:xfrm>
          <a:off x="0" y="2046427"/>
          <a:ext cx="1995538" cy="4646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>
              <a:solidFill>
                <a:schemeClr val="bg1"/>
              </a:solidFill>
            </a:rPr>
            <a:t>Физика</a:t>
          </a:r>
        </a:p>
      </dsp:txBody>
      <dsp:txXfrm>
        <a:off x="22683" y="2069110"/>
        <a:ext cx="1950172" cy="419302"/>
      </dsp:txXfrm>
    </dsp:sp>
    <dsp:sp modelId="{5CD23F5A-4A33-425C-9945-0FFE2ECF8021}">
      <dsp:nvSpPr>
        <dsp:cNvPr id="0" name=""/>
        <dsp:cNvSpPr/>
      </dsp:nvSpPr>
      <dsp:spPr>
        <a:xfrm>
          <a:off x="1982527" y="2589048"/>
          <a:ext cx="2993307" cy="4646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>
              <a:solidFill>
                <a:srgbClr val="C00000"/>
              </a:solidFill>
            </a:rPr>
            <a:t>14</a:t>
          </a:r>
        </a:p>
      </dsp:txBody>
      <dsp:txXfrm>
        <a:off x="1982527" y="2647132"/>
        <a:ext cx="2819057" cy="348501"/>
      </dsp:txXfrm>
    </dsp:sp>
    <dsp:sp modelId="{DEA032E2-609D-4CE8-A018-3F4B9FCB3420}">
      <dsp:nvSpPr>
        <dsp:cNvPr id="0" name=""/>
        <dsp:cNvSpPr/>
      </dsp:nvSpPr>
      <dsp:spPr>
        <a:xfrm>
          <a:off x="0" y="2557562"/>
          <a:ext cx="1995538" cy="4646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/>
            <a:t>Химия</a:t>
          </a:r>
        </a:p>
      </dsp:txBody>
      <dsp:txXfrm>
        <a:off x="22683" y="2580245"/>
        <a:ext cx="1950172" cy="419302"/>
      </dsp:txXfrm>
    </dsp:sp>
    <dsp:sp modelId="{9FFB7346-429A-415D-A5A9-169CA2EEE242}">
      <dsp:nvSpPr>
        <dsp:cNvPr id="0" name=""/>
        <dsp:cNvSpPr/>
      </dsp:nvSpPr>
      <dsp:spPr>
        <a:xfrm>
          <a:off x="1995537" y="3068697"/>
          <a:ext cx="2993307" cy="4646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>
              <a:solidFill>
                <a:srgbClr val="C00000"/>
              </a:solidFill>
            </a:rPr>
            <a:t>16</a:t>
          </a:r>
        </a:p>
      </dsp:txBody>
      <dsp:txXfrm>
        <a:off x="1995537" y="3126781"/>
        <a:ext cx="2819057" cy="348501"/>
      </dsp:txXfrm>
    </dsp:sp>
    <dsp:sp modelId="{EA319AE3-D71F-46FD-B267-2AF3C65ADDEC}">
      <dsp:nvSpPr>
        <dsp:cNvPr id="0" name=""/>
        <dsp:cNvSpPr/>
      </dsp:nvSpPr>
      <dsp:spPr>
        <a:xfrm>
          <a:off x="0" y="3068697"/>
          <a:ext cx="1995538" cy="4646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/>
            <a:t>Биология</a:t>
          </a:r>
        </a:p>
      </dsp:txBody>
      <dsp:txXfrm>
        <a:off x="22683" y="3091380"/>
        <a:ext cx="1950172" cy="419302"/>
      </dsp:txXfrm>
    </dsp:sp>
    <dsp:sp modelId="{79F64A33-0CC1-4E3B-9797-C90654C41F5D}">
      <dsp:nvSpPr>
        <dsp:cNvPr id="0" name=""/>
        <dsp:cNvSpPr/>
      </dsp:nvSpPr>
      <dsp:spPr>
        <a:xfrm>
          <a:off x="1995537" y="3579832"/>
          <a:ext cx="2993307" cy="4646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>
              <a:solidFill>
                <a:srgbClr val="C00000"/>
              </a:solidFill>
            </a:rPr>
            <a:t>27</a:t>
          </a:r>
        </a:p>
      </dsp:txBody>
      <dsp:txXfrm>
        <a:off x="1995537" y="3637916"/>
        <a:ext cx="2819057" cy="348501"/>
      </dsp:txXfrm>
    </dsp:sp>
    <dsp:sp modelId="{FDE69F50-4A85-40E4-A35C-A0632563424A}">
      <dsp:nvSpPr>
        <dsp:cNvPr id="0" name=""/>
        <dsp:cNvSpPr/>
      </dsp:nvSpPr>
      <dsp:spPr>
        <a:xfrm>
          <a:off x="0" y="3579832"/>
          <a:ext cx="1995538" cy="4646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>
              <a:solidFill>
                <a:schemeClr val="bg1"/>
              </a:solidFill>
            </a:rPr>
            <a:t>История</a:t>
          </a:r>
        </a:p>
      </dsp:txBody>
      <dsp:txXfrm>
        <a:off x="22683" y="3602515"/>
        <a:ext cx="1950172" cy="419302"/>
      </dsp:txXfrm>
    </dsp:sp>
    <dsp:sp modelId="{BDC8BA7C-988C-4340-AB78-A056AA546F4B}">
      <dsp:nvSpPr>
        <dsp:cNvPr id="0" name=""/>
        <dsp:cNvSpPr/>
      </dsp:nvSpPr>
      <dsp:spPr>
        <a:xfrm>
          <a:off x="1995537" y="4090967"/>
          <a:ext cx="2993307" cy="4646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>
              <a:solidFill>
                <a:srgbClr val="C00000"/>
              </a:solidFill>
            </a:rPr>
            <a:t>21</a:t>
          </a:r>
        </a:p>
      </dsp:txBody>
      <dsp:txXfrm>
        <a:off x="1995537" y="4149051"/>
        <a:ext cx="2819057" cy="348501"/>
      </dsp:txXfrm>
    </dsp:sp>
    <dsp:sp modelId="{E3D9C223-0E9E-4F5F-A0AD-2DD766456D94}">
      <dsp:nvSpPr>
        <dsp:cNvPr id="0" name=""/>
        <dsp:cNvSpPr/>
      </dsp:nvSpPr>
      <dsp:spPr>
        <a:xfrm>
          <a:off x="0" y="4090967"/>
          <a:ext cx="1995538" cy="4646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>
              <a:solidFill>
                <a:schemeClr val="bg1"/>
              </a:solidFill>
            </a:rPr>
            <a:t>Обществознание</a:t>
          </a:r>
        </a:p>
      </dsp:txBody>
      <dsp:txXfrm>
        <a:off x="22683" y="4113650"/>
        <a:ext cx="1950172" cy="419302"/>
      </dsp:txXfrm>
    </dsp:sp>
    <dsp:sp modelId="{86B6874A-0B4A-4208-B8B7-4E901AAB43A6}">
      <dsp:nvSpPr>
        <dsp:cNvPr id="0" name=""/>
        <dsp:cNvSpPr/>
      </dsp:nvSpPr>
      <dsp:spPr>
        <a:xfrm>
          <a:off x="1995537" y="4602102"/>
          <a:ext cx="2993307" cy="4646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>
              <a:solidFill>
                <a:srgbClr val="C00000"/>
              </a:solidFill>
            </a:rPr>
            <a:t>20</a:t>
          </a:r>
        </a:p>
      </dsp:txBody>
      <dsp:txXfrm>
        <a:off x="1995537" y="4660186"/>
        <a:ext cx="2819057" cy="348501"/>
      </dsp:txXfrm>
    </dsp:sp>
    <dsp:sp modelId="{62A4E000-EE4E-4527-8671-4AA8E7837C4E}">
      <dsp:nvSpPr>
        <dsp:cNvPr id="0" name=""/>
        <dsp:cNvSpPr/>
      </dsp:nvSpPr>
      <dsp:spPr>
        <a:xfrm>
          <a:off x="0" y="4602102"/>
          <a:ext cx="1995538" cy="4646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/>
            <a:t>География</a:t>
          </a:r>
        </a:p>
      </dsp:txBody>
      <dsp:txXfrm>
        <a:off x="22683" y="4624785"/>
        <a:ext cx="1950172" cy="419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0.01509</cdr:x>
      <cdr:y>0.33173</cdr:y>
    </cdr:from>
    <cdr:to>
      <cdr:x>0.1701</cdr:x>
      <cdr:y>0.56333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DF689C9-690C-4329-870C-F163DFD0DF59}"/>
            </a:ext>
          </a:extLst>
        </cdr:cNvPr>
        <cdr:cNvSpPr txBox="1"/>
      </cdr:nvSpPr>
      <cdr:spPr>
        <a:xfrm xmlns:a="http://schemas.openxmlformats.org/drawingml/2006/main">
          <a:off x="104775" y="1309689"/>
          <a:ext cx="107632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0.04143</cdr:x>
      <cdr:y>0.5199</cdr:y>
    </cdr:from>
    <cdr:to>
      <cdr:x>0.04801</cdr:x>
      <cdr:y>0.56815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28F7840B-020C-4C46-855C-9B5FCFED8606}"/>
            </a:ext>
          </a:extLst>
        </cdr:cNvPr>
        <cdr:cNvSpPr txBox="1"/>
      </cdr:nvSpPr>
      <cdr:spPr>
        <a:xfrm xmlns:a="http://schemas.openxmlformats.org/drawingml/2006/main">
          <a:off x="287656" y="2052639"/>
          <a:ext cx="45719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0.01509</cdr:x>
      <cdr:y>0.33173</cdr:y>
    </cdr:from>
    <cdr:to>
      <cdr:x>0.1701</cdr:x>
      <cdr:y>0.56333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2DF689C9-690C-4329-870C-F163DFD0DF59}"/>
            </a:ext>
          </a:extLst>
        </cdr:cNvPr>
        <cdr:cNvSpPr txBox="1"/>
      </cdr:nvSpPr>
      <cdr:spPr>
        <a:xfrm xmlns:a="http://schemas.openxmlformats.org/drawingml/2006/main">
          <a:off x="104775" y="1309689"/>
          <a:ext cx="107632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0.04143</cdr:x>
      <cdr:y>0.5199</cdr:y>
    </cdr:from>
    <cdr:to>
      <cdr:x>0.04801</cdr:x>
      <cdr:y>0.56815</cdr:y>
    </cdr:to>
    <cdr:sp macro="" textlink="">
      <cdr:nvSpPr>
        <cdr:cNvPr id="6" name="TextBox 2">
          <a:extLst xmlns:a="http://schemas.openxmlformats.org/drawingml/2006/main">
            <a:ext uri="{FF2B5EF4-FFF2-40B4-BE49-F238E27FC236}">
              <a16:creationId xmlns:a16="http://schemas.microsoft.com/office/drawing/2014/main" id="{28F7840B-020C-4C46-855C-9B5FCFED8606}"/>
            </a:ext>
          </a:extLst>
        </cdr:cNvPr>
        <cdr:cNvSpPr txBox="1"/>
      </cdr:nvSpPr>
      <cdr:spPr>
        <a:xfrm xmlns:a="http://schemas.openxmlformats.org/drawingml/2006/main">
          <a:off x="287656" y="2052639"/>
          <a:ext cx="45719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0.06629</cdr:x>
      <cdr:y>0.47281</cdr:y>
    </cdr:from>
    <cdr:to>
      <cdr:x>0.33926</cdr:x>
      <cdr:y>0.74302</cdr:y>
    </cdr:to>
    <cdr:sp macro="" textlink="">
      <cdr:nvSpPr>
        <cdr:cNvPr id="7" name="TextBox 3">
          <a:extLst xmlns:a="http://schemas.openxmlformats.org/drawingml/2006/main">
            <a:ext uri="{FF2B5EF4-FFF2-40B4-BE49-F238E27FC236}">
              <a16:creationId xmlns:a16="http://schemas.microsoft.com/office/drawing/2014/main" id="{D358FF3F-22D3-4106-9455-5FE40097D0A6}"/>
            </a:ext>
          </a:extLst>
        </cdr:cNvPr>
        <cdr:cNvSpPr txBox="1"/>
      </cdr:nvSpPr>
      <cdr:spPr>
        <a:xfrm xmlns:a="http://schemas.openxmlformats.org/drawingml/2006/main">
          <a:off x="621317" y="2723161"/>
          <a:ext cx="2558438" cy="15562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/>
            <a:t>                         </a:t>
          </a:r>
          <a:r>
            <a:rPr lang="ru-RU" sz="1800" b="1" dirty="0"/>
            <a:t>2 293 </a:t>
          </a:r>
          <a:r>
            <a:rPr lang="ru-RU" b="1" dirty="0"/>
            <a:t>человека</a:t>
          </a:r>
        </a:p>
        <a:p xmlns:a="http://schemas.openxmlformats.org/drawingml/2006/main">
          <a:endParaRPr lang="ru-RU" sz="1100" dirty="0"/>
        </a:p>
        <a:p xmlns:a="http://schemas.openxmlformats.org/drawingml/2006/main">
          <a:r>
            <a:rPr lang="ru-RU" sz="1400" b="1" dirty="0"/>
            <a:t>Несущественные</a:t>
          </a:r>
          <a:r>
            <a:rPr lang="ru-RU" sz="1400" b="1" baseline="0" dirty="0"/>
            <a:t> предметные дефициты, восполняемые по желанию </a:t>
          </a:r>
          <a:r>
            <a:rPr lang="ru-RU" sz="1400" b="1" baseline="0" dirty="0" smtClean="0"/>
            <a:t>педагога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0.63649</cdr:x>
      <cdr:y>0.70743</cdr:y>
    </cdr:from>
    <cdr:to>
      <cdr:x>0.94787</cdr:x>
      <cdr:y>0.94057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FF675872-CE16-4EFB-BE33-437B56665374}"/>
            </a:ext>
          </a:extLst>
        </cdr:cNvPr>
        <cdr:cNvSpPr txBox="1"/>
      </cdr:nvSpPr>
      <cdr:spPr>
        <a:xfrm xmlns:a="http://schemas.openxmlformats.org/drawingml/2006/main">
          <a:off x="4419600" y="2947989"/>
          <a:ext cx="2162175" cy="971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2 153 </a:t>
          </a:r>
          <a:r>
            <a:rPr lang="ru-RU" sz="1100" b="1" dirty="0"/>
            <a:t>человека</a:t>
          </a:r>
        </a:p>
        <a:p xmlns:a="http://schemas.openxmlformats.org/drawingml/2006/main">
          <a:endParaRPr lang="ru-RU" sz="1100" dirty="0"/>
        </a:p>
        <a:p xmlns:a="http://schemas.openxmlformats.org/drawingml/2006/main">
          <a:r>
            <a:rPr lang="ru-RU" sz="1400" b="1" dirty="0"/>
            <a:t>Локальные дефициты, рекомендуемые</a:t>
          </a:r>
          <a:r>
            <a:rPr lang="ru-RU" sz="1400" b="1" baseline="0" dirty="0"/>
            <a:t> к восполнению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0.66356</cdr:x>
      <cdr:y>0.37698</cdr:y>
    </cdr:from>
    <cdr:to>
      <cdr:x>0.95575</cdr:x>
      <cdr:y>0.5827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AC402DFD-D28E-42A4-AFBA-3B3BDE9EBA66}"/>
            </a:ext>
          </a:extLst>
        </cdr:cNvPr>
        <cdr:cNvSpPr txBox="1"/>
      </cdr:nvSpPr>
      <cdr:spPr>
        <a:xfrm xmlns:a="http://schemas.openxmlformats.org/drawingml/2006/main">
          <a:off x="6219320" y="2171255"/>
          <a:ext cx="2738580" cy="11848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1 882 </a:t>
          </a:r>
          <a:r>
            <a:rPr lang="ru-RU" sz="1100" b="1" dirty="0"/>
            <a:t>человека</a:t>
          </a:r>
        </a:p>
        <a:p xmlns:a="http://schemas.openxmlformats.org/drawingml/2006/main">
          <a:endParaRPr lang="ru-RU" sz="1100" dirty="0"/>
        </a:p>
        <a:p xmlns:a="http://schemas.openxmlformats.org/drawingml/2006/main">
          <a:r>
            <a:rPr lang="ru-RU" sz="1400" b="1" dirty="0"/>
            <a:t>Системные</a:t>
          </a:r>
          <a:r>
            <a:rPr lang="ru-RU" sz="1400" b="1" baseline="0" dirty="0"/>
            <a:t> дефициты, требующие восполнения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0.45337</cdr:x>
      <cdr:y>0.03468</cdr:y>
    </cdr:from>
    <cdr:to>
      <cdr:x>0.7827</cdr:x>
      <cdr:y>0.21055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824EDC6E-493E-474B-ACC9-B0448952D997}"/>
            </a:ext>
          </a:extLst>
        </cdr:cNvPr>
        <cdr:cNvSpPr txBox="1"/>
      </cdr:nvSpPr>
      <cdr:spPr>
        <a:xfrm xmlns:a="http://schemas.openxmlformats.org/drawingml/2006/main">
          <a:off x="4249239" y="199747"/>
          <a:ext cx="3086722" cy="10129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ru-RU" sz="1400" b="1" dirty="0"/>
            <a:t>Отсутствие</a:t>
          </a:r>
          <a:r>
            <a:rPr lang="ru-RU" sz="1400" b="1" baseline="0" dirty="0"/>
            <a:t> предметных дефицитов</a:t>
          </a:r>
        </a:p>
        <a:p xmlns:a="http://schemas.openxmlformats.org/drawingml/2006/main">
          <a:pPr algn="r"/>
          <a:endParaRPr lang="ru-RU" sz="1100" b="1" baseline="0" dirty="0"/>
        </a:p>
        <a:p xmlns:a="http://schemas.openxmlformats.org/drawingml/2006/main">
          <a:pPr algn="l"/>
          <a:r>
            <a:rPr lang="ru-RU" sz="1800" b="1" baseline="0" dirty="0"/>
            <a:t>145</a:t>
          </a:r>
          <a:r>
            <a:rPr lang="ru-RU" sz="1100" b="1" baseline="0" dirty="0"/>
            <a:t> человек</a:t>
          </a:r>
          <a:endParaRPr lang="ru-RU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1DA10-7389-4ED1-B16E-6A0F1C75404F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58C9F-DCFB-46B3-83CD-40C3F8762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945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E1D2B-C58E-4E9E-9803-750CC38B9776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22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58C9F-DCFB-46B3-83CD-40C3F876235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205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businessblog.winweb.com/wp-content/uploads/2010/06/BK.jpg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eg"/><Relationship Id="rId5" Type="http://schemas.openxmlformats.org/officeDocument/2006/relationships/hyperlink" Target="http://logos-plus.narod.ru/docs1.jpg" TargetMode="Externa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inobrkuban.ru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6C044-3823-40F8-ABD1-7E79D03C8BFC}" type="slidenum">
              <a:rPr lang="en-US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-main-pic" descr="Картинка 70 из 7907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7" descr="http://www.mamazone.pl/media/62521/d%C5%82ugi.jpg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36"/>
          <a:stretch>
            <a:fillRect/>
          </a:stretch>
        </p:blipFill>
        <p:spPr bwMode="auto">
          <a:xfrm>
            <a:off x="5715000" y="785813"/>
            <a:ext cx="40005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5" descr="Картинка 42 из 102153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0" y="3143250"/>
            <a:ext cx="3048000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16"/>
          <p:cNvGrpSpPr>
            <a:grpSpLocks/>
          </p:cNvGrpSpPr>
          <p:nvPr userDrawn="1"/>
        </p:nvGrpSpPr>
        <p:grpSpPr bwMode="auto">
          <a:xfrm>
            <a:off x="9620250" y="142875"/>
            <a:ext cx="2286000" cy="685800"/>
            <a:chOff x="2712" y="3678"/>
            <a:chExt cx="683" cy="267"/>
          </a:xfrm>
        </p:grpSpPr>
        <p:sp>
          <p:nvSpPr>
            <p:cNvPr id="11" name="Text Box 14"/>
            <p:cNvSpPr txBox="1">
              <a:spLocks noChangeArrowheads="1"/>
            </p:cNvSpPr>
            <p:nvPr/>
          </p:nvSpPr>
          <p:spPr bwMode="gray">
            <a:xfrm>
              <a:off x="2712" y="3789"/>
              <a:ext cx="683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charset="0"/>
                </a:rPr>
                <a:t>Аттестация</a:t>
              </a:r>
              <a:endParaRPr lang="en-US" sz="2000" b="1" dirty="0">
                <a:solidFill>
                  <a:srgbClr val="44546A"/>
                </a:solidFill>
                <a:latin typeface="Arial" charset="0"/>
              </a:endParaRPr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13" name="Rectangle 20"/>
          <p:cNvSpPr>
            <a:spLocks noChangeArrowheads="1"/>
          </p:cNvSpPr>
          <p:nvPr userDrawn="1"/>
        </p:nvSpPr>
        <p:spPr bwMode="gray">
          <a:xfrm>
            <a:off x="285750" y="3714750"/>
            <a:ext cx="5238750" cy="1214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671360"/>
      </p:ext>
    </p:extLst>
  </p:cSld>
  <p:clrMapOvr>
    <a:masterClrMapping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F1AC9-43BC-4066-9607-03DBB43C0D8B}" type="slidenum">
              <a:rPr lang="en-US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569644"/>
      </p:ext>
    </p:extLst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81BD5-DF11-479F-BEF5-84FFC4ED8319}" type="slidenum">
              <a:rPr lang="en-US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217100"/>
      </p:ext>
    </p:extLst>
  </p:cSld>
  <p:clrMapOvr>
    <a:masterClrMapping/>
  </p:clrMapOvr>
  <p:transition spd="med"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3"/>
          <p:cNvSpPr txBox="1">
            <a:spLocks noChangeArrowheads="1"/>
          </p:cNvSpPr>
          <p:nvPr userDrawn="1"/>
        </p:nvSpPr>
        <p:spPr bwMode="black">
          <a:xfrm>
            <a:off x="285750" y="142875"/>
            <a:ext cx="11525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b="1" i="1">
                <a:solidFill>
                  <a:srgbClr val="602A43"/>
                </a:solidFill>
              </a:rPr>
              <a:t>Министерство образования Московской области</a:t>
            </a:r>
          </a:p>
          <a:p>
            <a:pPr algn="ctr" eaLnBrk="1" hangingPunct="1">
              <a:defRPr/>
            </a:pPr>
            <a:r>
              <a:rPr lang="ru-RU" altLang="ru-RU" sz="2400" b="1" i="1">
                <a:solidFill>
                  <a:srgbClr val="8F4064"/>
                </a:solidFill>
              </a:rPr>
              <a:t>ГОУ Педагогическая академия</a:t>
            </a:r>
            <a:endParaRPr lang="en-US" altLang="ru-RU" sz="2400" b="1" i="1">
              <a:solidFill>
                <a:srgbClr val="8F406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5A454-67E8-41F5-B59F-12E271631F6B}" type="slidenum">
              <a:rPr lang="en-US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815258"/>
      </p:ext>
    </p:extLst>
  </p:cSld>
  <p:clrMapOvr>
    <a:masterClrMapping/>
  </p:clrMapOvr>
  <p:transition spd="med"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19853"/>
            <a:ext cx="12172493" cy="6827175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6" tIns="34294" rIns="68586" bIns="34294" rtlCol="0" anchor="ctr"/>
          <a:lstStyle/>
          <a:p>
            <a:pPr algn="ctr" defTabSz="685864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456" y="2868"/>
            <a:ext cx="10753195" cy="833846"/>
          </a:xfrm>
        </p:spPr>
        <p:txBody>
          <a:bodyPr lIns="35999" tIns="35999" rIns="35999" bIns="35999" anchor="ctr">
            <a:normAutofit/>
          </a:bodyPr>
          <a:lstStyle>
            <a:lvl1pPr algn="ctr">
              <a:defRPr sz="1950" b="1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097491" y="6381328"/>
            <a:ext cx="3052064" cy="365760"/>
          </a:xfrm>
        </p:spPr>
        <p:txBody>
          <a:bodyPr/>
          <a:lstStyle>
            <a:lvl1pPr algn="r">
              <a:defRPr/>
            </a:lvl1pPr>
          </a:lstStyle>
          <a:p>
            <a:fld id="{511444F9-EEB7-4311-B5F1-97FE74C203E6}" type="datetimeFigureOut">
              <a:rPr lang="ru-RU" smtClean="0">
                <a:solidFill>
                  <a:srgbClr val="1F497D"/>
                </a:solidFill>
              </a:rPr>
              <a:pPr/>
              <a:t>01.10.2021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6D9D-2A0B-43B8-A1C3-81968A25D6EC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3503712" y="836712"/>
            <a:ext cx="67207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Блок-схема: данные 15"/>
          <p:cNvSpPr/>
          <p:nvPr userDrawn="1"/>
        </p:nvSpPr>
        <p:spPr>
          <a:xfrm>
            <a:off x="410231" y="32041"/>
            <a:ext cx="1392832" cy="1165081"/>
          </a:xfrm>
          <a:prstGeom prst="flowChartInputOutput">
            <a:avLst/>
          </a:prstGeom>
          <a:solidFill>
            <a:srgbClr val="4F81BD">
              <a:alpha val="3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31" tIns="43965" rIns="87931" bIns="43965" rtlCol="0" anchor="ctr"/>
          <a:lstStyle/>
          <a:p>
            <a:pPr algn="ctr" defTabSz="685864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Блок-схема: данные 16"/>
          <p:cNvSpPr/>
          <p:nvPr userDrawn="1"/>
        </p:nvSpPr>
        <p:spPr>
          <a:xfrm>
            <a:off x="-1355" y="32039"/>
            <a:ext cx="1108000" cy="718264"/>
          </a:xfrm>
          <a:prstGeom prst="flowChartInputOutput">
            <a:avLst/>
          </a:prstGeom>
          <a:solidFill>
            <a:srgbClr val="4F81BD">
              <a:alpha val="3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31" tIns="43965" rIns="87931" bIns="43965" rtlCol="0" anchor="ctr"/>
          <a:lstStyle/>
          <a:p>
            <a:pPr algn="ctr" defTabSz="685864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Блок-схема: данные 17"/>
          <p:cNvSpPr/>
          <p:nvPr userDrawn="1"/>
        </p:nvSpPr>
        <p:spPr>
          <a:xfrm>
            <a:off x="10157046" y="6539746"/>
            <a:ext cx="2034956" cy="318254"/>
          </a:xfrm>
          <a:prstGeom prst="flowChartInputOutput">
            <a:avLst/>
          </a:prstGeom>
          <a:solidFill>
            <a:srgbClr val="4F81BD">
              <a:alpha val="3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31" tIns="43965" rIns="87931" bIns="43965" rtlCol="0" anchor="ctr"/>
          <a:lstStyle/>
          <a:p>
            <a:pPr algn="ctr" defTabSz="685864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Блок-схема: данные 18"/>
          <p:cNvSpPr/>
          <p:nvPr userDrawn="1"/>
        </p:nvSpPr>
        <p:spPr>
          <a:xfrm>
            <a:off x="10045492" y="6453336"/>
            <a:ext cx="920525" cy="404664"/>
          </a:xfrm>
          <a:prstGeom prst="flowChartInputOutput">
            <a:avLst/>
          </a:prstGeom>
          <a:solidFill>
            <a:srgbClr val="4F81BD">
              <a:alpha val="3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31" tIns="43965" rIns="87931" bIns="43965" rtlCol="0" anchor="ctr"/>
          <a:lstStyle/>
          <a:p>
            <a:pPr algn="ctr" defTabSz="685864"/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Блок-схема: данные 19"/>
          <p:cNvSpPr/>
          <p:nvPr userDrawn="1"/>
        </p:nvSpPr>
        <p:spPr>
          <a:xfrm>
            <a:off x="1488469" y="32039"/>
            <a:ext cx="690808" cy="718264"/>
          </a:xfrm>
          <a:prstGeom prst="flowChartInputOutput">
            <a:avLst/>
          </a:prstGeom>
          <a:solidFill>
            <a:srgbClr val="4F81BD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31" tIns="43965" rIns="87931" bIns="43965" rtlCol="0" anchor="ctr"/>
          <a:lstStyle/>
          <a:p>
            <a:pPr algn="ctr" defTabSz="685864"/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Блок-схема: данные 21"/>
          <p:cNvSpPr/>
          <p:nvPr userDrawn="1"/>
        </p:nvSpPr>
        <p:spPr>
          <a:xfrm>
            <a:off x="9840416" y="19854"/>
            <a:ext cx="1679509" cy="816859"/>
          </a:xfrm>
          <a:prstGeom prst="flowChartInputOutput">
            <a:avLst/>
          </a:prstGeom>
          <a:solidFill>
            <a:srgbClr val="4F81BD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31" tIns="43965" rIns="87931" bIns="43965" rtlCol="0" anchor="ctr"/>
          <a:lstStyle/>
          <a:p>
            <a:pPr algn="ctr" defTabSz="685864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Блок-схема: данные 22"/>
          <p:cNvSpPr/>
          <p:nvPr userDrawn="1"/>
        </p:nvSpPr>
        <p:spPr>
          <a:xfrm>
            <a:off x="10357985" y="5426"/>
            <a:ext cx="1594667" cy="1004106"/>
          </a:xfrm>
          <a:prstGeom prst="flowChartInputOutput">
            <a:avLst/>
          </a:prstGeom>
          <a:solidFill>
            <a:srgbClr val="4F81BD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31" tIns="43965" rIns="87931" bIns="43965" rtlCol="0" anchor="ctr"/>
          <a:lstStyle/>
          <a:p>
            <a:pPr algn="ctr" defTabSz="685864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13" name="Группа 12"/>
          <p:cNvGrpSpPr/>
          <p:nvPr userDrawn="1"/>
        </p:nvGrpSpPr>
        <p:grpSpPr>
          <a:xfrm>
            <a:off x="102371" y="43510"/>
            <a:ext cx="1097085" cy="1007550"/>
            <a:chOff x="102371" y="43510"/>
            <a:chExt cx="797222" cy="749970"/>
          </a:xfrm>
        </p:grpSpPr>
        <p:pic>
          <p:nvPicPr>
            <p:cNvPr id="14" name="Picture 2" descr="http://www.minobrkuban.ru/bitrix/templates/adaptive/img/header_logo.png">
              <a:hlinkClick r:id="rId2"/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371" y="98159"/>
              <a:ext cx="797222" cy="695321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ГербКубани"/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 bwMode="auto">
            <a:xfrm>
              <a:off x="337715" y="43510"/>
              <a:ext cx="326539" cy="402308"/>
            </a:xfrm>
            <a:prstGeom prst="rect">
              <a:avLst/>
            </a:prstGeom>
            <a:noFill/>
            <a:ln>
              <a:noFill/>
            </a:ln>
            <a:effectLst>
              <a:outerShdw blurRad="101600" dir="4080000" sx="108000" sy="108000" algn="tl" rotWithShape="0">
                <a:prstClr val="black">
                  <a:alpha val="49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53284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8D88B2-8295-448E-A4A5-1E83EE849A8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01.10.2021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40E17C-DFA2-4AF4-9127-3DC5F74FAAA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3843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8D88B2-8295-448E-A4A5-1E83EE849A8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01.10.2021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40E17C-DFA2-4AF4-9127-3DC5F74FAAA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4841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8D88B2-8295-448E-A4A5-1E83EE849A8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01.10.2021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40E17C-DFA2-4AF4-9127-3DC5F74FAAA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7080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8D88B2-8295-448E-A4A5-1E83EE849A8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01.10.2021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40E17C-DFA2-4AF4-9127-3DC5F74FAAA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25676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8D88B2-8295-448E-A4A5-1E83EE849A8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01.10.2021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40E17C-DFA2-4AF4-9127-3DC5F74FAAA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7204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8D88B2-8295-448E-A4A5-1E83EE849A8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01.10.2021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40E17C-DFA2-4AF4-9127-3DC5F74FAAA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86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34E46-A2FA-4D59-8EF2-015F53D66BF6}" type="slidenum">
              <a:rPr lang="en-US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6955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8D88B2-8295-448E-A4A5-1E83EE849A8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01.10.2021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40E17C-DFA2-4AF4-9127-3DC5F74FAAA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33179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8D88B2-8295-448E-A4A5-1E83EE849A8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01.10.2021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40E17C-DFA2-4AF4-9127-3DC5F74FAAA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257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8D88B2-8295-448E-A4A5-1E83EE849A8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01.10.2021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40E17C-DFA2-4AF4-9127-3DC5F74FAAA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60252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8D88B2-8295-448E-A4A5-1E83EE849A8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01.10.2021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40E17C-DFA2-4AF4-9127-3DC5F74FAAA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3690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8D88B2-8295-448E-A4A5-1E83EE849A8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01.10.2021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40E17C-DFA2-4AF4-9127-3DC5F74FAAA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48326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320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4032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8794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9374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9755A-AEBB-4C02-B483-431AC93DD033}" type="slidenum">
              <a:rPr lang="en-US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75348"/>
      </p:ext>
    </p:extLst>
  </p:cSld>
  <p:clrMapOvr>
    <a:masterClrMapping/>
  </p:clrMapOvr>
  <p:transition spd="med">
    <p:pull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9422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54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3742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18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3904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0891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296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1248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2635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76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6CB16-F7BF-4CA6-AABF-B5A0ED66E734}" type="slidenum">
              <a:rPr lang="en-US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005313"/>
      </p:ext>
    </p:extLst>
  </p:cSld>
  <p:clrMapOvr>
    <a:masterClrMapping/>
  </p:clrMapOvr>
  <p:transition spd="med">
    <p:pull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8023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2122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1111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398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2519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1554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64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6606C-24A5-4F3C-9DB3-D3223DB8999E}" type="slidenum">
              <a:rPr lang="en-US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886263"/>
      </p:ext>
    </p:extLst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8EE8D-B599-4039-96C3-70AE655C7F02}" type="slidenum">
              <a:rPr lang="en-US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38212"/>
      </p:ext>
    </p:extLst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2FCA0-FEE4-4F84-A7C8-F998CB53F0D0}" type="slidenum">
              <a:rPr lang="en-US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816512"/>
      </p:ext>
    </p:extLst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77F48-542D-40B2-9FD2-756BB81AF7EE}" type="slidenum">
              <a:rPr lang="en-US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58284"/>
      </p:ext>
    </p:extLst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68962-4A24-4300-B829-65492D02D60F}" type="slidenum">
              <a:rPr lang="en-US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399234"/>
      </p:ext>
    </p:extLst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1C6B5E-80CC-4467-B8EC-167D666D2405}" type="slidenum">
              <a:rPr lang="en-US" alt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39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ransition spd="med">
    <p:pull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8D88B2-8295-448E-A4A5-1E83EE849A8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01.10.2021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40E17C-DFA2-4AF4-9127-3DC5F74FAAA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16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62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D88B2-8295-448E-A4A5-1E83EE849A8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0E17C-DFA2-4AF4-9127-3DC5F74FAA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67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6411" y="464689"/>
            <a:ext cx="10981847" cy="5903259"/>
          </a:xfrm>
          <a:prstGeom prst="rect">
            <a:avLst/>
          </a:prstGeom>
          <a:solidFill>
            <a:srgbClr val="F2E2E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результатах </a:t>
            </a:r>
            <a:r>
              <a:rPr lang="ru-RU" sz="4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осуществления методической помощи </a:t>
            </a:r>
            <a:r>
              <a:rPr lang="ru-RU" sz="40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ШНОР</a:t>
            </a:r>
            <a:r>
              <a:rPr lang="ru-RU" sz="4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40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ШССУ</a:t>
            </a:r>
            <a:endParaRPr lang="ru-RU" sz="4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76" y="648840"/>
            <a:ext cx="1024968" cy="102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729483" y="5268619"/>
            <a:ext cx="4088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Яковлева Надежда Олеговна,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 п. н., руководитель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научно-методической и инновационной деятельности ГБОУ ИРО Краснодарского края</a:t>
            </a:r>
          </a:p>
        </p:txBody>
      </p:sp>
    </p:spTree>
    <p:extLst>
      <p:ext uri="{BB962C8B-B14F-4D97-AF65-F5344CB8AC3E}">
        <p14:creationId xmlns:p14="http://schemas.microsoft.com/office/powerpoint/2010/main" val="2269206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97" y="193203"/>
            <a:ext cx="740229" cy="74022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40715" y="93139"/>
            <a:ext cx="10735695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Отсутствуют 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</a:rPr>
              <a:t>педагоги с наличием системных дефицитов, требующих </a:t>
            </a:r>
            <a:r>
              <a:rPr lang="ru-RU" sz="28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устранения по предметам: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7329" y="1350871"/>
            <a:ext cx="4494693" cy="4472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русский язык </a:t>
            </a:r>
            <a:r>
              <a:rPr lang="ru-RU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</a:t>
            </a:r>
            <a:endParaRPr lang="ru-RU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16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Абинский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Белоглинский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ru-RU" sz="16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Белореченский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Гулькевичский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ru-RU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Каневской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ru-RU" sz="16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Новопокровский</a:t>
            </a:r>
            <a:r>
              <a:rPr lang="ru-RU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ru-RU" sz="16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Тимашевский</a:t>
            </a:r>
            <a:r>
              <a:rPr lang="ru-RU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районы;</a:t>
            </a:r>
          </a:p>
          <a:p>
            <a:pPr lvl="0">
              <a:lnSpc>
                <a:spcPct val="107000"/>
              </a:lnSpc>
            </a:pPr>
            <a:r>
              <a:rPr lang="ru-RU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математика</a:t>
            </a:r>
            <a:r>
              <a:rPr lang="ru-RU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</a:t>
            </a:r>
            <a:endParaRPr lang="ru-RU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Абинский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Гулькевичский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</a:p>
          <a:p>
            <a:pPr algn="just">
              <a:lnSpc>
                <a:spcPct val="107000"/>
              </a:lnSpc>
            </a:pP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Северский,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Староминский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районы, </a:t>
            </a:r>
            <a:r>
              <a:rPr lang="ru-RU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г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Армавир;</a:t>
            </a:r>
          </a:p>
          <a:p>
            <a:pPr lvl="0" algn="just">
              <a:lnSpc>
                <a:spcPct val="107000"/>
              </a:lnSpc>
            </a:pPr>
            <a:r>
              <a:rPr lang="ru-RU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иностранный </a:t>
            </a:r>
            <a:r>
              <a:rPr lang="ru-RU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язык </a:t>
            </a:r>
            <a:r>
              <a:rPr lang="ru-RU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</a:t>
            </a:r>
            <a:endParaRPr lang="ru-RU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Гулькевичский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Ленинградский районы;</a:t>
            </a:r>
          </a:p>
          <a:p>
            <a:pPr lvl="0" algn="just">
              <a:lnSpc>
                <a:spcPct val="107000"/>
              </a:lnSpc>
            </a:pPr>
            <a:r>
              <a:rPr lang="ru-RU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информатика</a:t>
            </a:r>
            <a:r>
              <a:rPr lang="ru-RU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</a:t>
            </a:r>
            <a:endParaRPr lang="ru-RU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Абинский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Гулькевичский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Кавказский,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Новопокровский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Староминский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районы, </a:t>
            </a:r>
            <a:r>
              <a:rPr lang="ru-RU" sz="16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г.Армавир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;</a:t>
            </a:r>
          </a:p>
          <a:p>
            <a:pPr lvl="0" algn="just">
              <a:lnSpc>
                <a:spcPct val="107000"/>
              </a:lnSpc>
            </a:pPr>
            <a:r>
              <a:rPr lang="ru-RU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физика</a:t>
            </a:r>
            <a:r>
              <a:rPr lang="ru-RU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</a:t>
            </a:r>
            <a:endParaRPr lang="ru-RU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Абинский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Кавказский, Каневской,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Староминский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районы, </a:t>
            </a:r>
            <a:r>
              <a:rPr lang="ru-RU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г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Армавир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00368" y="1350871"/>
            <a:ext cx="6676042" cy="5229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химия</a:t>
            </a:r>
            <a:r>
              <a:rPr lang="ru-RU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– </a:t>
            </a:r>
            <a:endParaRPr lang="ru-RU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Белоглинский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Белореченский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Гулькевичский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Ейский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</a:p>
          <a:p>
            <a:pPr algn="just">
              <a:lnSpc>
                <a:spcPct val="107000"/>
              </a:lnSpc>
            </a:pP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Кавказский,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Приморско-Ахтарский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Староминский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Темрюкский, </a:t>
            </a:r>
          </a:p>
          <a:p>
            <a:pPr algn="just">
              <a:lnSpc>
                <a:spcPct val="107000"/>
              </a:lnSpc>
            </a:pP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Тимашевский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Тихорецкий, Успенский районы, г. Новороссийск,</a:t>
            </a:r>
          </a:p>
          <a:p>
            <a:pPr algn="just">
              <a:lnSpc>
                <a:spcPct val="107000"/>
              </a:lnSpc>
            </a:pP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г. Армавир;</a:t>
            </a:r>
          </a:p>
          <a:p>
            <a:pPr lvl="0" algn="just">
              <a:lnSpc>
                <a:spcPct val="107000"/>
              </a:lnSpc>
            </a:pPr>
            <a:r>
              <a:rPr lang="ru-RU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биология</a:t>
            </a:r>
            <a:r>
              <a:rPr lang="ru-RU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</a:t>
            </a:r>
            <a:endParaRPr lang="ru-RU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Абинский</a:t>
            </a:r>
            <a:r>
              <a:rPr lang="ru-RU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Апшеронский, </a:t>
            </a:r>
            <a:r>
              <a:rPr lang="ru-RU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Белоглинский</a:t>
            </a:r>
            <a:r>
              <a:rPr lang="ru-RU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ru-RU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Гулькевичский</a:t>
            </a:r>
            <a:r>
              <a:rPr lang="ru-RU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endParaRPr lang="ru-RU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Ейский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Приморско-Ахтарский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Староминский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Тимашевский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районы, </a:t>
            </a:r>
          </a:p>
          <a:p>
            <a:pPr algn="just">
              <a:lnSpc>
                <a:spcPct val="107000"/>
              </a:lnSpc>
            </a:pP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г. Армавир, г. Новороссийск;</a:t>
            </a:r>
          </a:p>
          <a:p>
            <a:pPr lvl="0" algn="just">
              <a:lnSpc>
                <a:spcPct val="107000"/>
              </a:lnSpc>
            </a:pPr>
            <a:r>
              <a:rPr lang="ru-RU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история</a:t>
            </a:r>
            <a:r>
              <a:rPr lang="ru-RU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</a:t>
            </a:r>
            <a:endParaRPr lang="ru-RU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Белоглинский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Староминский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районы, </a:t>
            </a:r>
          </a:p>
          <a:p>
            <a:pPr algn="just">
              <a:lnSpc>
                <a:spcPct val="107000"/>
              </a:lnSpc>
            </a:pP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г.-к. Анапа, г. Армавир;</a:t>
            </a:r>
          </a:p>
          <a:p>
            <a:pPr lvl="0" algn="just">
              <a:lnSpc>
                <a:spcPct val="107000"/>
              </a:lnSpc>
            </a:pPr>
            <a:r>
              <a:rPr lang="ru-RU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обществознание </a:t>
            </a:r>
            <a:r>
              <a:rPr lang="ru-RU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</a:t>
            </a:r>
          </a:p>
          <a:p>
            <a:pPr algn="just">
              <a:lnSpc>
                <a:spcPct val="107000"/>
              </a:lnSpc>
            </a:pP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Кавказский,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Отрадненский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Павловский,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Староминский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районы, </a:t>
            </a:r>
          </a:p>
          <a:p>
            <a:pPr algn="just">
              <a:lnSpc>
                <a:spcPct val="107000"/>
              </a:lnSpc>
            </a:pP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г. Армавир;</a:t>
            </a:r>
          </a:p>
          <a:p>
            <a:pPr lvl="0" algn="just">
              <a:lnSpc>
                <a:spcPct val="107000"/>
              </a:lnSpc>
            </a:pPr>
            <a:r>
              <a:rPr lang="ru-RU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география</a:t>
            </a:r>
            <a:r>
              <a:rPr lang="ru-RU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</a:t>
            </a:r>
            <a:endParaRPr lang="ru-RU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Белореченский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Гулькевичский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Ейский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Кавказский, г. Армавир,</a:t>
            </a:r>
          </a:p>
          <a:p>
            <a:pPr algn="just">
              <a:lnSpc>
                <a:spcPct val="107000"/>
              </a:lnSpc>
            </a:pP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Крыловский,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Староминский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ru-RU" sz="16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Тимашевский</a:t>
            </a:r>
            <a:r>
              <a:rPr lang="ru-RU" sz="1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районы, г.-к. Анапа </a:t>
            </a:r>
          </a:p>
        </p:txBody>
      </p:sp>
    </p:spTree>
    <p:extLst>
      <p:ext uri="{BB962C8B-B14F-4D97-AF65-F5344CB8AC3E}">
        <p14:creationId xmlns:p14="http://schemas.microsoft.com/office/powerpoint/2010/main" val="116348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5E473EA4-0BDC-43BF-8C0D-0A9C5F80D0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8453303"/>
              </p:ext>
            </p:extLst>
          </p:nvPr>
        </p:nvGraphicFramePr>
        <p:xfrm>
          <a:off x="0" y="1227909"/>
          <a:ext cx="6557186" cy="4286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5B9F12A-4825-4E93-823D-60DFF75E7B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3737504"/>
              </p:ext>
            </p:extLst>
          </p:nvPr>
        </p:nvGraphicFramePr>
        <p:xfrm>
          <a:off x="5907504" y="2802175"/>
          <a:ext cx="6124575" cy="3837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189570" y="-50143"/>
            <a:ext cx="12002430" cy="946057"/>
            <a:chOff x="189570" y="-50143"/>
            <a:chExt cx="12002430" cy="946057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9570" y="155685"/>
              <a:ext cx="740229" cy="740229"/>
            </a:xfrm>
            <a:prstGeom prst="rect">
              <a:avLst/>
            </a:prstGeom>
          </p:spPr>
        </p:pic>
        <p:sp>
          <p:nvSpPr>
            <p:cNvPr id="7" name="Объект 2"/>
            <p:cNvSpPr txBox="1">
              <a:spLocks/>
            </p:cNvSpPr>
            <p:nvPr/>
          </p:nvSpPr>
          <p:spPr>
            <a:xfrm>
              <a:off x="740229" y="-50143"/>
              <a:ext cx="11451771" cy="79449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r>
                <a:rPr lang="ru-RU" sz="3200" b="1" kern="0" dirty="0" smtClean="0">
                  <a:solidFill>
                    <a:srgbClr val="4F81BD">
                      <a:lumMod val="50000"/>
                    </a:srgbClr>
                  </a:solidFill>
                  <a:latin typeface="Calibri" panose="020F0502020204030204" pitchFamily="34" charset="0"/>
                  <a:ea typeface="+mj-ea"/>
                  <a:cs typeface="Arial"/>
                </a:rPr>
                <a:t>Результаты мониторинга</a:t>
              </a:r>
              <a:endParaRPr lang="ru-RU" sz="3200" dirty="0">
                <a:latin typeface="Bahnschrift Condensed" panose="020B0502040204020203" pitchFamily="34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694339" y="1047479"/>
            <a:ext cx="2297424" cy="353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700" b="1" kern="0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33,3% учителей ШНОР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360966" y="2340620"/>
            <a:ext cx="2347117" cy="353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700" b="1" kern="0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35,4 % учителей ШНОР</a:t>
            </a:r>
          </a:p>
        </p:txBody>
      </p:sp>
    </p:spTree>
    <p:extLst>
      <p:ext uri="{BB962C8B-B14F-4D97-AF65-F5344CB8AC3E}">
        <p14:creationId xmlns:p14="http://schemas.microsoft.com/office/powerpoint/2010/main" val="160996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9888" y="788018"/>
            <a:ext cx="10440744" cy="10160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ru-RU" sz="3900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МО </a:t>
            </a:r>
            <a:r>
              <a:rPr lang="ru-RU" sz="3900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в которых отсутствуют педагоги с показателями бездефицитного уровня предметных компетенций </a:t>
            </a:r>
            <a:r>
              <a:rPr lang="ru-RU" sz="3900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(</a:t>
            </a:r>
            <a:r>
              <a:rPr lang="ru-RU" sz="3900" b="1" kern="0" dirty="0" smtClean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Arial"/>
              </a:rPr>
              <a:t>уровень </a:t>
            </a:r>
            <a:r>
              <a:rPr lang="en-US" sz="3900" b="1" kern="0" dirty="0" smtClean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Arial"/>
              </a:rPr>
              <a:t>D</a:t>
            </a:r>
            <a:r>
              <a:rPr lang="ru-RU" sz="3900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) в </a:t>
            </a:r>
            <a:r>
              <a:rPr lang="ru-RU" sz="3900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разрезе </a:t>
            </a:r>
            <a:r>
              <a:rPr lang="ru-RU" sz="3900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предметов в </a:t>
            </a:r>
            <a:r>
              <a:rPr lang="ru-RU" sz="3800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ШНОР/ШССУ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FB76592C-099E-413E-83C8-BF08118E28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2771830"/>
              </p:ext>
            </p:extLst>
          </p:nvPr>
        </p:nvGraphicFramePr>
        <p:xfrm>
          <a:off x="2116682" y="2051041"/>
          <a:ext cx="7597050" cy="3931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0" y="0"/>
            <a:ext cx="12192000" cy="740229"/>
            <a:chOff x="0" y="0"/>
            <a:chExt cx="12192000" cy="740229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0229" cy="740229"/>
            </a:xfrm>
            <a:prstGeom prst="rect">
              <a:avLst/>
            </a:prstGeom>
          </p:spPr>
        </p:pic>
        <p:sp>
          <p:nvSpPr>
            <p:cNvPr id="9" name="Объект 2"/>
            <p:cNvSpPr txBox="1">
              <a:spLocks/>
            </p:cNvSpPr>
            <p:nvPr/>
          </p:nvSpPr>
          <p:spPr>
            <a:xfrm>
              <a:off x="740229" y="126167"/>
              <a:ext cx="11451771" cy="53568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r>
                <a:rPr lang="ru-RU" sz="3200" b="1" kern="0" dirty="0" smtClean="0">
                  <a:solidFill>
                    <a:srgbClr val="4F81BD">
                      <a:lumMod val="50000"/>
                    </a:srgbClr>
                  </a:solidFill>
                  <a:latin typeface="Calibri" panose="020F0502020204030204" pitchFamily="34" charset="0"/>
                  <a:ea typeface="+mj-ea"/>
                  <a:cs typeface="Arial"/>
                </a:rPr>
                <a:t>Результаты мониторинга</a:t>
              </a:r>
              <a:endParaRPr lang="ru-RU" sz="3200" dirty="0">
                <a:latin typeface="Bahnschrift Condensed" panose="020B0502040204020203" pitchFamily="34" charset="0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33941" y="1649959"/>
            <a:ext cx="1912403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500" b="1" kern="0" dirty="0" smtClean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Высокий уровень предметных компетенций </a:t>
            </a:r>
            <a:r>
              <a:rPr lang="ru-RU" sz="1500" b="1" u="sng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география: </a:t>
            </a:r>
          </a:p>
          <a:p>
            <a:r>
              <a:rPr lang="ru-RU" sz="1500" b="1" kern="0" dirty="0" err="1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Кореновский</a:t>
            </a:r>
            <a:r>
              <a:rPr lang="ru-RU" sz="15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 </a:t>
            </a:r>
            <a:r>
              <a:rPr lang="ru-RU" sz="15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район, </a:t>
            </a:r>
            <a:r>
              <a:rPr lang="ru-RU" sz="1500" b="1" kern="0" dirty="0" err="1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г.Сочи</a:t>
            </a:r>
            <a:r>
              <a:rPr lang="ru-RU" sz="15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,</a:t>
            </a:r>
            <a:endParaRPr lang="ru-RU" sz="1500" b="1" kern="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Arial"/>
            </a:endParaRPr>
          </a:p>
          <a:p>
            <a:r>
              <a:rPr lang="ru-RU" sz="1500" b="1" kern="0" dirty="0" err="1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г.Краснодар</a:t>
            </a:r>
            <a:r>
              <a:rPr lang="ru-RU" sz="15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, </a:t>
            </a:r>
            <a:r>
              <a:rPr lang="ru-RU" sz="1500" b="1" kern="0" dirty="0" err="1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г.Геленджик</a:t>
            </a:r>
            <a:endParaRPr lang="ru-RU" sz="1500" b="1" kern="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18232" y="2589878"/>
            <a:ext cx="2073266" cy="1708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500" b="1" kern="0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Высокий уровень предметных </a:t>
            </a:r>
            <a:r>
              <a:rPr lang="ru-RU" sz="1500" b="1" kern="0" dirty="0" smtClean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компетенций </a:t>
            </a:r>
            <a:r>
              <a:rPr lang="ru-RU" sz="1500" b="1" u="sng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иностранный язык: </a:t>
            </a:r>
          </a:p>
          <a:p>
            <a:r>
              <a:rPr lang="ru-RU" sz="1500" b="1" kern="0" dirty="0" err="1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Новокубанский</a:t>
            </a:r>
            <a:r>
              <a:rPr lang="ru-RU" sz="15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, Тбилисский районы, </a:t>
            </a:r>
            <a:r>
              <a:rPr lang="ru-RU" sz="15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г. </a:t>
            </a:r>
            <a:r>
              <a:rPr lang="ru-RU" sz="15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Геленджик, </a:t>
            </a:r>
            <a:r>
              <a:rPr lang="ru-RU" sz="15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г. </a:t>
            </a:r>
            <a:r>
              <a:rPr lang="ru-RU" sz="15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Сочи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000958" y="5719227"/>
            <a:ext cx="419104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500" b="1" kern="0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Высокий уровень предметных </a:t>
            </a:r>
            <a:r>
              <a:rPr lang="ru-RU" sz="1500" b="1" kern="0" dirty="0" smtClean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компетенций </a:t>
            </a:r>
            <a:r>
              <a:rPr lang="ru-RU" sz="1500" b="1" u="sng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физика: </a:t>
            </a:r>
            <a:r>
              <a:rPr lang="ru-RU" sz="15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Каневской, </a:t>
            </a:r>
            <a:r>
              <a:rPr lang="ru-RU" sz="1500" b="1" kern="0" dirty="0" err="1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Кореновский</a:t>
            </a:r>
            <a:r>
              <a:rPr lang="ru-RU" sz="15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, Ленинградский, Темрюкский районы, </a:t>
            </a:r>
            <a:r>
              <a:rPr lang="ru-RU" sz="15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г. </a:t>
            </a:r>
            <a:r>
              <a:rPr lang="ru-RU" sz="15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Геленджик, </a:t>
            </a:r>
            <a:r>
              <a:rPr lang="ru-RU" sz="15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г. </a:t>
            </a:r>
            <a:r>
              <a:rPr lang="ru-RU" sz="15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Сочи</a:t>
            </a:r>
          </a:p>
        </p:txBody>
      </p:sp>
    </p:spTree>
    <p:extLst>
      <p:ext uri="{BB962C8B-B14F-4D97-AF65-F5344CB8AC3E}">
        <p14:creationId xmlns:p14="http://schemas.microsoft.com/office/powerpoint/2010/main" val="41696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297614F1-6593-4BD2-84EB-AC5F495405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8113992"/>
              </p:ext>
            </p:extLst>
          </p:nvPr>
        </p:nvGraphicFramePr>
        <p:xfrm>
          <a:off x="929502" y="1034202"/>
          <a:ext cx="10545475" cy="5421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0" y="0"/>
            <a:ext cx="12192000" cy="740229"/>
            <a:chOff x="0" y="0"/>
            <a:chExt cx="12192000" cy="740229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0229" cy="740229"/>
            </a:xfrm>
            <a:prstGeom prst="rect">
              <a:avLst/>
            </a:prstGeom>
          </p:spPr>
        </p:pic>
        <p:sp>
          <p:nvSpPr>
            <p:cNvPr id="8" name="Объект 2"/>
            <p:cNvSpPr txBox="1">
              <a:spLocks/>
            </p:cNvSpPr>
            <p:nvPr/>
          </p:nvSpPr>
          <p:spPr>
            <a:xfrm>
              <a:off x="740229" y="126167"/>
              <a:ext cx="11451771" cy="53568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50000"/>
                </a:lnSpc>
                <a:spcBef>
                  <a:spcPct val="0"/>
                </a:spcBef>
                <a:buNone/>
                <a:defRPr/>
              </a:pPr>
              <a:r>
                <a:rPr lang="ru-RU" sz="1800" b="1" kern="0" dirty="0" smtClean="0">
                  <a:solidFill>
                    <a:srgbClr val="4F81BD">
                      <a:lumMod val="50000"/>
                    </a:srgbClr>
                  </a:solidFill>
                  <a:latin typeface="Calibri" panose="020F0502020204030204" pitchFamily="34" charset="0"/>
                  <a:ea typeface="+mj-ea"/>
                  <a:cs typeface="Arial"/>
                </a:rPr>
                <a:t>Доля педагогов с высоким уровнем </a:t>
              </a:r>
              <a:r>
                <a:rPr lang="ru-RU" sz="1800" b="1" kern="0" dirty="0" err="1" smtClean="0">
                  <a:solidFill>
                    <a:srgbClr val="4F81BD">
                      <a:lumMod val="50000"/>
                    </a:srgbClr>
                  </a:solidFill>
                  <a:latin typeface="Calibri" panose="020F0502020204030204" pitchFamily="34" charset="0"/>
                  <a:ea typeface="+mj-ea"/>
                  <a:cs typeface="Arial"/>
                </a:rPr>
                <a:t>сформированности</a:t>
              </a:r>
              <a:r>
                <a:rPr lang="ru-RU" sz="1800" b="1" kern="0" dirty="0" smtClean="0">
                  <a:solidFill>
                    <a:srgbClr val="4F81BD">
                      <a:lumMod val="50000"/>
                    </a:srgbClr>
                  </a:solidFill>
                  <a:latin typeface="Calibri" panose="020F0502020204030204" pitchFamily="34" charset="0"/>
                  <a:ea typeface="+mj-ea"/>
                  <a:cs typeface="Arial"/>
                </a:rPr>
                <a:t> предметных компетенций </a:t>
              </a:r>
            </a:p>
            <a:p>
              <a:pPr marL="0" indent="0" algn="ctr">
                <a:lnSpc>
                  <a:spcPct val="150000"/>
                </a:lnSpc>
                <a:spcBef>
                  <a:spcPct val="0"/>
                </a:spcBef>
                <a:buNone/>
                <a:defRPr/>
              </a:pPr>
              <a:r>
                <a:rPr lang="ru-RU" sz="1800" b="1" kern="0" dirty="0" smtClean="0">
                  <a:solidFill>
                    <a:srgbClr val="4F81BD">
                      <a:lumMod val="50000"/>
                    </a:srgbClr>
                  </a:solidFill>
                  <a:latin typeface="Calibri" panose="020F0502020204030204" pitchFamily="34" charset="0"/>
                  <a:ea typeface="+mj-ea"/>
                  <a:cs typeface="Arial"/>
                </a:rPr>
                <a:t>и отсутствием предметных дефицитов </a:t>
              </a:r>
              <a:r>
                <a:rPr lang="ru-RU" sz="1800" b="1" kern="0" dirty="0">
                  <a:solidFill>
                    <a:srgbClr val="4F81BD">
                      <a:lumMod val="50000"/>
                    </a:srgbClr>
                  </a:solidFill>
                  <a:latin typeface="Calibri" panose="020F0502020204030204" pitchFamily="34" charset="0"/>
                  <a:ea typeface="+mj-ea"/>
                  <a:cs typeface="Arial"/>
                </a:rPr>
                <a:t>(уровень </a:t>
              </a:r>
              <a:r>
                <a:rPr lang="en-US" sz="1800" b="1" kern="0" dirty="0">
                  <a:solidFill>
                    <a:srgbClr val="4F81BD">
                      <a:lumMod val="50000"/>
                    </a:srgbClr>
                  </a:solidFill>
                  <a:latin typeface="Calibri" panose="020F0502020204030204" pitchFamily="34" charset="0"/>
                  <a:ea typeface="+mj-ea"/>
                  <a:cs typeface="Arial"/>
                </a:rPr>
                <a:t>D</a:t>
              </a:r>
              <a:r>
                <a:rPr lang="ru-RU" sz="1800" b="1" kern="0" dirty="0">
                  <a:solidFill>
                    <a:srgbClr val="4F81BD">
                      <a:lumMod val="50000"/>
                    </a:srgbClr>
                  </a:solidFill>
                  <a:latin typeface="Calibri" panose="020F0502020204030204" pitchFamily="34" charset="0"/>
                  <a:ea typeface="+mj-ea"/>
                  <a:cs typeface="Arial"/>
                </a:rPr>
                <a:t>)</a:t>
              </a:r>
            </a:p>
            <a:p>
              <a:pPr marL="0" indent="0" algn="ctr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endParaRPr lang="ru-RU" sz="1650" dirty="0">
                <a:latin typeface="Bahnschrift Condensed" panose="020B0502040204020203" pitchFamily="34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817734" y="3914641"/>
            <a:ext cx="606289" cy="44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20 </a:t>
            </a:r>
            <a:r>
              <a:rPr lang="ru-RU" sz="1000" b="1" kern="0" dirty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чел.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09976" y="3953210"/>
            <a:ext cx="606289" cy="44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27 </a:t>
            </a:r>
            <a:r>
              <a:rPr lang="ru-RU" sz="1000" b="1" kern="0" dirty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чел.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09581" y="3963038"/>
            <a:ext cx="606289" cy="44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16 </a:t>
            </a:r>
            <a:r>
              <a:rPr lang="ru-RU" sz="1000" b="1" kern="0" dirty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чел.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20670" y="3953210"/>
            <a:ext cx="606289" cy="44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9 </a:t>
            </a:r>
          </a:p>
          <a:p>
            <a:pPr algn="ctr">
              <a:lnSpc>
                <a:spcPct val="80000"/>
              </a:lnSpc>
            </a:pPr>
            <a:r>
              <a:rPr lang="ru-RU" sz="1000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000" b="1" kern="0" dirty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141805" y="3974978"/>
            <a:ext cx="606289" cy="44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6 </a:t>
            </a:r>
          </a:p>
          <a:p>
            <a:pPr algn="ctr">
              <a:lnSpc>
                <a:spcPct val="80000"/>
              </a:lnSpc>
            </a:pPr>
            <a:r>
              <a:rPr lang="ru-RU" sz="1000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000" b="1" kern="0" dirty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073900" y="3963038"/>
            <a:ext cx="606289" cy="44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4 </a:t>
            </a:r>
          </a:p>
          <a:p>
            <a:pPr algn="ctr">
              <a:lnSpc>
                <a:spcPct val="80000"/>
              </a:lnSpc>
            </a:pPr>
            <a:r>
              <a:rPr lang="ru-RU" sz="1000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000" b="1" kern="0" dirty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268948" y="3945621"/>
            <a:ext cx="606289" cy="44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21 </a:t>
            </a:r>
            <a:r>
              <a:rPr lang="ru-RU" sz="1000" b="1" kern="0" dirty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чел.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687920" y="3930131"/>
            <a:ext cx="606289" cy="44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16 </a:t>
            </a:r>
            <a:r>
              <a:rPr lang="ru-RU" sz="1000" b="1" kern="0" dirty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чел.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604629" y="3945621"/>
            <a:ext cx="606289" cy="44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22 </a:t>
            </a:r>
            <a:r>
              <a:rPr lang="ru-RU" sz="1000" b="1" kern="0" dirty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чел.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0039404" y="4195038"/>
            <a:ext cx="606289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4 </a:t>
            </a:r>
            <a:r>
              <a:rPr lang="ru-RU" sz="1000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чел.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74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710" y="870220"/>
            <a:ext cx="55525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 lang="ru-RU" sz="1800" b="1" i="0" u="none" strike="noStrike" kern="0" baseline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defRPr>
            </a:pPr>
            <a:r>
              <a:rPr lang="ru-RU" sz="2000" b="1" kern="0" dirty="0">
                <a:solidFill>
                  <a:srgbClr val="4F81BD">
                    <a:lumMod val="50000"/>
                  </a:srgbClr>
                </a:solidFill>
                <a:cs typeface="Arial"/>
              </a:rPr>
              <a:t> </a:t>
            </a:r>
            <a:r>
              <a:rPr lang="ru-RU" sz="2000" b="1" kern="0" dirty="0" smtClean="0">
                <a:solidFill>
                  <a:srgbClr val="4F81BD">
                    <a:lumMod val="50000"/>
                  </a:srgbClr>
                </a:solidFill>
                <a:cs typeface="Arial"/>
              </a:rPr>
              <a:t>    </a:t>
            </a:r>
            <a:endParaRPr lang="ru-RU" sz="2000" b="1" kern="0" dirty="0">
              <a:solidFill>
                <a:srgbClr val="4F81BD">
                  <a:lumMod val="50000"/>
                </a:srgbClr>
              </a:solidFill>
              <a:cs typeface="Arial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45710" y="0"/>
            <a:ext cx="11798096" cy="639500"/>
            <a:chOff x="145710" y="0"/>
            <a:chExt cx="11798096" cy="639500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5710" y="103816"/>
              <a:ext cx="535684" cy="535684"/>
            </a:xfrm>
            <a:prstGeom prst="rect">
              <a:avLst/>
            </a:prstGeom>
          </p:spPr>
        </p:pic>
        <p:sp>
          <p:nvSpPr>
            <p:cNvPr id="8" name="Объект 2"/>
            <p:cNvSpPr txBox="1">
              <a:spLocks/>
            </p:cNvSpPr>
            <p:nvPr/>
          </p:nvSpPr>
          <p:spPr>
            <a:xfrm>
              <a:off x="492035" y="0"/>
              <a:ext cx="11451771" cy="53568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r>
                <a:rPr lang="ru-RU" sz="2400" b="1" kern="0" dirty="0" smtClean="0">
                  <a:solidFill>
                    <a:srgbClr val="4F81BD">
                      <a:lumMod val="50000"/>
                    </a:srgbClr>
                  </a:solidFill>
                  <a:cs typeface="Arial"/>
                </a:rPr>
                <a:t>Управленческие решения по результатам мониторинга</a:t>
              </a:r>
              <a:endParaRPr lang="ru-RU" sz="2400" dirty="0">
                <a:solidFill>
                  <a:prstClr val="black"/>
                </a:solidFill>
                <a:latin typeface="Bahnschrift Condensed" panose="020B0502040204020203" pitchFamily="34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45710" y="1000211"/>
            <a:ext cx="5842495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b="1" kern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ru-RU" b="1" kern="13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Экспертная оценка уровня предметной компетенции учителя муниципальным сообществом</a:t>
            </a: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6006047" y="1323376"/>
            <a:ext cx="5575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581450" y="870220"/>
            <a:ext cx="5362356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kern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Создание и реализация адресных рекомендаций, персонифицированных программ повышения квалификации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5710" y="2275095"/>
            <a:ext cx="5842495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b="1" kern="13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Тестовая оценка уровня предметной компетенции учителя в </a:t>
            </a:r>
            <a:r>
              <a:rPr lang="ru-RU" b="1" kern="13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ИРО</a:t>
            </a: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6006047" y="2598260"/>
            <a:ext cx="5575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581450" y="1998095"/>
            <a:ext cx="5362356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kern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Разработка механизмов стимулирования участия в тестировании с последующей разработкой и реализацией </a:t>
            </a:r>
            <a:r>
              <a:rPr lang="ru-RU" kern="13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ИОМ</a:t>
            </a:r>
            <a:r>
              <a:rPr lang="ru-RU" kern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 обеспечение доступности тестовых материалов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5710" y="3541469"/>
            <a:ext cx="5842495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b="1" kern="13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</a:t>
            </a:r>
            <a:r>
              <a:rPr lang="ru-RU" b="1" kern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Освоение </a:t>
            </a:r>
            <a:r>
              <a:rPr lang="ru-RU" b="1" kern="13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ДПП</a:t>
            </a:r>
            <a:r>
              <a:rPr lang="ru-RU" b="1" kern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или ПП </a:t>
            </a:r>
            <a:r>
              <a:rPr lang="ru-RU" b="1" kern="13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b="1" kern="13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ГБОУ</a:t>
            </a:r>
            <a:r>
              <a:rPr lang="ru-RU" b="1" kern="13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kern="13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ИРО</a:t>
            </a:r>
            <a:r>
              <a:rPr lang="ru-RU" b="1" kern="13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Краснодарского края в течение 1 года</a:t>
            </a: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6006047" y="3864634"/>
            <a:ext cx="5575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581450" y="3402969"/>
            <a:ext cx="5362356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kern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Повышение разнообразия </a:t>
            </a:r>
            <a:r>
              <a:rPr lang="ru-RU" kern="13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ДПП</a:t>
            </a:r>
            <a:r>
              <a:rPr lang="ru-RU" kern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 ПП, расширение спектра мероприятий по восполнению предметных дефицитов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5710" y="4669343"/>
            <a:ext cx="5842495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b="1" kern="13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4. </a:t>
            </a:r>
            <a:r>
              <a:rPr lang="ru-RU" b="1" kern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Получение </a:t>
            </a:r>
            <a:r>
              <a:rPr lang="ru-RU" b="1" kern="13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педагогическим </a:t>
            </a:r>
            <a:r>
              <a:rPr lang="ru-RU" b="1" kern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работником квалификационной категории </a:t>
            </a:r>
            <a:r>
              <a:rPr lang="ru-RU" b="1" kern="13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(высшая, первая</a:t>
            </a:r>
            <a:r>
              <a:rPr lang="ru-RU" b="1" kern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6006047" y="4992508"/>
            <a:ext cx="5575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6581450" y="4530843"/>
            <a:ext cx="5362356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kern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Оптимизация процедуры получения квалификационной категории, повышение заинтересованности педагогов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5710" y="5516938"/>
            <a:ext cx="5842495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b="1" kern="13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5. Преподавание учителем предмета на углубленном уровне в 5 – 11 классе или группе за два последних учебных года</a:t>
            </a: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5988205" y="5978602"/>
            <a:ext cx="5575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6563608" y="5655437"/>
            <a:ext cx="536235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kern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Целевая подготовка учителей, создание условий для академической мобильности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42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11943806" cy="740229"/>
            <a:chOff x="0" y="0"/>
            <a:chExt cx="11943806" cy="740229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0229" cy="740229"/>
            </a:xfrm>
            <a:prstGeom prst="rect">
              <a:avLst/>
            </a:prstGeom>
          </p:spPr>
        </p:pic>
        <p:sp>
          <p:nvSpPr>
            <p:cNvPr id="8" name="Объект 2"/>
            <p:cNvSpPr txBox="1">
              <a:spLocks/>
            </p:cNvSpPr>
            <p:nvPr/>
          </p:nvSpPr>
          <p:spPr>
            <a:xfrm>
              <a:off x="492035" y="0"/>
              <a:ext cx="11451771" cy="53568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r>
                <a:rPr lang="ru-RU" sz="2400" b="1" kern="0" dirty="0" smtClean="0">
                  <a:solidFill>
                    <a:srgbClr val="4F81BD">
                      <a:lumMod val="50000"/>
                    </a:srgbClr>
                  </a:solidFill>
                  <a:cs typeface="Arial"/>
                </a:rPr>
                <a:t>Управленческие решения по результатам мониторинга</a:t>
              </a:r>
              <a:endParaRPr lang="ru-RU" sz="2400" dirty="0">
                <a:solidFill>
                  <a:prstClr val="black"/>
                </a:solidFill>
                <a:latin typeface="Bahnschrift Condensed" panose="020B0502040204020203" pitchFamily="34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68648" y="977770"/>
            <a:ext cx="6243303" cy="144655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prstClr val="black"/>
                </a:solidFill>
              </a:rPr>
              <a:t>Ввести муниципальный и краевой мониторинг профессионального мастерства учителей / кадрового потенциала региональной системы образования</a:t>
            </a:r>
            <a:endParaRPr lang="ru-RU" sz="22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46127" y="977770"/>
            <a:ext cx="5297679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prstClr val="black"/>
                </a:solidFill>
              </a:rPr>
              <a:t>Создать непрерывно пополняемый банк электронных методических материалов для самосовершенствования предметных компетенций учителя</a:t>
            </a:r>
            <a:endParaRPr lang="ru-RU" sz="22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8649" y="2628585"/>
            <a:ext cx="6243302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prstClr val="black"/>
                </a:solidFill>
              </a:rPr>
              <a:t>Развернуть консалтинговую деятельность на уровне муниципалитета, края (создать ресурс, канал связи)</a:t>
            </a:r>
            <a:endParaRPr lang="ru-RU" sz="22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46127" y="2763477"/>
            <a:ext cx="5297678" cy="1785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prstClr val="black"/>
                </a:solidFill>
              </a:rPr>
              <a:t>Разработать комплекс мер по повышению ответственности управленческого аппарата </a:t>
            </a:r>
            <a:r>
              <a:rPr lang="ru-RU" sz="2200" dirty="0" err="1" smtClean="0">
                <a:solidFill>
                  <a:prstClr val="black"/>
                </a:solidFill>
              </a:rPr>
              <a:t>ОО</a:t>
            </a:r>
            <a:r>
              <a:rPr lang="ru-RU" sz="2200" dirty="0" smtClean="0">
                <a:solidFill>
                  <a:prstClr val="black"/>
                </a:solidFill>
              </a:rPr>
              <a:t> по своевременному выявлению и устранению предметных дефицитов учителей</a:t>
            </a:r>
            <a:endParaRPr lang="ru-RU" sz="22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8649" y="3957181"/>
            <a:ext cx="6243302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prstClr val="black"/>
                </a:solidFill>
              </a:rPr>
              <a:t>Развернуть в муниципалитетах конкурсную и олимпиадную деятельность, проектную и инновационную работу</a:t>
            </a:r>
            <a:endParaRPr lang="ru-RU" sz="22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46128" y="4932087"/>
            <a:ext cx="5297678" cy="1785104"/>
          </a:xfrm>
          <a:prstGeom prst="rect">
            <a:avLst/>
          </a:prstGeom>
          <a:solidFill>
            <a:srgbClr val="FFCCFF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prstClr val="black"/>
                </a:solidFill>
              </a:rPr>
              <a:t>Провести серию семинаров</a:t>
            </a:r>
          </a:p>
          <a:p>
            <a:r>
              <a:rPr lang="ru-RU" sz="2200" dirty="0" smtClean="0">
                <a:solidFill>
                  <a:prstClr val="black"/>
                </a:solidFill>
              </a:rPr>
              <a:t>     а) по устранению рисков        </a:t>
            </a:r>
          </a:p>
          <a:p>
            <a:r>
              <a:rPr lang="ru-RU" sz="2200" dirty="0">
                <a:solidFill>
                  <a:prstClr val="black"/>
                </a:solidFill>
              </a:rPr>
              <a:t> </a:t>
            </a:r>
            <a:r>
              <a:rPr lang="ru-RU" sz="2200" dirty="0" smtClean="0">
                <a:solidFill>
                  <a:prstClr val="black"/>
                </a:solidFill>
              </a:rPr>
              <a:t>    необъективности результатов обучения</a:t>
            </a:r>
          </a:p>
          <a:p>
            <a:r>
              <a:rPr lang="ru-RU" sz="2200" dirty="0" smtClean="0">
                <a:solidFill>
                  <a:prstClr val="black"/>
                </a:solidFill>
              </a:rPr>
              <a:t>     б) по организации и проведению </a:t>
            </a:r>
            <a:r>
              <a:rPr lang="ru-RU" sz="2200" dirty="0" err="1" smtClean="0">
                <a:solidFill>
                  <a:prstClr val="black"/>
                </a:solidFill>
              </a:rPr>
              <a:t>ВПР</a:t>
            </a:r>
            <a:r>
              <a:rPr lang="ru-RU" sz="2200" dirty="0" smtClean="0">
                <a:solidFill>
                  <a:prstClr val="black"/>
                </a:solidFill>
              </a:rPr>
              <a:t>, </a:t>
            </a:r>
          </a:p>
          <a:p>
            <a:r>
              <a:rPr lang="ru-RU" sz="2200" dirty="0">
                <a:solidFill>
                  <a:prstClr val="black"/>
                </a:solidFill>
              </a:rPr>
              <a:t> </a:t>
            </a:r>
            <a:r>
              <a:rPr lang="ru-RU" sz="2200" dirty="0" smtClean="0">
                <a:solidFill>
                  <a:prstClr val="black"/>
                </a:solidFill>
              </a:rPr>
              <a:t>    </a:t>
            </a:r>
            <a:r>
              <a:rPr lang="ru-RU" sz="2200" dirty="0" err="1" smtClean="0">
                <a:solidFill>
                  <a:prstClr val="black"/>
                </a:solidFill>
              </a:rPr>
              <a:t>ОГЭ</a:t>
            </a:r>
            <a:r>
              <a:rPr lang="ru-RU" sz="2200" dirty="0" smtClean="0">
                <a:solidFill>
                  <a:prstClr val="black"/>
                </a:solidFill>
              </a:rPr>
              <a:t>, ЕГЭ</a:t>
            </a:r>
            <a:endParaRPr lang="ru-RU" sz="22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8649" y="5270641"/>
            <a:ext cx="6243302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prstClr val="black"/>
                </a:solidFill>
              </a:rPr>
              <a:t>Выявить и </a:t>
            </a:r>
            <a:r>
              <a:rPr lang="ru-RU" sz="2200" dirty="0" err="1" smtClean="0">
                <a:solidFill>
                  <a:prstClr val="black"/>
                </a:solidFill>
              </a:rPr>
              <a:t>диссеминировать</a:t>
            </a:r>
            <a:r>
              <a:rPr lang="ru-RU" sz="2200" dirty="0" smtClean="0">
                <a:solidFill>
                  <a:prstClr val="black"/>
                </a:solidFill>
              </a:rPr>
              <a:t> успешный опыт устранению предметных дефицитов в направлении неформального и </a:t>
            </a:r>
            <a:r>
              <a:rPr lang="ru-RU" sz="2200" dirty="0" err="1" smtClean="0">
                <a:solidFill>
                  <a:prstClr val="black"/>
                </a:solidFill>
              </a:rPr>
              <a:t>информального</a:t>
            </a:r>
            <a:r>
              <a:rPr lang="ru-RU" sz="2200" dirty="0" smtClean="0">
                <a:solidFill>
                  <a:prstClr val="black"/>
                </a:solidFill>
              </a:rPr>
              <a:t> образования </a:t>
            </a:r>
            <a:endParaRPr lang="ru-RU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3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12192000" cy="740229"/>
            <a:chOff x="0" y="0"/>
            <a:chExt cx="12192000" cy="740229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0229" cy="740229"/>
            </a:xfrm>
            <a:prstGeom prst="rect">
              <a:avLst/>
            </a:prstGeom>
          </p:spPr>
        </p:pic>
        <p:sp>
          <p:nvSpPr>
            <p:cNvPr id="8" name="Объект 2"/>
            <p:cNvSpPr txBox="1">
              <a:spLocks/>
            </p:cNvSpPr>
            <p:nvPr/>
          </p:nvSpPr>
          <p:spPr>
            <a:xfrm>
              <a:off x="740229" y="126167"/>
              <a:ext cx="11451771" cy="53568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50000"/>
                </a:lnSpc>
                <a:spcBef>
                  <a:spcPct val="0"/>
                </a:spcBef>
                <a:buNone/>
                <a:defRPr/>
              </a:pPr>
              <a:r>
                <a:rPr lang="ru-RU" sz="2000" b="1" kern="0" dirty="0">
                  <a:solidFill>
                    <a:srgbClr val="4F81BD">
                      <a:lumMod val="50000"/>
                    </a:srgbClr>
                  </a:solidFill>
                  <a:latin typeface="Calibri" panose="020F0502020204030204" pitchFamily="34" charset="0"/>
                  <a:ea typeface="+mj-ea"/>
                  <a:cs typeface="Arial"/>
                </a:rPr>
                <a:t>Персонифицированная карта восполнения </a:t>
              </a:r>
              <a:r>
                <a:rPr lang="ru-RU" sz="2000" b="1" kern="0" dirty="0" smtClean="0">
                  <a:solidFill>
                    <a:srgbClr val="4F81BD">
                      <a:lumMod val="50000"/>
                    </a:srgbClr>
                  </a:solidFill>
                  <a:latin typeface="Calibri" panose="020F0502020204030204" pitchFamily="34" charset="0"/>
                  <a:ea typeface="+mj-ea"/>
                  <a:cs typeface="Arial"/>
                </a:rPr>
                <a:t>дефицитов </a:t>
              </a:r>
              <a:r>
                <a:rPr lang="ru-RU" sz="2000" b="1" kern="0" dirty="0">
                  <a:solidFill>
                    <a:srgbClr val="4F81BD">
                      <a:lumMod val="50000"/>
                    </a:srgbClr>
                  </a:solidFill>
                  <a:latin typeface="Calibri" panose="020F0502020204030204" pitchFamily="34" charset="0"/>
                  <a:ea typeface="+mj-ea"/>
                  <a:cs typeface="Arial"/>
                </a:rPr>
                <a:t>учителей ШНОР/ШССУ </a:t>
              </a: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673654"/>
              </p:ext>
            </p:extLst>
          </p:nvPr>
        </p:nvGraphicFramePr>
        <p:xfrm>
          <a:off x="200025" y="661851"/>
          <a:ext cx="11758613" cy="5571935"/>
        </p:xfrm>
        <a:graphic>
          <a:graphicData uri="http://schemas.openxmlformats.org/drawingml/2006/table">
            <a:tbl>
              <a:tblPr/>
              <a:tblGrid>
                <a:gridCol w="757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4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62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71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57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7148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4447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4034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2956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335337">
                <a:tc gridSpan="19"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04" marR="3804" marT="3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4" marR="3804" marT="3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767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Муниципальное образование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Краткое наименование образовательной организации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ФИО учителя 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Преподаваемые предметы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сформированности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предметных компетенций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Предметные дефициты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Региональные мероприятия для учителей по учебным предметам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Муниципальные мероприятия для учителей по учебным предметам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3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Мероприятия по восполнению дефицитов (на выбор)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Сроки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Ответственный от ГБОУ ИРО Краснодарского края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Плановые массовые мероприятия для учителей-предметников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Индивидуальное тьюторское сопровождение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мероприятия по предмету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Сроки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Ответственный от МОУО/ТМС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Индивидуальные/групповые мероприятия по восполнению дефицитов (наименование)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Форма: консультации, мастер-классы,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взаимопосещение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уроков и др. 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Сроки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Ответственный тьютор, закрепленный за учителем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8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ФИО (полностью)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Место работы (кратко), должность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353"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№20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оптимальный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Особенности словообразования профессиональной лексики и терминов.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«Обновление содержания школьного филологического образования в свете требований ФГОС ООО и СОО»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Курсы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15.01.2021 по 30.01. 2021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4" marR="3804" marT="3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152">
                <a:tc rowSpan="4"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№20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недостаточный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Производная. Применение производной и исследование функции. Первообразная и ее применения. Интеграл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Организация обучения выпускников малокомплектных школ при подготовке к ЕГЭ по математике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Курсы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10.2021, Краснодар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химия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недостаточный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Решение задач повышенной сложности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«Методологические особенности преподавания химии в условиях реализации ФГОС ООО и СОО» г. Туапсе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курсы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22.03-07.04.2021 г.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6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Деятельность тьюторов с учителями химии в соответствии с новыми образовательными стандартами и при подготовке к федеральным оценочным процедурам. г. Горячий Ключ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курсы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19.04-23.04.2021 г.</a:t>
                      </a: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4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04" marR="3804" marT="3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04" marR="3804" marT="3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97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393955"/>
              </p:ext>
            </p:extLst>
          </p:nvPr>
        </p:nvGraphicFramePr>
        <p:xfrm>
          <a:off x="170088" y="1042119"/>
          <a:ext cx="8173812" cy="5638101"/>
        </p:xfrm>
        <a:graphic>
          <a:graphicData uri="http://schemas.openxmlformats.org/drawingml/2006/table">
            <a:tbl>
              <a:tblPr/>
              <a:tblGrid>
                <a:gridCol w="2916012">
                  <a:extLst>
                    <a:ext uri="{9D8B030D-6E8A-4147-A177-3AD203B41FA5}">
                      <a16:colId xmlns:a16="http://schemas.microsoft.com/office/drawing/2014/main" val="319734150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849082868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909397966"/>
                    </a:ext>
                  </a:extLst>
                </a:gridCol>
                <a:gridCol w="1700212">
                  <a:extLst>
                    <a:ext uri="{9D8B030D-6E8A-4147-A177-3AD203B41FA5}">
                      <a16:colId xmlns:a16="http://schemas.microsoft.com/office/drawing/2014/main" val="4183265746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val="3338588903"/>
                    </a:ext>
                  </a:extLst>
                </a:gridCol>
              </a:tblGrid>
              <a:tr h="6107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Тема программы повышения  квалификации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Категория слушателей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Число слушателей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 smtClea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Даты проведения</a:t>
                      </a:r>
                      <a:endParaRPr lang="ru-RU" sz="1800" b="1" kern="0" dirty="0">
                        <a:solidFill>
                          <a:srgbClr val="4F81BD">
                            <a:lumMod val="50000"/>
                          </a:srgbClr>
                        </a:solidFill>
                        <a:latin typeface="Calibri" panose="020F0502020204030204" pitchFamily="34" charset="0"/>
                        <a:ea typeface="+mj-ea"/>
                        <a:cs typeface="Arial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Объем часов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457693"/>
                  </a:ext>
                </a:extLst>
              </a:tr>
              <a:tr h="90156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Совершенствование деятельности учителя по устранению недостатков освоения примерной программы по химии по результатам оценочных процедур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 smtClea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учителя </a:t>
                      </a:r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химии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25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 smtClea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18-21.10.2021</a:t>
                      </a:r>
                      <a:endParaRPr lang="ru-RU" sz="1800" b="1" kern="0" dirty="0">
                        <a:solidFill>
                          <a:srgbClr val="4F81BD">
                            <a:lumMod val="50000"/>
                          </a:srgbClr>
                        </a:solidFill>
                        <a:latin typeface="Calibri" panose="020F0502020204030204" pitchFamily="34" charset="0"/>
                        <a:ea typeface="+mj-ea"/>
                        <a:cs typeface="Arial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24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28028"/>
                  </a:ext>
                </a:extLst>
              </a:tr>
              <a:tr h="620094">
                <a:tc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800" b="1" kern="0" dirty="0">
                        <a:solidFill>
                          <a:srgbClr val="4F81BD">
                            <a:lumMod val="50000"/>
                          </a:srgbClr>
                        </a:solidFill>
                        <a:latin typeface="Calibri" panose="020F0502020204030204" pitchFamily="34" charset="0"/>
                        <a:ea typeface="+mj-ea"/>
                        <a:cs typeface="Arial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25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 smtClea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25-28.10.2021</a:t>
                      </a:r>
                      <a:endParaRPr lang="ru-RU" sz="1800" b="1" kern="0" dirty="0">
                        <a:solidFill>
                          <a:srgbClr val="4F81BD">
                            <a:lumMod val="50000"/>
                          </a:srgbClr>
                        </a:solidFill>
                        <a:latin typeface="Calibri" panose="020F0502020204030204" pitchFamily="34" charset="0"/>
                        <a:ea typeface="+mj-ea"/>
                        <a:cs typeface="Arial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 smtClea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24</a:t>
                      </a:r>
                      <a:endParaRPr lang="ru-RU" sz="1800" b="1" kern="0" dirty="0">
                        <a:solidFill>
                          <a:srgbClr val="4F81BD">
                            <a:lumMod val="50000"/>
                          </a:srgbClr>
                        </a:solidFill>
                        <a:latin typeface="Calibri" panose="020F0502020204030204" pitchFamily="34" charset="0"/>
                        <a:ea typeface="+mj-ea"/>
                        <a:cs typeface="Arial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214036"/>
                  </a:ext>
                </a:extLst>
              </a:tr>
              <a:tr h="47115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Особенности подготовки к оценочным процедурам (ОГЭ и ЕГЭ) по математике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учителя математики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56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 smtClea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11-16.10.2021</a:t>
                      </a:r>
                      <a:endParaRPr lang="ru-RU" sz="1800" b="1" kern="0" dirty="0">
                        <a:solidFill>
                          <a:srgbClr val="4F81BD">
                            <a:lumMod val="50000"/>
                          </a:srgbClr>
                        </a:solidFill>
                        <a:latin typeface="Calibri" panose="020F0502020204030204" pitchFamily="34" charset="0"/>
                        <a:ea typeface="+mj-ea"/>
                        <a:cs typeface="Arial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36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40890"/>
                  </a:ext>
                </a:extLst>
              </a:tr>
              <a:tr h="346867">
                <a:tc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800" b="1" kern="0" dirty="0">
                        <a:solidFill>
                          <a:srgbClr val="4F81BD">
                            <a:lumMod val="50000"/>
                          </a:srgbClr>
                        </a:solidFill>
                        <a:latin typeface="Calibri" panose="020F0502020204030204" pitchFamily="34" charset="0"/>
                        <a:ea typeface="+mj-ea"/>
                        <a:cs typeface="Arial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28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 smtClea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22-27.11.2021</a:t>
                      </a:r>
                      <a:endParaRPr lang="ru-RU" sz="1800" b="1" kern="0" dirty="0">
                        <a:solidFill>
                          <a:srgbClr val="4F81BD">
                            <a:lumMod val="50000"/>
                          </a:srgbClr>
                        </a:solidFill>
                        <a:latin typeface="Calibri" panose="020F0502020204030204" pitchFamily="34" charset="0"/>
                        <a:ea typeface="+mj-ea"/>
                        <a:cs typeface="Arial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36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09462"/>
                  </a:ext>
                </a:extLst>
              </a:tr>
              <a:tr h="81409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Эффективные практики проектирования и реализации индивидуальных программ совершенствования учительского роста по предметным областям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kern="0" dirty="0" smtClea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учителя предметники</a:t>
                      </a:r>
                      <a:endParaRPr lang="ru-RU" sz="1800" b="1" kern="0" dirty="0">
                        <a:solidFill>
                          <a:srgbClr val="4F81BD">
                            <a:lumMod val="50000"/>
                          </a:srgbClr>
                        </a:solidFill>
                        <a:latin typeface="Calibri" panose="020F0502020204030204" pitchFamily="34" charset="0"/>
                        <a:ea typeface="+mj-ea"/>
                        <a:cs typeface="Arial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kern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50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 smtClea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11-14.10.2021</a:t>
                      </a:r>
                      <a:endParaRPr lang="ru-RU" sz="1800" b="1" kern="0" dirty="0">
                        <a:solidFill>
                          <a:srgbClr val="4F81BD">
                            <a:lumMod val="50000"/>
                          </a:srgbClr>
                        </a:solidFill>
                        <a:latin typeface="Calibri" panose="020F0502020204030204" pitchFamily="34" charset="0"/>
                        <a:ea typeface="+mj-ea"/>
                        <a:cs typeface="Arial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24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222967"/>
                  </a:ext>
                </a:extLst>
              </a:tr>
              <a:tr h="707568">
                <a:tc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800" b="1" kern="0" dirty="0">
                        <a:solidFill>
                          <a:srgbClr val="4F81BD">
                            <a:lumMod val="50000"/>
                          </a:srgbClr>
                        </a:solidFill>
                        <a:latin typeface="Calibri" panose="020F0502020204030204" pitchFamily="34" charset="0"/>
                        <a:ea typeface="+mj-ea"/>
                        <a:cs typeface="Arial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kern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50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 smtClea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октябрь</a:t>
                      </a:r>
                      <a:endParaRPr lang="ru-RU" sz="1800" b="1" kern="0" dirty="0">
                        <a:solidFill>
                          <a:srgbClr val="4F81BD">
                            <a:lumMod val="50000"/>
                          </a:srgbClr>
                        </a:solidFill>
                        <a:latin typeface="Calibri" panose="020F0502020204030204" pitchFamily="34" charset="0"/>
                        <a:ea typeface="+mj-ea"/>
                        <a:cs typeface="Arial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 smtClea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24</a:t>
                      </a:r>
                      <a:endParaRPr lang="ru-RU" sz="1800" b="1" kern="0" dirty="0">
                        <a:solidFill>
                          <a:srgbClr val="4F81BD">
                            <a:lumMod val="50000"/>
                          </a:srgbClr>
                        </a:solidFill>
                        <a:latin typeface="Calibri" panose="020F0502020204030204" pitchFamily="34" charset="0"/>
                        <a:ea typeface="+mj-ea"/>
                        <a:cs typeface="Arial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658201"/>
                  </a:ext>
                </a:extLst>
              </a:tr>
              <a:tr h="4759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Методы и технологии изучения истории и оценка эффективности обучения в условиях реализации </a:t>
                      </a:r>
                      <a:r>
                        <a:rPr lang="ru-RU" sz="105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ФГОС </a:t>
                      </a:r>
                      <a:r>
                        <a:rPr lang="ru-RU" sz="1050" b="1" kern="0" dirty="0" smtClea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ООО, </a:t>
                      </a:r>
                      <a:r>
                        <a:rPr lang="ru-RU" sz="105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СОО </a:t>
                      </a:r>
                      <a:endParaRPr lang="ru-RU" sz="1000" b="1" kern="0" dirty="0">
                        <a:solidFill>
                          <a:srgbClr val="4F81BD">
                            <a:lumMod val="50000"/>
                          </a:srgbClr>
                        </a:solidFill>
                        <a:latin typeface="Calibri" panose="020F0502020204030204" pitchFamily="34" charset="0"/>
                        <a:ea typeface="+mj-ea"/>
                        <a:cs typeface="Arial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учителя истории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47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 smtClea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28.09-14.10.2021</a:t>
                      </a:r>
                      <a:endParaRPr lang="ru-RU" sz="1800" b="1" kern="0" dirty="0">
                        <a:solidFill>
                          <a:srgbClr val="4F81BD">
                            <a:lumMod val="50000"/>
                          </a:srgbClr>
                        </a:solidFill>
                        <a:latin typeface="Calibri" panose="020F0502020204030204" pitchFamily="34" charset="0"/>
                        <a:ea typeface="+mj-ea"/>
                        <a:cs typeface="Arial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108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16957"/>
                  </a:ext>
                </a:extLst>
              </a:tr>
              <a:tr h="163914">
                <a:tc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800" b="1" kern="0" dirty="0">
                        <a:solidFill>
                          <a:srgbClr val="4F81BD">
                            <a:lumMod val="50000"/>
                          </a:srgbClr>
                        </a:solidFill>
                        <a:latin typeface="Calibri" panose="020F0502020204030204" pitchFamily="34" charset="0"/>
                        <a:ea typeface="+mj-ea"/>
                        <a:cs typeface="Arial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50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 smtClea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15.11-02.12.2021</a:t>
                      </a:r>
                      <a:endParaRPr lang="ru-RU" sz="1800" b="1" kern="0" dirty="0">
                        <a:solidFill>
                          <a:srgbClr val="4F81BD">
                            <a:lumMod val="50000"/>
                          </a:srgbClr>
                        </a:solidFill>
                        <a:latin typeface="Calibri" panose="020F0502020204030204" pitchFamily="34" charset="0"/>
                        <a:ea typeface="+mj-ea"/>
                        <a:cs typeface="Arial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108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541836"/>
                  </a:ext>
                </a:extLst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0" y="0"/>
            <a:ext cx="12192000" cy="740229"/>
            <a:chOff x="0" y="0"/>
            <a:chExt cx="12192000" cy="740229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0229" cy="740229"/>
            </a:xfrm>
            <a:prstGeom prst="rect">
              <a:avLst/>
            </a:prstGeom>
          </p:spPr>
        </p:pic>
        <p:sp>
          <p:nvSpPr>
            <p:cNvPr id="8" name="Объект 2"/>
            <p:cNvSpPr txBox="1">
              <a:spLocks/>
            </p:cNvSpPr>
            <p:nvPr/>
          </p:nvSpPr>
          <p:spPr>
            <a:xfrm>
              <a:off x="740229" y="126167"/>
              <a:ext cx="11451771" cy="53568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r>
                <a:rPr lang="ru-RU" sz="1900" b="1" kern="0" dirty="0" smtClean="0">
                  <a:solidFill>
                    <a:srgbClr val="4F81BD">
                      <a:lumMod val="50000"/>
                    </a:srgbClr>
                  </a:solidFill>
                  <a:latin typeface="Calibri" panose="020F0502020204030204" pitchFamily="34" charset="0"/>
                  <a:ea typeface="+mj-ea"/>
                  <a:cs typeface="Arial"/>
                </a:rPr>
                <a:t>Восполнение </a:t>
              </a:r>
              <a:r>
                <a:rPr lang="ru-RU" sz="1900" b="1" kern="0" dirty="0" smtClean="0">
                  <a:solidFill>
                    <a:srgbClr val="4F81BD">
                      <a:lumMod val="50000"/>
                    </a:srgbClr>
                  </a:solidFill>
                  <a:latin typeface="Calibri" panose="020F0502020204030204" pitchFamily="34" charset="0"/>
                  <a:ea typeface="+mj-ea"/>
                  <a:cs typeface="Arial"/>
                </a:rPr>
                <a:t>дефицитов педагогических </a:t>
              </a:r>
              <a:r>
                <a:rPr lang="ru-RU" sz="1900" b="1" kern="0" dirty="0" smtClean="0">
                  <a:solidFill>
                    <a:srgbClr val="4F81BD">
                      <a:lumMod val="50000"/>
                    </a:srgbClr>
                  </a:solidFill>
                  <a:latin typeface="Calibri" panose="020F0502020204030204" pitchFamily="34" charset="0"/>
                  <a:ea typeface="+mj-ea"/>
                  <a:cs typeface="Arial"/>
                </a:rPr>
                <a:t>работников в ШНОР</a:t>
              </a:r>
              <a:endParaRPr lang="ru-RU" sz="1900" dirty="0">
                <a:latin typeface="Bahnschrift Condensed" panose="020B0502040204020203" pitchFamily="34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8806455" y="1042119"/>
            <a:ext cx="2918225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fontAlgn="ctr"/>
            <a:r>
              <a:rPr lang="ru-RU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Обучение по дополнительной профессиональной программе </a:t>
            </a:r>
            <a:endParaRPr lang="ru-RU" b="1" kern="0" dirty="0" smtClean="0">
              <a:solidFill>
                <a:srgbClr val="4F81BD">
                  <a:lumMod val="50000"/>
                </a:srgbClr>
              </a:solidFill>
              <a:latin typeface="Calibri" panose="020F0502020204030204" pitchFamily="34" charset="0"/>
              <a:ea typeface="+mj-ea"/>
              <a:cs typeface="Arial"/>
            </a:endParaRPr>
          </a:p>
          <a:p>
            <a:pPr lvl="0" algn="ctr" fontAlgn="ctr"/>
            <a:r>
              <a:rPr lang="ru-RU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«</a:t>
            </a:r>
            <a:r>
              <a:rPr lang="ru-RU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Школа современного учителя»</a:t>
            </a:r>
          </a:p>
          <a:p>
            <a:pPr lvl="0" algn="ctr" fontAlgn="ctr"/>
            <a:endParaRPr lang="ru-RU" b="1" kern="0" dirty="0" smtClean="0">
              <a:solidFill>
                <a:srgbClr val="4F81BD">
                  <a:lumMod val="50000"/>
                </a:srgbClr>
              </a:solidFill>
              <a:latin typeface="Calibri" panose="020F0502020204030204" pitchFamily="34" charset="0"/>
              <a:ea typeface="+mj-ea"/>
              <a:cs typeface="Arial"/>
            </a:endParaRPr>
          </a:p>
          <a:p>
            <a:pPr lvl="0" algn="ctr" fontAlgn="ctr"/>
            <a:r>
              <a:rPr lang="ru-RU" b="1" kern="0" dirty="0" smtClean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более </a:t>
            </a:r>
            <a:r>
              <a:rPr lang="ru-RU" b="1" kern="0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2 тысяч </a:t>
            </a:r>
            <a:r>
              <a:rPr lang="ru-RU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учителей Краснодарского края </a:t>
            </a:r>
            <a:endParaRPr lang="ru-RU" b="1" kern="0" dirty="0" smtClean="0">
              <a:solidFill>
                <a:srgbClr val="4F81BD">
                  <a:lumMod val="50000"/>
                </a:srgbClr>
              </a:solidFill>
              <a:latin typeface="Calibri" panose="020F0502020204030204" pitchFamily="34" charset="0"/>
              <a:ea typeface="+mj-ea"/>
              <a:cs typeface="Arial"/>
            </a:endParaRPr>
          </a:p>
          <a:p>
            <a:pPr lvl="0" algn="ctr" fontAlgn="ctr"/>
            <a:endParaRPr lang="ru-RU" b="1" kern="0" dirty="0">
              <a:solidFill>
                <a:srgbClr val="4F81BD">
                  <a:lumMod val="50000"/>
                </a:srgbClr>
              </a:solidFill>
              <a:latin typeface="Calibri" panose="020F0502020204030204" pitchFamily="34" charset="0"/>
              <a:ea typeface="+mj-ea"/>
              <a:cs typeface="Arial"/>
            </a:endParaRPr>
          </a:p>
          <a:p>
            <a:pPr lvl="0" algn="ctr" fontAlgn="ctr"/>
            <a:r>
              <a:rPr lang="ru-RU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по </a:t>
            </a:r>
            <a:r>
              <a:rPr lang="ru-RU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предметам:</a:t>
            </a:r>
          </a:p>
          <a:p>
            <a:pPr lvl="0" algn="ctr" fontAlgn="ctr"/>
            <a:r>
              <a:rPr lang="ru-RU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русский язык, математика, информатика, история, обществознание, биология, химия, физика, география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37711" y="603352"/>
            <a:ext cx="3373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ctr"/>
            <a:r>
              <a:rPr lang="ru-RU" b="1" kern="0" dirty="0" smtClean="0">
                <a:solidFill>
                  <a:srgbClr val="C00000"/>
                </a:solidFill>
                <a:latin typeface="Calibri" panose="020F0502020204030204" pitchFamily="34" charset="0"/>
                <a:cs typeface="Arial"/>
              </a:rPr>
              <a:t>ГБОУ ИРО Краснодарского края</a:t>
            </a:r>
            <a:endParaRPr lang="ru-RU" b="1" kern="0" dirty="0">
              <a:solidFill>
                <a:srgbClr val="C00000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43898" y="603352"/>
            <a:ext cx="3843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/>
            <a:r>
              <a:rPr lang="ru-RU" b="1" kern="0" dirty="0" smtClean="0">
                <a:solidFill>
                  <a:srgbClr val="C00000"/>
                </a:solidFill>
                <a:latin typeface="Calibri" panose="020F0502020204030204" pitchFamily="34" charset="0"/>
                <a:cs typeface="Arial"/>
              </a:rPr>
              <a:t>Академия </a:t>
            </a:r>
            <a:r>
              <a:rPr lang="ru-RU" b="1" kern="0" dirty="0" err="1" smtClean="0">
                <a:solidFill>
                  <a:srgbClr val="C00000"/>
                </a:solidFill>
                <a:latin typeface="Calibri" panose="020F0502020204030204" pitchFamily="34" charset="0"/>
                <a:cs typeface="Arial"/>
              </a:rPr>
              <a:t>Минпросвещения</a:t>
            </a:r>
            <a:r>
              <a:rPr lang="ru-RU" b="1" kern="0" dirty="0" smtClean="0">
                <a:solidFill>
                  <a:srgbClr val="C00000"/>
                </a:solidFill>
                <a:latin typeface="Calibri" panose="020F0502020204030204" pitchFamily="34" charset="0"/>
                <a:cs typeface="Arial"/>
              </a:rPr>
              <a:t> России</a:t>
            </a:r>
            <a:endParaRPr lang="ru-RU" b="1" kern="0" dirty="0">
              <a:solidFill>
                <a:srgbClr val="C00000"/>
              </a:solidFill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888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6" y="36846"/>
            <a:ext cx="740229" cy="74022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351068"/>
              </p:ext>
            </p:extLst>
          </p:nvPr>
        </p:nvGraphicFramePr>
        <p:xfrm>
          <a:off x="199070" y="1140624"/>
          <a:ext cx="11730996" cy="5134205"/>
        </p:xfrm>
        <a:graphic>
          <a:graphicData uri="http://schemas.openxmlformats.org/drawingml/2006/table">
            <a:tbl>
              <a:tblPr/>
              <a:tblGrid>
                <a:gridCol w="3575358">
                  <a:extLst>
                    <a:ext uri="{9D8B030D-6E8A-4147-A177-3AD203B41FA5}">
                      <a16:colId xmlns:a16="http://schemas.microsoft.com/office/drawing/2014/main" val="3197341506"/>
                    </a:ext>
                  </a:extLst>
                </a:gridCol>
                <a:gridCol w="3155010">
                  <a:extLst>
                    <a:ext uri="{9D8B030D-6E8A-4147-A177-3AD203B41FA5}">
                      <a16:colId xmlns:a16="http://schemas.microsoft.com/office/drawing/2014/main" val="849082868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909397966"/>
                    </a:ext>
                  </a:extLst>
                </a:gridCol>
                <a:gridCol w="1357313">
                  <a:extLst>
                    <a:ext uri="{9D8B030D-6E8A-4147-A177-3AD203B41FA5}">
                      <a16:colId xmlns:a16="http://schemas.microsoft.com/office/drawing/2014/main" val="4183265746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914328860"/>
                    </a:ext>
                  </a:extLst>
                </a:gridCol>
                <a:gridCol w="1128714">
                  <a:extLst>
                    <a:ext uri="{9D8B030D-6E8A-4147-A177-3AD203B41FA5}">
                      <a16:colId xmlns:a16="http://schemas.microsoft.com/office/drawing/2014/main" val="3338588903"/>
                    </a:ext>
                  </a:extLst>
                </a:gridCol>
              </a:tblGrid>
              <a:tr h="545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Тема программы повышения  квалификации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Категория слушателей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Число слушателей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Дата начала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Дата окончания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Объем часов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457693"/>
                  </a:ext>
                </a:extLst>
              </a:tr>
              <a:tr h="112415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Принятие управленческих решений на основе результатов оценочных процедур для развития муниципальных образовательных систем и </a:t>
                      </a:r>
                      <a:r>
                        <a:rPr lang="ru-RU" sz="1800" b="1" kern="0" dirty="0" err="1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внутришкольного</a:t>
                      </a:r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 мониторинга качества образования 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руководители органов местного самоуправления, осуществляющих управление в сфере образования, </a:t>
                      </a:r>
                      <a:endParaRPr lang="ru-RU" sz="1800" b="1" kern="0" dirty="0" smtClean="0">
                        <a:solidFill>
                          <a:srgbClr val="4F81BD">
                            <a:lumMod val="50000"/>
                          </a:srgbClr>
                        </a:solidFill>
                        <a:latin typeface="Calibri" panose="020F0502020204030204" pitchFamily="34" charset="0"/>
                        <a:ea typeface="+mj-ea"/>
                        <a:cs typeface="Arial"/>
                      </a:endParaRPr>
                    </a:p>
                    <a:p>
                      <a:pPr algn="ctr" fontAlgn="ctr"/>
                      <a:r>
                        <a:rPr lang="ru-RU" sz="1800" b="1" kern="0" dirty="0" smtClea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руководители </a:t>
                      </a:r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и </a:t>
                      </a:r>
                      <a:r>
                        <a:rPr lang="ru-RU" sz="1800" b="1" kern="0" dirty="0" err="1" smtClea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зам.руководителей</a:t>
                      </a:r>
                      <a:r>
                        <a:rPr lang="ru-RU" sz="1800" b="1" kern="0" dirty="0" smtClea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 </a:t>
                      </a:r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образовательных организаций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25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22.11.2021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26.11.2021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36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0823393"/>
                  </a:ext>
                </a:extLst>
              </a:tr>
              <a:tr h="984324">
                <a:tc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25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29.11.2021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03.12.2021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36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380360"/>
                  </a:ext>
                </a:extLst>
              </a:tr>
              <a:tr h="58240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Управление проектной и учебно-исследовательской деятельностью в условиях введения ФГОС СОО 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руководители, </a:t>
                      </a:r>
                      <a:r>
                        <a:rPr lang="ru-RU" sz="1800" b="1" kern="0" dirty="0" err="1" smtClea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зам.руководителей</a:t>
                      </a:r>
                      <a:r>
                        <a:rPr lang="ru-RU" sz="1800" b="1" kern="0" dirty="0" smtClea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 </a:t>
                      </a:r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общеобразовательных организаций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50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24.02.2021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10.03.2021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72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839506"/>
                  </a:ext>
                </a:extLst>
              </a:tr>
              <a:tr h="494633">
                <a:tc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25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21.09.2021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01.10.2021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72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44582"/>
                  </a:ext>
                </a:extLst>
              </a:tr>
              <a:tr h="1360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Управление развитием цифровой образовательной среды современной школы  в условиях реализации приоритетов образовательной политики РФ 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руководители, заместители руководителей общеобразовательных организаций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25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01.11.2021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26.11.2021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kern="0" dirty="0">
                          <a:solidFill>
                            <a:srgbClr val="4F81BD">
                              <a:lumMod val="50000"/>
                            </a:srgbClr>
                          </a:solidFill>
                          <a:latin typeface="Calibri" panose="020F0502020204030204" pitchFamily="34" charset="0"/>
                          <a:ea typeface="+mj-ea"/>
                          <a:cs typeface="Arial"/>
                        </a:rPr>
                        <a:t>72</a:t>
                      </a:r>
                    </a:p>
                  </a:txBody>
                  <a:tcPr marL="2737" marR="2737" marT="2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5782291"/>
                  </a:ext>
                </a:extLst>
              </a:tr>
            </a:tbl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740229" y="36846"/>
            <a:ext cx="11451771" cy="535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ru-RU" sz="2400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Повышение квалификации руководящих работников </a:t>
            </a:r>
            <a:r>
              <a:rPr lang="ru-RU" sz="2400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ШНОР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37794" y="636440"/>
            <a:ext cx="3373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ctr"/>
            <a:r>
              <a:rPr lang="ru-RU" b="1" kern="0" dirty="0">
                <a:solidFill>
                  <a:srgbClr val="C00000"/>
                </a:solidFill>
                <a:latin typeface="Calibri" panose="020F0502020204030204" pitchFamily="34" charset="0"/>
                <a:cs typeface="Arial"/>
              </a:rPr>
              <a:t>ГБОУ ИРО Краснодарского края</a:t>
            </a:r>
          </a:p>
        </p:txBody>
      </p:sp>
    </p:spTree>
    <p:extLst>
      <p:ext uri="{BB962C8B-B14F-4D97-AF65-F5344CB8AC3E}">
        <p14:creationId xmlns:p14="http://schemas.microsoft.com/office/powerpoint/2010/main" val="322817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7" y="68999"/>
            <a:ext cx="653962" cy="65396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229" y="126167"/>
            <a:ext cx="10782987" cy="535684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ru-RU" sz="1800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Размещение материалов мониторингов проекта поддержки </a:t>
            </a:r>
            <a:r>
              <a:rPr lang="ru-RU" sz="1800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ШНОР</a:t>
            </a:r>
            <a:endParaRPr lang="ru-RU" sz="1800" dirty="0">
              <a:latin typeface="Bahnschrift Condensed" panose="020B0502040204020203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390" y="719018"/>
            <a:ext cx="8815528" cy="5716615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2124891" y="3487650"/>
            <a:ext cx="6287589" cy="2286133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604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209" y="174150"/>
            <a:ext cx="682673" cy="682673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740229" y="174150"/>
            <a:ext cx="11451771" cy="535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sz="3200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Концепция </a:t>
            </a:r>
            <a:r>
              <a:rPr lang="ru-RU" sz="3200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мониторинга оценки предметных компетенций</a:t>
            </a:r>
            <a:endParaRPr lang="ru-RU" sz="3200" dirty="0">
              <a:latin typeface="Bahnschrift Condensed" panose="020B05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88067" y="1389057"/>
            <a:ext cx="6484783" cy="49731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indent="357188" algn="just" eaLnBrk="0" fontAlgn="base" hangingPunct="0">
              <a:spcBef>
                <a:spcPct val="0"/>
              </a:spcBef>
              <a:spcAft>
                <a:spcPts val="700"/>
              </a:spcAft>
            </a:pPr>
            <a:r>
              <a:rPr lang="ru-RU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Показатели мониторинга: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ts val="700"/>
              </a:spcAft>
              <a:buFont typeface="+mj-lt"/>
              <a:buAutoNum type="arabicParenR"/>
            </a:pPr>
            <a:r>
              <a:rPr lang="ru-RU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экспертная </a:t>
            </a:r>
            <a:r>
              <a:rPr lang="ru-RU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оценка уровня предметной компетенции учителя муниципальным сообществом;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ts val="700"/>
              </a:spcAft>
              <a:buFont typeface="+mj-lt"/>
              <a:buAutoNum type="arabicParenR"/>
            </a:pPr>
            <a:r>
              <a:rPr lang="ru-RU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тестовая оценка уровня предметной компетенции учителя в ИРО (непосредственно тестированием, КПК и др.);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ts val="700"/>
              </a:spcAft>
              <a:buFont typeface="+mj-lt"/>
              <a:buAutoNum type="arabicParenR"/>
            </a:pPr>
            <a:r>
              <a:rPr lang="ru-RU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оценка уровня предметной компетенции учителя на основании освоения дополнительной профессиональной программы повышения квалификации или переподготовки в ГБОУ ИРО Краснодарского края в течение 1 года;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ts val="700"/>
              </a:spcAft>
              <a:buFont typeface="+mj-lt"/>
              <a:buAutoNum type="arabicParenR"/>
            </a:pPr>
            <a:r>
              <a:rPr lang="ru-RU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оценка уровня предметной компетенции учителя на основании документа, устанавливающего квалификационную категорию (высшая, первая) педагогическому работнику;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ts val="700"/>
              </a:spcAft>
              <a:buFont typeface="+mj-lt"/>
              <a:buAutoNum type="arabicParenR"/>
            </a:pPr>
            <a:r>
              <a:rPr lang="ru-RU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преподавание учителем предмета на углубленном уровне в 5-11 классе или группе за два последних учебных года</a:t>
            </a:r>
            <a:r>
              <a:rPr lang="ru-RU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.</a:t>
            </a:r>
            <a:endParaRPr lang="ru-RU" sz="1400" b="1" kern="0" dirty="0">
              <a:solidFill>
                <a:srgbClr val="4F81BD">
                  <a:lumMod val="50000"/>
                </a:srgbClr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7650" y="1373668"/>
            <a:ext cx="3728880" cy="5078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Цель мониторинга: </a:t>
            </a:r>
            <a:endParaRPr lang="ru-RU" b="1" kern="0" dirty="0" smtClean="0">
              <a:solidFill>
                <a:srgbClr val="4F81BD">
                  <a:lumMod val="50000"/>
                </a:srgbClr>
              </a:solidFill>
              <a:latin typeface="Calibri" panose="020F0502020204030204" pitchFamily="34" charset="0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отслеживание </a:t>
            </a:r>
            <a:r>
              <a:rPr lang="ru-RU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текущего состояния и оценка уровня </a:t>
            </a:r>
            <a:r>
              <a:rPr lang="ru-RU" b="1" kern="0" dirty="0" err="1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сформированности</a:t>
            </a:r>
            <a:r>
              <a:rPr lang="ru-RU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 предметных компетенций педагогических работников в </a:t>
            </a:r>
            <a:r>
              <a:rPr lang="ru-RU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ШНОР,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обеспечение </a:t>
            </a:r>
            <a:r>
              <a:rPr lang="ru-RU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субъектов краевой образовательной системы актуальной, полной, достоверной и регулярно обновляемой информацией, необходимой для принятия управленческих решений на уровне региона и муниципалитета, анализа и прогноза повышения качества общего образования в Краснодарском крае.</a:t>
            </a:r>
          </a:p>
        </p:txBody>
      </p:sp>
    </p:spTree>
    <p:extLst>
      <p:ext uri="{BB962C8B-B14F-4D97-AF65-F5344CB8AC3E}">
        <p14:creationId xmlns:p14="http://schemas.microsoft.com/office/powerpoint/2010/main" val="290713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31C866E7-87C0-458D-83E0-FD1DCE8E21BF}"/>
              </a:ext>
            </a:extLst>
          </p:cNvPr>
          <p:cNvGrpSpPr/>
          <p:nvPr/>
        </p:nvGrpSpPr>
        <p:grpSpPr>
          <a:xfrm>
            <a:off x="155479" y="31834"/>
            <a:ext cx="11767994" cy="580428"/>
            <a:chOff x="-1639" y="209210"/>
            <a:chExt cx="12681391" cy="733489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F910C01C-6209-47D8-AF95-96A43F41C423}"/>
                </a:ext>
              </a:extLst>
            </p:cNvPr>
            <p:cNvSpPr/>
            <p:nvPr/>
          </p:nvSpPr>
          <p:spPr>
            <a:xfrm>
              <a:off x="756105" y="248189"/>
              <a:ext cx="11923647" cy="6109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ru-RU" sz="20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ЗАДАЧИ МОУО ПО СОПРОВОЖДЕНИЮ </a:t>
              </a:r>
              <a:r>
                <a:rPr lang="ru-RU" sz="20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ШНОР/ШССУ В </a:t>
              </a:r>
              <a:r>
                <a:rPr lang="ru-RU" sz="20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СЕНТЯБРЕ</a:t>
              </a:r>
              <a:r>
                <a:rPr lang="ru-RU" sz="20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-ДЕКАБРЕ </a:t>
              </a:r>
              <a:r>
                <a:rPr lang="ru-RU" sz="20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2021 г. </a:t>
              </a:r>
              <a:endPara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" name="Picture 2" descr="http://iro23.ru/sites/all/themes/Plasma/images/logo.png">
              <a:extLst>
                <a:ext uri="{FF2B5EF4-FFF2-40B4-BE49-F238E27FC236}">
                  <a16:creationId xmlns:a16="http://schemas.microsoft.com/office/drawing/2014/main" id="{B76D1774-4C6F-4D82-B437-C86349ADD6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39" y="209210"/>
              <a:ext cx="667283" cy="733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147493" y="2418419"/>
            <a:ext cx="11777808" cy="12311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50" b="1" dirty="0" smtClean="0">
                <a:solidFill>
                  <a:prstClr val="black"/>
                </a:solidFill>
              </a:rPr>
              <a:t>Организовать продуктивную </a:t>
            </a:r>
            <a:r>
              <a:rPr lang="ru-RU" sz="1850" b="1" dirty="0">
                <a:solidFill>
                  <a:prstClr val="black"/>
                </a:solidFill>
              </a:rPr>
              <a:t>и адресную работу муниципальных структур: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ru-RU" sz="1850" b="1" dirty="0">
                <a:solidFill>
                  <a:prstClr val="black"/>
                </a:solidFill>
              </a:rPr>
              <a:t>наставнического центра,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ru-RU" sz="1850" b="1" dirty="0" err="1">
                <a:solidFill>
                  <a:prstClr val="black"/>
                </a:solidFill>
              </a:rPr>
              <a:t>тьюторского</a:t>
            </a:r>
            <a:r>
              <a:rPr lang="ru-RU" sz="1850" b="1" dirty="0">
                <a:solidFill>
                  <a:prstClr val="black"/>
                </a:solidFill>
              </a:rPr>
              <a:t> консультационного пункта,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ru-RU" sz="1850" b="1" dirty="0">
                <a:solidFill>
                  <a:prstClr val="black"/>
                </a:solidFill>
              </a:rPr>
              <a:t>школ управленческого резерва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1451" y="5183541"/>
            <a:ext cx="11745864" cy="384721"/>
          </a:xfrm>
          <a:prstGeom prst="rect">
            <a:avLst/>
          </a:prstGeom>
          <a:solidFill>
            <a:srgbClr val="F2E2E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50" b="1" dirty="0">
                <a:solidFill>
                  <a:prstClr val="black"/>
                </a:solidFill>
              </a:rPr>
              <a:t>Сформировать адресные рекомендации для ШНОР муниципального образования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2322" y="3716615"/>
            <a:ext cx="11745864" cy="969496"/>
          </a:xfrm>
          <a:prstGeom prst="rect">
            <a:avLst/>
          </a:prstGeom>
          <a:solidFill>
            <a:srgbClr val="F2E2E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50" b="1" dirty="0">
                <a:solidFill>
                  <a:prstClr val="black"/>
                </a:solidFill>
              </a:rPr>
              <a:t>Провести мониторинги: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ru-RU" sz="1850" b="1" dirty="0">
                <a:solidFill>
                  <a:prstClr val="black"/>
                </a:solidFill>
              </a:rPr>
              <a:t>эффективности работы муниципального наставнического центра (октябрь),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ru-RU" sz="1850" b="1" dirty="0">
                <a:solidFill>
                  <a:prstClr val="black"/>
                </a:solidFill>
              </a:rPr>
              <a:t>эффективности работы муниципального </a:t>
            </a:r>
            <a:r>
              <a:rPr lang="ru-RU" sz="1850" b="1" dirty="0" err="1">
                <a:solidFill>
                  <a:prstClr val="black"/>
                </a:solidFill>
              </a:rPr>
              <a:t>тьюторского</a:t>
            </a:r>
            <a:r>
              <a:rPr lang="ru-RU" sz="1850" b="1" dirty="0">
                <a:solidFill>
                  <a:prstClr val="black"/>
                </a:solidFill>
              </a:rPr>
              <a:t> консультационного пункта  (октябрь)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3465" y="5641717"/>
            <a:ext cx="11745864" cy="677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50" b="1" dirty="0">
                <a:solidFill>
                  <a:prstClr val="black"/>
                </a:solidFill>
              </a:rPr>
              <a:t>Провести совещания (собеседования) с руководителями ШНОР; корректировку муниципальной дорожной карты по сопровождению ШНОР по результатам анализа региональных и муниципальных показателей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1451" y="4749410"/>
            <a:ext cx="11745864" cy="3847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50" b="1" dirty="0">
                <a:solidFill>
                  <a:prstClr val="black"/>
                </a:solidFill>
              </a:rPr>
              <a:t>Организовать качественный анализ результатов мониторингов региональных и муниципальных показателей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2322" y="6357034"/>
            <a:ext cx="11745864" cy="3847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50" b="1" dirty="0">
                <a:solidFill>
                  <a:prstClr val="black"/>
                </a:solidFill>
              </a:rPr>
              <a:t>Принять управленческие решения по результатам анализа мониторингов </a:t>
            </a:r>
            <a:r>
              <a:rPr lang="ru-RU" sz="1600" b="1" dirty="0">
                <a:solidFill>
                  <a:prstClr val="black"/>
                </a:solidFill>
              </a:rPr>
              <a:t>(приказы, инструктивные </a:t>
            </a:r>
            <a:r>
              <a:rPr lang="ru-RU" sz="1600" b="1" dirty="0" smtClean="0">
                <a:solidFill>
                  <a:prstClr val="black"/>
                </a:solidFill>
              </a:rPr>
              <a:t>письма, декабрь)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5479" y="664270"/>
            <a:ext cx="11769822" cy="9694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50" b="1" dirty="0">
                <a:solidFill>
                  <a:prstClr val="black"/>
                </a:solidFill>
              </a:rPr>
              <a:t>Организовать адресное участие </a:t>
            </a:r>
            <a:r>
              <a:rPr lang="ru-RU" sz="1850" b="1" dirty="0" smtClean="0">
                <a:solidFill>
                  <a:prstClr val="black"/>
                </a:solidFill>
              </a:rPr>
              <a:t>педагогов, </a:t>
            </a:r>
            <a:r>
              <a:rPr lang="ru-RU" sz="1850" b="1" dirty="0">
                <a:solidFill>
                  <a:prstClr val="black"/>
                </a:solidFill>
              </a:rPr>
              <a:t>имеющих по результатам мониторинга системные  предметные дефициты требующие восполнения, в курсах повышения квалификации ИРО и мероприятиях по предмету регионального </a:t>
            </a:r>
            <a:r>
              <a:rPr lang="ru-RU" sz="1850" b="1" smtClean="0">
                <a:solidFill>
                  <a:prstClr val="black"/>
                </a:solidFill>
              </a:rPr>
              <a:t>и федерального уровня</a:t>
            </a:r>
            <a:endParaRPr lang="ru-RU" sz="1850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9472" y="1692789"/>
            <a:ext cx="11753850" cy="6771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850" b="1" dirty="0">
                <a:solidFill>
                  <a:prstClr val="black"/>
                </a:solidFill>
              </a:rPr>
              <a:t>Обеспечить на муниципальном и школьном уровне адресное сопровождение учителей, имеющих системные  предметные дефициты, требующие восполнения</a:t>
            </a:r>
          </a:p>
        </p:txBody>
      </p:sp>
    </p:spTree>
    <p:extLst>
      <p:ext uri="{BB962C8B-B14F-4D97-AF65-F5344CB8AC3E}">
        <p14:creationId xmlns:p14="http://schemas.microsoft.com/office/powerpoint/2010/main" val="45549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61" y="174150"/>
            <a:ext cx="682673" cy="682673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740229" y="7105"/>
            <a:ext cx="11451771" cy="535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sz="3200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Концепция мониторинга</a:t>
            </a:r>
            <a:endParaRPr lang="ru-RU" sz="3200" dirty="0">
              <a:latin typeface="Bahnschrift Condensed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6478" y="1142729"/>
            <a:ext cx="3311165" cy="2108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Участники мониторинга:</a:t>
            </a:r>
          </a:p>
          <a:p>
            <a:pPr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kern="0" dirty="0" smtClean="0">
              <a:solidFill>
                <a:srgbClr val="4F81BD">
                  <a:lumMod val="50000"/>
                </a:srgbClr>
              </a:solidFill>
              <a:latin typeface="Calibri" panose="020F0502020204030204" pitchFamily="34" charset="0"/>
              <a:cs typeface="Arial"/>
            </a:endParaRPr>
          </a:p>
          <a:p>
            <a:pPr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379 ШНОР/ШССУ</a:t>
            </a:r>
          </a:p>
          <a:p>
            <a:pPr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kern="0" dirty="0" smtClean="0">
              <a:solidFill>
                <a:srgbClr val="4F81BD">
                  <a:lumMod val="50000"/>
                </a:srgbClr>
              </a:solidFill>
              <a:latin typeface="Calibri" panose="020F0502020204030204" pitchFamily="34" charset="0"/>
              <a:cs typeface="Arial"/>
            </a:endParaRPr>
          </a:p>
          <a:p>
            <a:pPr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6473 педагога </a:t>
            </a:r>
          </a:p>
          <a:p>
            <a:pPr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по предметам ГИА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endParaRPr lang="ru-RU" sz="1100" b="1" kern="0" dirty="0">
              <a:solidFill>
                <a:srgbClr val="4F81BD">
                  <a:lumMod val="50000"/>
                </a:srgbClr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6478" y="3929063"/>
            <a:ext cx="3298419" cy="2723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Результаты </a:t>
            </a:r>
            <a:r>
              <a:rPr lang="ru-RU" sz="2000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мониторинга служат </a:t>
            </a:r>
            <a:r>
              <a:rPr lang="ru-RU" sz="2000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основанием для принятия управленческих решений </a:t>
            </a:r>
            <a:r>
              <a:rPr lang="ru-RU" sz="2000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на уровнях: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2000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региональном,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2000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муниципальном,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2000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cs typeface="Arial"/>
              </a:rPr>
              <a:t>школьном.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endParaRPr lang="ru-RU" sz="1100" b="1" kern="0" dirty="0">
              <a:solidFill>
                <a:srgbClr val="4F81BD">
                  <a:lumMod val="50000"/>
                </a:srgbClr>
              </a:solidFill>
              <a:latin typeface="Calibri" panose="020F0502020204030204" pitchFamily="34" charset="0"/>
              <a:cs typeface="Arial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338710"/>
              </p:ext>
            </p:extLst>
          </p:nvPr>
        </p:nvGraphicFramePr>
        <p:xfrm>
          <a:off x="3858321" y="856823"/>
          <a:ext cx="8196148" cy="5870258"/>
        </p:xfrm>
        <a:graphic>
          <a:graphicData uri="http://schemas.openxmlformats.org/drawingml/2006/table">
            <a:tbl>
              <a:tblPr firstRow="1" firstCol="1" bandRow="1"/>
              <a:tblGrid>
                <a:gridCol w="3086314">
                  <a:extLst>
                    <a:ext uri="{9D8B030D-6E8A-4147-A177-3AD203B41FA5}">
                      <a16:colId xmlns:a16="http://schemas.microsoft.com/office/drawing/2014/main" val="1678164506"/>
                    </a:ext>
                  </a:extLst>
                </a:gridCol>
                <a:gridCol w="1289378">
                  <a:extLst>
                    <a:ext uri="{9D8B030D-6E8A-4147-A177-3AD203B41FA5}">
                      <a16:colId xmlns:a16="http://schemas.microsoft.com/office/drawing/2014/main" val="3827586361"/>
                    </a:ext>
                  </a:extLst>
                </a:gridCol>
                <a:gridCol w="3820456">
                  <a:extLst>
                    <a:ext uri="{9D8B030D-6E8A-4147-A177-3AD203B41FA5}">
                      <a16:colId xmlns:a16="http://schemas.microsoft.com/office/drawing/2014/main" val="1026963184"/>
                    </a:ext>
                  </a:extLst>
                </a:gridCol>
              </a:tblGrid>
              <a:tr h="1062435">
                <a:tc>
                  <a:txBody>
                    <a:bodyPr/>
                    <a:lstStyle/>
                    <a:p>
                      <a:pPr marL="21590" marR="146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</a:rPr>
                        <a:t>Уровень </a:t>
                      </a:r>
                      <a:r>
                        <a:rPr kumimoji="0" lang="ru-RU" sz="2400" b="1" i="0" u="none" strike="noStrike" kern="0" cap="none" spc="0" normalizeH="0" baseline="0" dirty="0" err="1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</a:rPr>
                        <a:t>сформированности</a:t>
                      </a: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</a:rPr>
                        <a:t> предметных </a:t>
                      </a:r>
                      <a:r>
                        <a:rPr kumimoji="0" lang="ru-RU" sz="2400" b="1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</a:rPr>
                        <a:t>компетенций</a:t>
                      </a:r>
                      <a:endParaRPr kumimoji="0" lang="ru-RU" sz="2400" b="1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4F81B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Arial"/>
                      </a:endParaRPr>
                    </a:p>
                  </a:txBody>
                  <a:tcPr marL="62248" marR="622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46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</a:rPr>
                        <a:t>Количество баллов</a:t>
                      </a:r>
                    </a:p>
                  </a:txBody>
                  <a:tcPr marL="62248" marR="622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46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</a:rPr>
                        <a:t>Потребность в восполнении предметных дефицитов</a:t>
                      </a:r>
                    </a:p>
                  </a:txBody>
                  <a:tcPr marL="62248" marR="622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828780"/>
                  </a:ext>
                </a:extLst>
              </a:tr>
              <a:tr h="531218">
                <a:tc>
                  <a:txBody>
                    <a:bodyPr/>
                    <a:lstStyle/>
                    <a:p>
                      <a:pPr marL="21590" marR="146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</a:rPr>
                        <a:t>уровень А</a:t>
                      </a:r>
                    </a:p>
                  </a:txBody>
                  <a:tcPr marL="62248" marR="622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46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  <a:sym typeface="Symbol" panose="05050102010706020507" pitchFamily="18" charset="2"/>
                        </a:rPr>
                        <a:t></a:t>
                      </a: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</a:rPr>
                        <a:t>0; 0,4</a:t>
                      </a: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  <a:sym typeface="Symbol" panose="05050102010706020507" pitchFamily="18" charset="2"/>
                        </a:rPr>
                        <a:t></a:t>
                      </a: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</a:rPr>
                        <a:t> </a:t>
                      </a:r>
                    </a:p>
                  </a:txBody>
                  <a:tcPr marL="62248" marR="622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46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</a:rPr>
                        <a:t>системные дефициты, требующие восполнения</a:t>
                      </a:r>
                    </a:p>
                  </a:txBody>
                  <a:tcPr marL="62248" marR="622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739802"/>
                  </a:ext>
                </a:extLst>
              </a:tr>
              <a:tr h="418804">
                <a:tc>
                  <a:txBody>
                    <a:bodyPr/>
                    <a:lstStyle/>
                    <a:p>
                      <a:pPr marL="21590" marR="146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</a:rPr>
                        <a:t>уровень </a:t>
                      </a:r>
                      <a:r>
                        <a:rPr kumimoji="0" lang="en-US" sz="2400" b="1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</a:rPr>
                        <a:t>B</a:t>
                      </a:r>
                      <a:endParaRPr kumimoji="0" lang="ru-RU" sz="2400" b="1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4F81B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Arial"/>
                      </a:endParaRPr>
                    </a:p>
                  </a:txBody>
                  <a:tcPr marL="62248" marR="622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46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</a:rPr>
                        <a:t>(0,4; 0,6</a:t>
                      </a: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  <a:sym typeface="Symbol" panose="05050102010706020507" pitchFamily="18" charset="2"/>
                        </a:rPr>
                        <a:t></a:t>
                      </a: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</a:rPr>
                        <a:t> </a:t>
                      </a:r>
                    </a:p>
                  </a:txBody>
                  <a:tcPr marL="62248" marR="622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46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</a:rPr>
                        <a:t>локальные дефициты, рекомендуемые к восполнению</a:t>
                      </a:r>
                    </a:p>
                  </a:txBody>
                  <a:tcPr marL="62248" marR="622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608718"/>
                  </a:ext>
                </a:extLst>
              </a:tr>
              <a:tr h="723160">
                <a:tc>
                  <a:txBody>
                    <a:bodyPr/>
                    <a:lstStyle/>
                    <a:p>
                      <a:pPr marL="21590" marR="146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i="0" u="none" strike="noStrike" kern="0" cap="none" spc="0" normalizeH="0" baseline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</a:rPr>
                        <a:t>уровень С</a:t>
                      </a:r>
                    </a:p>
                  </a:txBody>
                  <a:tcPr marL="62248" marR="622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46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</a:rPr>
                        <a:t>(0,6; 1,7</a:t>
                      </a: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  <a:sym typeface="Symbol" panose="05050102010706020507" pitchFamily="18" charset="2"/>
                        </a:rPr>
                        <a:t></a:t>
                      </a: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</a:rPr>
                        <a:t> </a:t>
                      </a:r>
                    </a:p>
                  </a:txBody>
                  <a:tcPr marL="62248" marR="622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46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</a:rPr>
                        <a:t>несущественные предметные дефициты, восполняемые по желанию педагога</a:t>
                      </a:r>
                    </a:p>
                  </a:txBody>
                  <a:tcPr marL="62248" marR="622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613001"/>
                  </a:ext>
                </a:extLst>
              </a:tr>
              <a:tr h="531218">
                <a:tc>
                  <a:txBody>
                    <a:bodyPr/>
                    <a:lstStyle/>
                    <a:p>
                      <a:pPr marL="21590" marR="146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</a:rPr>
                        <a:t>уровень D</a:t>
                      </a:r>
                    </a:p>
                  </a:txBody>
                  <a:tcPr marL="62248" marR="622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46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</a:rPr>
                        <a:t>(1,7; 1,8</a:t>
                      </a: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  <a:sym typeface="Symbol" panose="05050102010706020507" pitchFamily="18" charset="2"/>
                        </a:rPr>
                        <a:t></a:t>
                      </a: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</a:rPr>
                        <a:t> </a:t>
                      </a:r>
                    </a:p>
                  </a:txBody>
                  <a:tcPr marL="62248" marR="622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46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/>
                        </a:rPr>
                        <a:t>отсутствие предметных дефицитов</a:t>
                      </a:r>
                    </a:p>
                  </a:txBody>
                  <a:tcPr marL="62248" marR="622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376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57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19" y="92850"/>
            <a:ext cx="619610" cy="619610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740229" y="32412"/>
            <a:ext cx="11451771" cy="535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ru-RU" sz="2100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Уровень </a:t>
            </a:r>
            <a:r>
              <a:rPr lang="ru-RU" sz="2100" b="1" kern="0" dirty="0" err="1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сформированности</a:t>
            </a:r>
            <a:r>
              <a:rPr lang="ru-RU" sz="2100" b="1" kern="0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 предметных компетенций педагогических работников в ШНОР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09DB3DA6-3E43-403E-8220-8EB333E6E4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323820"/>
              </p:ext>
            </p:extLst>
          </p:nvPr>
        </p:nvGraphicFramePr>
        <p:xfrm>
          <a:off x="1514476" y="856823"/>
          <a:ext cx="9372599" cy="5759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61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16570392"/>
              </p:ext>
            </p:extLst>
          </p:nvPr>
        </p:nvGraphicFramePr>
        <p:xfrm>
          <a:off x="2811546" y="1638594"/>
          <a:ext cx="4988845" cy="5068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http://iro23.ru/sites/all/themes/Plasma/images/logo.png">
            <a:extLst>
              <a:ext uri="{FF2B5EF4-FFF2-40B4-BE49-F238E27FC236}">
                <a16:creationId xmlns:a16="http://schemas.microsoft.com/office/drawing/2014/main" id="{B76D1774-4C6F-4D82-B437-C86349ADD6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8" y="96179"/>
            <a:ext cx="668811" cy="565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84590" y="869883"/>
            <a:ext cx="4609480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</a:rPr>
              <a:t>Численность педагогических работников ШНОР </a:t>
            </a:r>
          </a:p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</a:rPr>
              <a:t>с системными  предметными дефицитами, требующими восполнения (0-0,4 балла</a:t>
            </a:r>
            <a:r>
              <a:rPr lang="ru-RU" sz="1200" dirty="0">
                <a:solidFill>
                  <a:prstClr val="black"/>
                </a:solidFill>
              </a:rPr>
              <a:t>)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8057960" y="1608547"/>
            <a:ext cx="1815328" cy="5070149"/>
            <a:chOff x="7230908" y="1616086"/>
            <a:chExt cx="1815328" cy="5070149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7263436" y="1616086"/>
              <a:ext cx="1754800" cy="516641"/>
              <a:chOff x="2256795" y="2784"/>
              <a:chExt cx="3385192" cy="516641"/>
            </a:xfrm>
          </p:grpSpPr>
          <p:sp>
            <p:nvSpPr>
              <p:cNvPr id="11" name="Стрелка вправо 10"/>
              <p:cNvSpPr/>
              <p:nvPr/>
            </p:nvSpPr>
            <p:spPr>
              <a:xfrm>
                <a:off x="2256795" y="2784"/>
                <a:ext cx="3385192" cy="516641"/>
              </a:xfrm>
              <a:prstGeom prst="rightArrow">
                <a:avLst>
                  <a:gd name="adj1" fmla="val 75000"/>
                  <a:gd name="adj2" fmla="val 50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ru-RU" sz="24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1</a:t>
                </a:r>
              </a:p>
            </p:txBody>
          </p:sp>
          <p:sp>
            <p:nvSpPr>
              <p:cNvPr id="12" name="Стрелка вправо 4"/>
              <p:cNvSpPr/>
              <p:nvPr/>
            </p:nvSpPr>
            <p:spPr>
              <a:xfrm>
                <a:off x="2256795" y="67364"/>
                <a:ext cx="3191452" cy="3874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875" tIns="15875" rIns="15875" bIns="15875" numCol="1" spcCol="1270" anchor="t" anchorCtr="0">
                <a:noAutofit/>
              </a:bodyPr>
              <a:lstStyle/>
              <a:p>
                <a:pPr marL="228600" lvl="1" indent="-22860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endParaRPr lang="ru-RU" sz="320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>
              <a:off x="7270122" y="2117070"/>
              <a:ext cx="1754800" cy="516910"/>
              <a:chOff x="2225181" y="-62065"/>
              <a:chExt cx="3385192" cy="516910"/>
            </a:xfrm>
          </p:grpSpPr>
          <p:sp>
            <p:nvSpPr>
              <p:cNvPr id="14" name="Стрелка вправо 13"/>
              <p:cNvSpPr/>
              <p:nvPr/>
            </p:nvSpPr>
            <p:spPr>
              <a:xfrm>
                <a:off x="2225181" y="-62065"/>
                <a:ext cx="3385192" cy="516641"/>
              </a:xfrm>
              <a:prstGeom prst="rightArrow">
                <a:avLst>
                  <a:gd name="adj1" fmla="val 75000"/>
                  <a:gd name="adj2" fmla="val 50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ru-RU" sz="24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0</a:t>
                </a:r>
              </a:p>
            </p:txBody>
          </p:sp>
          <p:sp>
            <p:nvSpPr>
              <p:cNvPr id="15" name="Стрелка вправо 4"/>
              <p:cNvSpPr/>
              <p:nvPr/>
            </p:nvSpPr>
            <p:spPr>
              <a:xfrm>
                <a:off x="2256795" y="67364"/>
                <a:ext cx="3191452" cy="3874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875" tIns="15875" rIns="15875" bIns="15875" numCol="1" spcCol="1270" anchor="t" anchorCtr="0">
                <a:noAutofit/>
              </a:bodyPr>
              <a:lstStyle/>
              <a:p>
                <a:pPr marL="228600" lvl="1" indent="-22860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endParaRPr lang="ru-RU" sz="320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</p:grpSp>
        <p:grpSp>
          <p:nvGrpSpPr>
            <p:cNvPr id="16" name="Группа 15"/>
            <p:cNvGrpSpPr/>
            <p:nvPr/>
          </p:nvGrpSpPr>
          <p:grpSpPr>
            <a:xfrm>
              <a:off x="7243349" y="2598002"/>
              <a:ext cx="1781573" cy="617199"/>
              <a:chOff x="2256795" y="-162354"/>
              <a:chExt cx="3436840" cy="617199"/>
            </a:xfrm>
          </p:grpSpPr>
          <p:sp>
            <p:nvSpPr>
              <p:cNvPr id="17" name="Стрелка вправо 16"/>
              <p:cNvSpPr/>
              <p:nvPr/>
            </p:nvSpPr>
            <p:spPr>
              <a:xfrm>
                <a:off x="2308443" y="-162354"/>
                <a:ext cx="3385192" cy="516641"/>
              </a:xfrm>
              <a:prstGeom prst="rightArrow">
                <a:avLst>
                  <a:gd name="adj1" fmla="val 75000"/>
                  <a:gd name="adj2" fmla="val 50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ru-RU" sz="24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0</a:t>
                </a:r>
              </a:p>
            </p:txBody>
          </p:sp>
          <p:sp>
            <p:nvSpPr>
              <p:cNvPr id="18" name="Стрелка вправо 4"/>
              <p:cNvSpPr/>
              <p:nvPr/>
            </p:nvSpPr>
            <p:spPr>
              <a:xfrm>
                <a:off x="2256795" y="67364"/>
                <a:ext cx="3191452" cy="3874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875" tIns="15875" rIns="15875" bIns="15875" numCol="1" spcCol="1270" anchor="t" anchorCtr="0">
                <a:noAutofit/>
              </a:bodyPr>
              <a:lstStyle/>
              <a:p>
                <a:pPr marL="228600" lvl="1" indent="-22860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endParaRPr lang="ru-RU" sz="320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</p:grpSp>
        <p:grpSp>
          <p:nvGrpSpPr>
            <p:cNvPr id="19" name="Группа 18"/>
            <p:cNvGrpSpPr/>
            <p:nvPr/>
          </p:nvGrpSpPr>
          <p:grpSpPr>
            <a:xfrm>
              <a:off x="7230908" y="3105169"/>
              <a:ext cx="1794014" cy="727231"/>
              <a:chOff x="2256795" y="-272386"/>
              <a:chExt cx="3460840" cy="727231"/>
            </a:xfrm>
          </p:grpSpPr>
          <p:sp>
            <p:nvSpPr>
              <p:cNvPr id="20" name="Стрелка вправо 19"/>
              <p:cNvSpPr/>
              <p:nvPr/>
            </p:nvSpPr>
            <p:spPr>
              <a:xfrm>
                <a:off x="2332443" y="-272386"/>
                <a:ext cx="3385192" cy="516641"/>
              </a:xfrm>
              <a:prstGeom prst="rightArrow">
                <a:avLst>
                  <a:gd name="adj1" fmla="val 75000"/>
                  <a:gd name="adj2" fmla="val 50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ru-RU" sz="24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0</a:t>
                </a:r>
              </a:p>
            </p:txBody>
          </p:sp>
          <p:sp>
            <p:nvSpPr>
              <p:cNvPr id="21" name="Стрелка вправо 4"/>
              <p:cNvSpPr/>
              <p:nvPr/>
            </p:nvSpPr>
            <p:spPr>
              <a:xfrm>
                <a:off x="2256795" y="67364"/>
                <a:ext cx="3191452" cy="3874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875" tIns="15875" rIns="15875" bIns="15875" numCol="1" spcCol="1270" anchor="t" anchorCtr="0">
                <a:noAutofit/>
              </a:bodyPr>
              <a:lstStyle/>
              <a:p>
                <a:pPr marL="228600" lvl="1" indent="-22860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endParaRPr lang="ru-RU" sz="320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7250543" y="3621548"/>
              <a:ext cx="1795693" cy="736913"/>
              <a:chOff x="2256795" y="-282068"/>
              <a:chExt cx="3464079" cy="736913"/>
            </a:xfrm>
          </p:grpSpPr>
          <p:sp>
            <p:nvSpPr>
              <p:cNvPr id="23" name="Стрелка вправо 22"/>
              <p:cNvSpPr/>
              <p:nvPr/>
            </p:nvSpPr>
            <p:spPr>
              <a:xfrm>
                <a:off x="2335682" y="-282068"/>
                <a:ext cx="3385192" cy="516641"/>
              </a:xfrm>
              <a:prstGeom prst="rightArrow">
                <a:avLst>
                  <a:gd name="adj1" fmla="val 75000"/>
                  <a:gd name="adj2" fmla="val 50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ru-RU" sz="24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3</a:t>
                </a:r>
              </a:p>
            </p:txBody>
          </p:sp>
          <p:sp>
            <p:nvSpPr>
              <p:cNvPr id="24" name="Стрелка вправо 4"/>
              <p:cNvSpPr/>
              <p:nvPr/>
            </p:nvSpPr>
            <p:spPr>
              <a:xfrm>
                <a:off x="2256795" y="67364"/>
                <a:ext cx="3191452" cy="3874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875" tIns="15875" rIns="15875" bIns="15875" numCol="1" spcCol="1270" anchor="t" anchorCtr="0">
                <a:noAutofit/>
              </a:bodyPr>
              <a:lstStyle/>
              <a:p>
                <a:pPr marL="228600" lvl="1" indent="-22860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endParaRPr lang="ru-RU" sz="320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</p:grpSp>
        <p:grpSp>
          <p:nvGrpSpPr>
            <p:cNvPr id="25" name="Группа 24"/>
            <p:cNvGrpSpPr/>
            <p:nvPr/>
          </p:nvGrpSpPr>
          <p:grpSpPr>
            <a:xfrm>
              <a:off x="7263436" y="4148607"/>
              <a:ext cx="1772900" cy="750740"/>
              <a:chOff x="2256795" y="-295895"/>
              <a:chExt cx="3420109" cy="750740"/>
            </a:xfrm>
          </p:grpSpPr>
          <p:sp>
            <p:nvSpPr>
              <p:cNvPr id="26" name="Стрелка вправо 25"/>
              <p:cNvSpPr/>
              <p:nvPr/>
            </p:nvSpPr>
            <p:spPr>
              <a:xfrm>
                <a:off x="2291712" y="-295895"/>
                <a:ext cx="3385192" cy="516641"/>
              </a:xfrm>
              <a:prstGeom prst="rightArrow">
                <a:avLst>
                  <a:gd name="adj1" fmla="val 75000"/>
                  <a:gd name="adj2" fmla="val 50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ru-RU" sz="24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0</a:t>
                </a:r>
              </a:p>
            </p:txBody>
          </p:sp>
          <p:sp>
            <p:nvSpPr>
              <p:cNvPr id="27" name="Стрелка вправо 4"/>
              <p:cNvSpPr/>
              <p:nvPr/>
            </p:nvSpPr>
            <p:spPr>
              <a:xfrm>
                <a:off x="2256795" y="67364"/>
                <a:ext cx="3191452" cy="3874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875" tIns="15875" rIns="15875" bIns="15875" numCol="1" spcCol="1270" anchor="t" anchorCtr="0">
                <a:noAutofit/>
              </a:bodyPr>
              <a:lstStyle/>
              <a:p>
                <a:pPr marL="228600" lvl="1" indent="-22860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endParaRPr lang="ru-RU" sz="320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</p:grpSp>
        <p:grpSp>
          <p:nvGrpSpPr>
            <p:cNvPr id="28" name="Группа 27"/>
            <p:cNvGrpSpPr/>
            <p:nvPr/>
          </p:nvGrpSpPr>
          <p:grpSpPr>
            <a:xfrm>
              <a:off x="7243349" y="4638449"/>
              <a:ext cx="1792987" cy="851679"/>
              <a:chOff x="2256795" y="-396834"/>
              <a:chExt cx="3458859" cy="851679"/>
            </a:xfrm>
          </p:grpSpPr>
          <p:sp>
            <p:nvSpPr>
              <p:cNvPr id="29" name="Стрелка вправо 28"/>
              <p:cNvSpPr/>
              <p:nvPr/>
            </p:nvSpPr>
            <p:spPr>
              <a:xfrm>
                <a:off x="2330462" y="-396834"/>
                <a:ext cx="3385192" cy="516641"/>
              </a:xfrm>
              <a:prstGeom prst="rightArrow">
                <a:avLst>
                  <a:gd name="adj1" fmla="val 75000"/>
                  <a:gd name="adj2" fmla="val 50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ru-RU" sz="24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3</a:t>
                </a:r>
              </a:p>
            </p:txBody>
          </p:sp>
          <p:sp>
            <p:nvSpPr>
              <p:cNvPr id="30" name="Стрелка вправо 4"/>
              <p:cNvSpPr/>
              <p:nvPr/>
            </p:nvSpPr>
            <p:spPr>
              <a:xfrm>
                <a:off x="2256795" y="67364"/>
                <a:ext cx="3191452" cy="3874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875" tIns="15875" rIns="15875" bIns="15875" numCol="1" spcCol="1270" anchor="t" anchorCtr="0">
                <a:noAutofit/>
              </a:bodyPr>
              <a:lstStyle/>
              <a:p>
                <a:pPr marL="228600" lvl="1" indent="-22860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endParaRPr lang="ru-RU" sz="320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</p:grpSp>
        <p:grpSp>
          <p:nvGrpSpPr>
            <p:cNvPr id="31" name="Группа 30"/>
            <p:cNvGrpSpPr/>
            <p:nvPr/>
          </p:nvGrpSpPr>
          <p:grpSpPr>
            <a:xfrm>
              <a:off x="7250543" y="5184032"/>
              <a:ext cx="1754800" cy="869217"/>
              <a:chOff x="2225424" y="-414372"/>
              <a:chExt cx="3385192" cy="869217"/>
            </a:xfrm>
          </p:grpSpPr>
          <p:sp>
            <p:nvSpPr>
              <p:cNvPr id="32" name="Стрелка вправо 31"/>
              <p:cNvSpPr/>
              <p:nvPr/>
            </p:nvSpPr>
            <p:spPr>
              <a:xfrm>
                <a:off x="2225424" y="-414372"/>
                <a:ext cx="3385192" cy="516641"/>
              </a:xfrm>
              <a:prstGeom prst="rightArrow">
                <a:avLst>
                  <a:gd name="adj1" fmla="val 75000"/>
                  <a:gd name="adj2" fmla="val 50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ru-RU" sz="2400" b="1" dirty="0" smtClean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2</a:t>
                </a:r>
                <a:endParaRPr lang="ru-RU" sz="2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  <p:sp>
            <p:nvSpPr>
              <p:cNvPr id="33" name="Стрелка вправо 4"/>
              <p:cNvSpPr/>
              <p:nvPr/>
            </p:nvSpPr>
            <p:spPr>
              <a:xfrm>
                <a:off x="2256795" y="67364"/>
                <a:ext cx="3191452" cy="3874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875" tIns="15875" rIns="15875" bIns="15875" numCol="1" spcCol="1270" anchor="t" anchorCtr="0">
                <a:noAutofit/>
              </a:bodyPr>
              <a:lstStyle/>
              <a:p>
                <a:pPr marL="228600" lvl="1" indent="-22860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endParaRPr lang="ru-RU" sz="320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</p:grpSp>
        <p:grpSp>
          <p:nvGrpSpPr>
            <p:cNvPr id="34" name="Группа 33"/>
            <p:cNvGrpSpPr/>
            <p:nvPr/>
          </p:nvGrpSpPr>
          <p:grpSpPr>
            <a:xfrm>
              <a:off x="7281536" y="6169594"/>
              <a:ext cx="1754800" cy="516641"/>
              <a:chOff x="2253969" y="-10031"/>
              <a:chExt cx="3385192" cy="516641"/>
            </a:xfrm>
          </p:grpSpPr>
          <p:sp>
            <p:nvSpPr>
              <p:cNvPr id="35" name="Стрелка вправо 34"/>
              <p:cNvSpPr/>
              <p:nvPr/>
            </p:nvSpPr>
            <p:spPr>
              <a:xfrm>
                <a:off x="2253969" y="-10031"/>
                <a:ext cx="3385192" cy="516641"/>
              </a:xfrm>
              <a:prstGeom prst="rightArrow">
                <a:avLst>
                  <a:gd name="adj1" fmla="val 75000"/>
                  <a:gd name="adj2" fmla="val 50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ru-RU" sz="24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2</a:t>
                </a:r>
              </a:p>
            </p:txBody>
          </p:sp>
          <p:sp>
            <p:nvSpPr>
              <p:cNvPr id="36" name="Стрелка вправо 4"/>
              <p:cNvSpPr/>
              <p:nvPr/>
            </p:nvSpPr>
            <p:spPr>
              <a:xfrm>
                <a:off x="2256795" y="67364"/>
                <a:ext cx="3191452" cy="3874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875" tIns="15875" rIns="15875" bIns="15875" numCol="1" spcCol="1270" anchor="t" anchorCtr="0">
                <a:noAutofit/>
              </a:bodyPr>
              <a:lstStyle/>
              <a:p>
                <a:pPr marL="228600" lvl="1" indent="-22860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endParaRPr lang="ru-RU" sz="320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5225143" y="869883"/>
            <a:ext cx="246981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prstClr val="black"/>
                </a:solidFill>
              </a:rPr>
              <a:t>0 баллов по всем показателям (чел.)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028860" y="880810"/>
            <a:ext cx="3791731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prstClr val="black"/>
                </a:solidFill>
              </a:rPr>
              <a:t>Из них ПК в ИРО в 2021 г. (чел.)</a:t>
            </a: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I</a:t>
            </a:r>
            <a:r>
              <a:rPr lang="ru-RU" dirty="0">
                <a:solidFill>
                  <a:prstClr val="black"/>
                </a:solidFill>
              </a:rPr>
              <a:t> полугодие                  </a:t>
            </a:r>
            <a:r>
              <a:rPr lang="en-US" dirty="0">
                <a:solidFill>
                  <a:prstClr val="black"/>
                </a:solidFill>
              </a:rPr>
              <a:t>II</a:t>
            </a:r>
            <a:r>
              <a:rPr lang="ru-RU" dirty="0">
                <a:solidFill>
                  <a:prstClr val="black"/>
                </a:solidFill>
              </a:rPr>
              <a:t> полугодие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10082522" y="1571548"/>
            <a:ext cx="2065157" cy="5082964"/>
            <a:chOff x="7230908" y="1616086"/>
            <a:chExt cx="1817246" cy="5082964"/>
          </a:xfrm>
        </p:grpSpPr>
        <p:grpSp>
          <p:nvGrpSpPr>
            <p:cNvPr id="40" name="Группа 39"/>
            <p:cNvGrpSpPr/>
            <p:nvPr/>
          </p:nvGrpSpPr>
          <p:grpSpPr>
            <a:xfrm>
              <a:off x="7263436" y="1616086"/>
              <a:ext cx="1754800" cy="516641"/>
              <a:chOff x="2256795" y="2784"/>
              <a:chExt cx="3385192" cy="516641"/>
            </a:xfrm>
          </p:grpSpPr>
          <p:sp>
            <p:nvSpPr>
              <p:cNvPr id="65" name="Стрелка вправо 64"/>
              <p:cNvSpPr/>
              <p:nvPr/>
            </p:nvSpPr>
            <p:spPr>
              <a:xfrm>
                <a:off x="2256795" y="2784"/>
                <a:ext cx="3385192" cy="516641"/>
              </a:xfrm>
              <a:prstGeom prst="rightArrow">
                <a:avLst>
                  <a:gd name="adj1" fmla="val 75000"/>
                  <a:gd name="adj2" fmla="val 50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ru-RU" sz="2400" b="1" dirty="0" smtClean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43</a:t>
                </a:r>
                <a:endParaRPr lang="ru-RU" sz="2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  <p:sp>
            <p:nvSpPr>
              <p:cNvPr id="66" name="Стрелка вправо 4"/>
              <p:cNvSpPr/>
              <p:nvPr/>
            </p:nvSpPr>
            <p:spPr>
              <a:xfrm>
                <a:off x="2256795" y="67364"/>
                <a:ext cx="3191452" cy="3874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875" tIns="15875" rIns="15875" bIns="15875" numCol="1" spcCol="1270" anchor="t" anchorCtr="0">
                <a:noAutofit/>
              </a:bodyPr>
              <a:lstStyle/>
              <a:p>
                <a:pPr marL="228600" lvl="1" indent="-22860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endParaRPr lang="ru-RU" sz="320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</p:grpSp>
        <p:grpSp>
          <p:nvGrpSpPr>
            <p:cNvPr id="41" name="Группа 40"/>
            <p:cNvGrpSpPr/>
            <p:nvPr/>
          </p:nvGrpSpPr>
          <p:grpSpPr>
            <a:xfrm>
              <a:off x="7286510" y="2117339"/>
              <a:ext cx="1756479" cy="516641"/>
              <a:chOff x="2256795" y="-61796"/>
              <a:chExt cx="3388431" cy="516641"/>
            </a:xfrm>
          </p:grpSpPr>
          <p:sp>
            <p:nvSpPr>
              <p:cNvPr id="63" name="Стрелка вправо 62"/>
              <p:cNvSpPr/>
              <p:nvPr/>
            </p:nvSpPr>
            <p:spPr>
              <a:xfrm>
                <a:off x="2260034" y="-61796"/>
                <a:ext cx="3385192" cy="516641"/>
              </a:xfrm>
              <a:prstGeom prst="rightArrow">
                <a:avLst>
                  <a:gd name="adj1" fmla="val 75000"/>
                  <a:gd name="adj2" fmla="val 50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ru-RU" sz="24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20 + </a:t>
                </a:r>
                <a:r>
                  <a:rPr lang="ru-RU" sz="2400" b="1" dirty="0" smtClean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10</a:t>
                </a:r>
                <a:r>
                  <a:rPr lang="ru-RU" sz="1600" b="1" dirty="0" smtClean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МКШ</a:t>
                </a:r>
                <a:endParaRPr lang="ru-RU" sz="16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  <p:sp>
            <p:nvSpPr>
              <p:cNvPr id="64" name="Стрелка вправо 4"/>
              <p:cNvSpPr/>
              <p:nvPr/>
            </p:nvSpPr>
            <p:spPr>
              <a:xfrm>
                <a:off x="2256795" y="67364"/>
                <a:ext cx="3191452" cy="3874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875" tIns="15875" rIns="15875" bIns="15875" numCol="1" spcCol="1270" anchor="t" anchorCtr="0">
                <a:noAutofit/>
              </a:bodyPr>
              <a:lstStyle/>
              <a:p>
                <a:pPr marL="228600" lvl="1" indent="-22860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endParaRPr lang="ru-RU" sz="320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</p:grpSp>
        <p:grpSp>
          <p:nvGrpSpPr>
            <p:cNvPr id="42" name="Группа 41"/>
            <p:cNvGrpSpPr/>
            <p:nvPr/>
          </p:nvGrpSpPr>
          <p:grpSpPr>
            <a:xfrm>
              <a:off x="7243349" y="2593255"/>
              <a:ext cx="1788685" cy="621946"/>
              <a:chOff x="2256795" y="-167101"/>
              <a:chExt cx="3450559" cy="621946"/>
            </a:xfrm>
          </p:grpSpPr>
          <p:sp>
            <p:nvSpPr>
              <p:cNvPr id="61" name="Стрелка вправо 60"/>
              <p:cNvSpPr/>
              <p:nvPr/>
            </p:nvSpPr>
            <p:spPr>
              <a:xfrm>
                <a:off x="2322162" y="-167101"/>
                <a:ext cx="3385192" cy="516641"/>
              </a:xfrm>
              <a:prstGeom prst="rightArrow">
                <a:avLst>
                  <a:gd name="adj1" fmla="val 75000"/>
                  <a:gd name="adj2" fmla="val 50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ru-RU" sz="2400" b="1" dirty="0" smtClean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51</a:t>
                </a:r>
                <a:endParaRPr lang="ru-RU" sz="2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  <p:sp>
            <p:nvSpPr>
              <p:cNvPr id="62" name="Стрелка вправо 4"/>
              <p:cNvSpPr/>
              <p:nvPr/>
            </p:nvSpPr>
            <p:spPr>
              <a:xfrm>
                <a:off x="2256795" y="67364"/>
                <a:ext cx="3191452" cy="3874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875" tIns="15875" rIns="15875" bIns="15875" numCol="1" spcCol="1270" anchor="t" anchorCtr="0">
                <a:noAutofit/>
              </a:bodyPr>
              <a:lstStyle/>
              <a:p>
                <a:pPr marL="228600" lvl="1" indent="-22860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endParaRPr lang="ru-RU" sz="320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</p:grpSp>
        <p:grpSp>
          <p:nvGrpSpPr>
            <p:cNvPr id="43" name="Группа 42"/>
            <p:cNvGrpSpPr/>
            <p:nvPr/>
          </p:nvGrpSpPr>
          <p:grpSpPr>
            <a:xfrm>
              <a:off x="7230908" y="3092888"/>
              <a:ext cx="1787329" cy="739512"/>
              <a:chOff x="2256795" y="-284667"/>
              <a:chExt cx="3447943" cy="739512"/>
            </a:xfrm>
          </p:grpSpPr>
          <p:sp>
            <p:nvSpPr>
              <p:cNvPr id="59" name="Стрелка вправо 58"/>
              <p:cNvSpPr/>
              <p:nvPr/>
            </p:nvSpPr>
            <p:spPr>
              <a:xfrm>
                <a:off x="2319546" y="-284667"/>
                <a:ext cx="3385192" cy="516641"/>
              </a:xfrm>
              <a:prstGeom prst="rightArrow">
                <a:avLst>
                  <a:gd name="adj1" fmla="val 75000"/>
                  <a:gd name="adj2" fmla="val 50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ru-RU" sz="2400" b="1" dirty="0" smtClean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33</a:t>
                </a:r>
                <a:endParaRPr lang="ru-RU" sz="2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  <p:sp>
            <p:nvSpPr>
              <p:cNvPr id="60" name="Стрелка вправо 4"/>
              <p:cNvSpPr/>
              <p:nvPr/>
            </p:nvSpPr>
            <p:spPr>
              <a:xfrm>
                <a:off x="2256795" y="67364"/>
                <a:ext cx="3191452" cy="3874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875" tIns="15875" rIns="15875" bIns="15875" numCol="1" spcCol="1270" anchor="t" anchorCtr="0">
                <a:noAutofit/>
              </a:bodyPr>
              <a:lstStyle/>
              <a:p>
                <a:pPr marL="228600" lvl="1" indent="-22860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endParaRPr lang="ru-RU" sz="320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</p:grpSp>
        <p:grpSp>
          <p:nvGrpSpPr>
            <p:cNvPr id="44" name="Группа 43"/>
            <p:cNvGrpSpPr/>
            <p:nvPr/>
          </p:nvGrpSpPr>
          <p:grpSpPr>
            <a:xfrm>
              <a:off x="7250543" y="3673193"/>
              <a:ext cx="1787258" cy="685268"/>
              <a:chOff x="2256795" y="-230423"/>
              <a:chExt cx="3447807" cy="685268"/>
            </a:xfrm>
          </p:grpSpPr>
          <p:sp>
            <p:nvSpPr>
              <p:cNvPr id="57" name="Стрелка вправо 56"/>
              <p:cNvSpPr/>
              <p:nvPr/>
            </p:nvSpPr>
            <p:spPr>
              <a:xfrm>
                <a:off x="2319410" y="-230423"/>
                <a:ext cx="3385192" cy="516641"/>
              </a:xfrm>
              <a:prstGeom prst="rightArrow">
                <a:avLst>
                  <a:gd name="adj1" fmla="val 75000"/>
                  <a:gd name="adj2" fmla="val 50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ru-RU" sz="24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18</a:t>
                </a:r>
              </a:p>
            </p:txBody>
          </p:sp>
          <p:sp>
            <p:nvSpPr>
              <p:cNvPr id="58" name="Стрелка вправо 4"/>
              <p:cNvSpPr/>
              <p:nvPr/>
            </p:nvSpPr>
            <p:spPr>
              <a:xfrm>
                <a:off x="2256795" y="67364"/>
                <a:ext cx="3191452" cy="3874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875" tIns="15875" rIns="15875" bIns="15875" numCol="1" spcCol="1270" anchor="t" anchorCtr="0">
                <a:noAutofit/>
              </a:bodyPr>
              <a:lstStyle/>
              <a:p>
                <a:pPr marL="228600" lvl="1" indent="-22860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endParaRPr lang="ru-RU" sz="320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</p:grpSp>
        <p:grpSp>
          <p:nvGrpSpPr>
            <p:cNvPr id="45" name="Группа 44"/>
            <p:cNvGrpSpPr/>
            <p:nvPr/>
          </p:nvGrpSpPr>
          <p:grpSpPr>
            <a:xfrm>
              <a:off x="7263436" y="4209203"/>
              <a:ext cx="1774365" cy="690144"/>
              <a:chOff x="2256795" y="-235299"/>
              <a:chExt cx="3422935" cy="690144"/>
            </a:xfrm>
          </p:grpSpPr>
          <p:sp>
            <p:nvSpPr>
              <p:cNvPr id="55" name="Стрелка вправо 54"/>
              <p:cNvSpPr/>
              <p:nvPr/>
            </p:nvSpPr>
            <p:spPr>
              <a:xfrm>
                <a:off x="2294538" y="-235299"/>
                <a:ext cx="3385192" cy="516641"/>
              </a:xfrm>
              <a:prstGeom prst="rightArrow">
                <a:avLst>
                  <a:gd name="adj1" fmla="val 75000"/>
                  <a:gd name="adj2" fmla="val 50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ru-RU" sz="2400" b="1" dirty="0" smtClean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14</a:t>
                </a:r>
                <a:endParaRPr lang="ru-RU" sz="2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  <p:sp>
            <p:nvSpPr>
              <p:cNvPr id="56" name="Стрелка вправо 4"/>
              <p:cNvSpPr/>
              <p:nvPr/>
            </p:nvSpPr>
            <p:spPr>
              <a:xfrm>
                <a:off x="2256795" y="67364"/>
                <a:ext cx="3191452" cy="3874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875" tIns="15875" rIns="15875" bIns="15875" numCol="1" spcCol="1270" anchor="t" anchorCtr="0">
                <a:noAutofit/>
              </a:bodyPr>
              <a:lstStyle/>
              <a:p>
                <a:pPr marL="228600" lvl="1" indent="-22860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endParaRPr lang="ru-RU" sz="320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</p:grpSp>
        <p:grpSp>
          <p:nvGrpSpPr>
            <p:cNvPr id="46" name="Группа 45"/>
            <p:cNvGrpSpPr/>
            <p:nvPr/>
          </p:nvGrpSpPr>
          <p:grpSpPr>
            <a:xfrm>
              <a:off x="7243349" y="4672740"/>
              <a:ext cx="1778256" cy="817388"/>
              <a:chOff x="2256795" y="-362543"/>
              <a:chExt cx="3430441" cy="817388"/>
            </a:xfrm>
          </p:grpSpPr>
          <p:sp>
            <p:nvSpPr>
              <p:cNvPr id="53" name="Стрелка вправо 52"/>
              <p:cNvSpPr/>
              <p:nvPr/>
            </p:nvSpPr>
            <p:spPr>
              <a:xfrm>
                <a:off x="2302044" y="-362543"/>
                <a:ext cx="3385192" cy="516641"/>
              </a:xfrm>
              <a:prstGeom prst="rightArrow">
                <a:avLst>
                  <a:gd name="adj1" fmla="val 75000"/>
                  <a:gd name="adj2" fmla="val 50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ru-RU" sz="2400" b="1" dirty="0" smtClean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13</a:t>
                </a:r>
                <a:endParaRPr lang="ru-RU" sz="2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  <p:sp>
            <p:nvSpPr>
              <p:cNvPr id="54" name="Стрелка вправо 4"/>
              <p:cNvSpPr/>
              <p:nvPr/>
            </p:nvSpPr>
            <p:spPr>
              <a:xfrm>
                <a:off x="2256795" y="67364"/>
                <a:ext cx="3191452" cy="3874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875" tIns="15875" rIns="15875" bIns="15875" numCol="1" spcCol="1270" anchor="t" anchorCtr="0">
                <a:noAutofit/>
              </a:bodyPr>
              <a:lstStyle/>
              <a:p>
                <a:pPr marL="228600" lvl="1" indent="-22860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endParaRPr lang="ru-RU" sz="320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</p:grpSp>
        <p:grpSp>
          <p:nvGrpSpPr>
            <p:cNvPr id="47" name="Группа 46"/>
            <p:cNvGrpSpPr/>
            <p:nvPr/>
          </p:nvGrpSpPr>
          <p:grpSpPr>
            <a:xfrm>
              <a:off x="7266805" y="5211709"/>
              <a:ext cx="1781349" cy="841540"/>
              <a:chOff x="2256795" y="-386695"/>
              <a:chExt cx="3436408" cy="841540"/>
            </a:xfrm>
          </p:grpSpPr>
          <p:sp>
            <p:nvSpPr>
              <p:cNvPr id="51" name="Стрелка вправо 50"/>
              <p:cNvSpPr/>
              <p:nvPr/>
            </p:nvSpPr>
            <p:spPr>
              <a:xfrm>
                <a:off x="2308011" y="-386695"/>
                <a:ext cx="3385192" cy="516641"/>
              </a:xfrm>
              <a:prstGeom prst="rightArrow">
                <a:avLst>
                  <a:gd name="adj1" fmla="val 75000"/>
                  <a:gd name="adj2" fmla="val 50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ru-RU" sz="2400" b="1" dirty="0" smtClean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25</a:t>
                </a:r>
                <a:endParaRPr lang="ru-RU" sz="2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  <p:sp>
            <p:nvSpPr>
              <p:cNvPr id="52" name="Стрелка вправо 4"/>
              <p:cNvSpPr/>
              <p:nvPr/>
            </p:nvSpPr>
            <p:spPr>
              <a:xfrm>
                <a:off x="2256795" y="67364"/>
                <a:ext cx="3191452" cy="3874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875" tIns="15875" rIns="15875" bIns="15875" numCol="1" spcCol="1270" anchor="t" anchorCtr="0">
                <a:noAutofit/>
              </a:bodyPr>
              <a:lstStyle/>
              <a:p>
                <a:pPr marL="228600" lvl="1" indent="-22860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endParaRPr lang="ru-RU" sz="320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</p:grpSp>
        <p:grpSp>
          <p:nvGrpSpPr>
            <p:cNvPr id="48" name="Группа 47"/>
            <p:cNvGrpSpPr/>
            <p:nvPr/>
          </p:nvGrpSpPr>
          <p:grpSpPr>
            <a:xfrm>
              <a:off x="7283001" y="6182409"/>
              <a:ext cx="1754800" cy="516641"/>
              <a:chOff x="2256795" y="2784"/>
              <a:chExt cx="3385192" cy="516641"/>
            </a:xfrm>
          </p:grpSpPr>
          <p:sp>
            <p:nvSpPr>
              <p:cNvPr id="49" name="Стрелка вправо 48"/>
              <p:cNvSpPr/>
              <p:nvPr/>
            </p:nvSpPr>
            <p:spPr>
              <a:xfrm>
                <a:off x="2256795" y="2784"/>
                <a:ext cx="3385192" cy="516641"/>
              </a:xfrm>
              <a:prstGeom prst="rightArrow">
                <a:avLst>
                  <a:gd name="adj1" fmla="val 75000"/>
                  <a:gd name="adj2" fmla="val 50000"/>
                </a:avLst>
              </a:prstGeom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ru-RU" sz="2400" b="1" dirty="0" smtClean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18</a:t>
                </a:r>
                <a:endParaRPr lang="ru-RU" sz="24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  <p:sp>
            <p:nvSpPr>
              <p:cNvPr id="50" name="Стрелка вправо 4"/>
              <p:cNvSpPr/>
              <p:nvPr/>
            </p:nvSpPr>
            <p:spPr>
              <a:xfrm>
                <a:off x="2256795" y="67364"/>
                <a:ext cx="3191452" cy="3874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5875" tIns="15875" rIns="15875" bIns="15875" numCol="1" spcCol="1270" anchor="t" anchorCtr="0">
                <a:noAutofit/>
              </a:bodyPr>
              <a:lstStyle/>
              <a:p>
                <a:pPr marL="228600" lvl="1" indent="-22860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endParaRPr lang="ru-RU" sz="3200" b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</p:grpSp>
      </p:grpSp>
      <p:grpSp>
        <p:nvGrpSpPr>
          <p:cNvPr id="3" name="Группа 2"/>
          <p:cNvGrpSpPr/>
          <p:nvPr/>
        </p:nvGrpSpPr>
        <p:grpSpPr>
          <a:xfrm>
            <a:off x="1449719" y="1660049"/>
            <a:ext cx="790251" cy="4553748"/>
            <a:chOff x="5098231" y="1152126"/>
            <a:chExt cx="1995538" cy="4553748"/>
          </a:xfrm>
        </p:grpSpPr>
        <p:grpSp>
          <p:nvGrpSpPr>
            <p:cNvPr id="67" name="Группа 66"/>
            <p:cNvGrpSpPr/>
            <p:nvPr/>
          </p:nvGrpSpPr>
          <p:grpSpPr>
            <a:xfrm>
              <a:off x="5098231" y="1152126"/>
              <a:ext cx="1995538" cy="464668"/>
              <a:chOff x="0" y="1887"/>
              <a:chExt cx="1995538" cy="464668"/>
            </a:xfrm>
          </p:grpSpPr>
          <p:sp>
            <p:nvSpPr>
              <p:cNvPr id="92" name="Скругленный прямоугольник 91"/>
              <p:cNvSpPr/>
              <p:nvPr/>
            </p:nvSpPr>
            <p:spPr>
              <a:xfrm>
                <a:off x="0" y="1887"/>
                <a:ext cx="1995538" cy="464668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3" name="Скругленный прямоугольник 4"/>
              <p:cNvSpPr txBox="1"/>
              <p:nvPr/>
            </p:nvSpPr>
            <p:spPr>
              <a:xfrm>
                <a:off x="22683" y="24570"/>
                <a:ext cx="1950172" cy="4193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340" tIns="26670" rIns="53340" bIns="26670" numCol="1" spcCol="1270" anchor="ctr" anchorCtr="0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ru-RU" b="1" dirty="0">
                    <a:solidFill>
                      <a:prstClr val="white"/>
                    </a:solidFill>
                  </a:rPr>
                  <a:t>266</a:t>
                </a:r>
              </a:p>
            </p:txBody>
          </p:sp>
        </p:grpSp>
        <p:grpSp>
          <p:nvGrpSpPr>
            <p:cNvPr id="68" name="Группа 67"/>
            <p:cNvGrpSpPr/>
            <p:nvPr/>
          </p:nvGrpSpPr>
          <p:grpSpPr>
            <a:xfrm>
              <a:off x="5098231" y="1663261"/>
              <a:ext cx="1995538" cy="464668"/>
              <a:chOff x="0" y="513022"/>
              <a:chExt cx="1995538" cy="464668"/>
            </a:xfrm>
          </p:grpSpPr>
          <p:sp>
            <p:nvSpPr>
              <p:cNvPr id="90" name="Скругленный прямоугольник 89"/>
              <p:cNvSpPr/>
              <p:nvPr/>
            </p:nvSpPr>
            <p:spPr>
              <a:xfrm>
                <a:off x="0" y="513022"/>
                <a:ext cx="1995538" cy="464668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1" name="Скругленный прямоугольник 6"/>
              <p:cNvSpPr txBox="1"/>
              <p:nvPr/>
            </p:nvSpPr>
            <p:spPr>
              <a:xfrm>
                <a:off x="22683" y="535705"/>
                <a:ext cx="1950172" cy="4193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340" tIns="26670" rIns="53340" bIns="26670" numCol="1" spcCol="1270" anchor="ctr" anchorCtr="0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ru-RU" b="1" dirty="0">
                    <a:solidFill>
                      <a:prstClr val="white"/>
                    </a:solidFill>
                  </a:rPr>
                  <a:t>245</a:t>
                </a:r>
              </a:p>
            </p:txBody>
          </p:sp>
        </p:grpSp>
        <p:grpSp>
          <p:nvGrpSpPr>
            <p:cNvPr id="69" name="Группа 68"/>
            <p:cNvGrpSpPr/>
            <p:nvPr/>
          </p:nvGrpSpPr>
          <p:grpSpPr>
            <a:xfrm>
              <a:off x="5098231" y="2174396"/>
              <a:ext cx="1995538" cy="464668"/>
              <a:chOff x="0" y="1024157"/>
              <a:chExt cx="1995538" cy="464668"/>
            </a:xfrm>
          </p:grpSpPr>
          <p:sp>
            <p:nvSpPr>
              <p:cNvPr id="88" name="Скругленный прямоугольник 87"/>
              <p:cNvSpPr/>
              <p:nvPr/>
            </p:nvSpPr>
            <p:spPr>
              <a:xfrm>
                <a:off x="0" y="1024157"/>
                <a:ext cx="1995538" cy="464668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9" name="Скругленный прямоугольник 8"/>
              <p:cNvSpPr txBox="1"/>
              <p:nvPr/>
            </p:nvSpPr>
            <p:spPr>
              <a:xfrm>
                <a:off x="22683" y="1046840"/>
                <a:ext cx="1950172" cy="4193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340" tIns="26670" rIns="53340" bIns="26670" numCol="1" spcCol="1270" anchor="ctr" anchorCtr="0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ru-RU" b="1" dirty="0">
                    <a:solidFill>
                      <a:prstClr val="white"/>
                    </a:solidFill>
                  </a:rPr>
                  <a:t>348</a:t>
                </a:r>
              </a:p>
            </p:txBody>
          </p:sp>
        </p:grpSp>
        <p:grpSp>
          <p:nvGrpSpPr>
            <p:cNvPr id="70" name="Группа 69"/>
            <p:cNvGrpSpPr/>
            <p:nvPr/>
          </p:nvGrpSpPr>
          <p:grpSpPr>
            <a:xfrm>
              <a:off x="5098231" y="2685531"/>
              <a:ext cx="1995538" cy="464668"/>
              <a:chOff x="0" y="1535292"/>
              <a:chExt cx="1995538" cy="464668"/>
            </a:xfrm>
          </p:grpSpPr>
          <p:sp>
            <p:nvSpPr>
              <p:cNvPr id="86" name="Скругленный прямоугольник 85"/>
              <p:cNvSpPr/>
              <p:nvPr/>
            </p:nvSpPr>
            <p:spPr>
              <a:xfrm>
                <a:off x="0" y="1535292"/>
                <a:ext cx="1995538" cy="464668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7" name="Скругленный прямоугольник 10"/>
              <p:cNvSpPr txBox="1"/>
              <p:nvPr/>
            </p:nvSpPr>
            <p:spPr>
              <a:xfrm>
                <a:off x="22683" y="1557975"/>
                <a:ext cx="1950172" cy="4193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340" tIns="26670" rIns="53340" bIns="26670" numCol="1" spcCol="1270" anchor="ctr" anchorCtr="0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ru-RU" b="1" dirty="0">
                    <a:solidFill>
                      <a:prstClr val="white"/>
                    </a:solidFill>
                  </a:rPr>
                  <a:t>158</a:t>
                </a:r>
              </a:p>
            </p:txBody>
          </p:sp>
        </p:grpSp>
        <p:grpSp>
          <p:nvGrpSpPr>
            <p:cNvPr id="71" name="Группа 70"/>
            <p:cNvGrpSpPr/>
            <p:nvPr/>
          </p:nvGrpSpPr>
          <p:grpSpPr>
            <a:xfrm>
              <a:off x="5098231" y="3196666"/>
              <a:ext cx="1995538" cy="464668"/>
              <a:chOff x="0" y="2046427"/>
              <a:chExt cx="1995538" cy="464668"/>
            </a:xfrm>
          </p:grpSpPr>
          <p:sp>
            <p:nvSpPr>
              <p:cNvPr id="84" name="Скругленный прямоугольник 83"/>
              <p:cNvSpPr/>
              <p:nvPr/>
            </p:nvSpPr>
            <p:spPr>
              <a:xfrm>
                <a:off x="0" y="2046427"/>
                <a:ext cx="1995538" cy="464668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5" name="Скругленный прямоугольник 12"/>
              <p:cNvSpPr txBox="1"/>
              <p:nvPr/>
            </p:nvSpPr>
            <p:spPr>
              <a:xfrm>
                <a:off x="22683" y="2069110"/>
                <a:ext cx="1950172" cy="4193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340" tIns="26670" rIns="53340" bIns="26670" numCol="1" spcCol="1270" anchor="ctr" anchorCtr="0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ru-RU" b="1" dirty="0">
                    <a:solidFill>
                      <a:prstClr val="white"/>
                    </a:solidFill>
                  </a:rPr>
                  <a:t>138</a:t>
                </a:r>
              </a:p>
            </p:txBody>
          </p:sp>
        </p:grpSp>
        <p:grpSp>
          <p:nvGrpSpPr>
            <p:cNvPr id="72" name="Группа 71"/>
            <p:cNvGrpSpPr/>
            <p:nvPr/>
          </p:nvGrpSpPr>
          <p:grpSpPr>
            <a:xfrm>
              <a:off x="5098231" y="3707801"/>
              <a:ext cx="1995538" cy="464668"/>
              <a:chOff x="0" y="2557562"/>
              <a:chExt cx="1995538" cy="464668"/>
            </a:xfrm>
          </p:grpSpPr>
          <p:sp>
            <p:nvSpPr>
              <p:cNvPr id="82" name="Скругленный прямоугольник 81"/>
              <p:cNvSpPr/>
              <p:nvPr/>
            </p:nvSpPr>
            <p:spPr>
              <a:xfrm>
                <a:off x="0" y="2557562"/>
                <a:ext cx="1995538" cy="464668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3" name="Скругленный прямоугольник 14"/>
              <p:cNvSpPr txBox="1"/>
              <p:nvPr/>
            </p:nvSpPr>
            <p:spPr>
              <a:xfrm>
                <a:off x="22683" y="2580245"/>
                <a:ext cx="1950172" cy="4193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340" tIns="26670" rIns="53340" bIns="26670" numCol="1" spcCol="1270" anchor="ctr" anchorCtr="0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ru-RU" b="1" dirty="0">
                    <a:solidFill>
                      <a:prstClr val="white"/>
                    </a:solidFill>
                  </a:rPr>
                  <a:t>93</a:t>
                </a:r>
              </a:p>
            </p:txBody>
          </p:sp>
        </p:grpSp>
        <p:grpSp>
          <p:nvGrpSpPr>
            <p:cNvPr id="73" name="Группа 72"/>
            <p:cNvGrpSpPr/>
            <p:nvPr/>
          </p:nvGrpSpPr>
          <p:grpSpPr>
            <a:xfrm>
              <a:off x="5098231" y="4218936"/>
              <a:ext cx="1995538" cy="464668"/>
              <a:chOff x="0" y="3068697"/>
              <a:chExt cx="1995538" cy="464668"/>
            </a:xfrm>
          </p:grpSpPr>
          <p:sp>
            <p:nvSpPr>
              <p:cNvPr id="80" name="Скругленный прямоугольник 79"/>
              <p:cNvSpPr/>
              <p:nvPr/>
            </p:nvSpPr>
            <p:spPr>
              <a:xfrm>
                <a:off x="0" y="3068697"/>
                <a:ext cx="1995538" cy="464668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1" name="Скругленный прямоугольник 16"/>
              <p:cNvSpPr txBox="1"/>
              <p:nvPr/>
            </p:nvSpPr>
            <p:spPr>
              <a:xfrm>
                <a:off x="22683" y="3091380"/>
                <a:ext cx="1950172" cy="4193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340" tIns="26670" rIns="53340" bIns="26670" numCol="1" spcCol="1270" anchor="ctr" anchorCtr="0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ru-RU" b="1" dirty="0">
                    <a:solidFill>
                      <a:prstClr val="white"/>
                    </a:solidFill>
                  </a:rPr>
                  <a:t>105</a:t>
                </a:r>
              </a:p>
            </p:txBody>
          </p:sp>
        </p:grpSp>
        <p:grpSp>
          <p:nvGrpSpPr>
            <p:cNvPr id="74" name="Группа 73"/>
            <p:cNvGrpSpPr/>
            <p:nvPr/>
          </p:nvGrpSpPr>
          <p:grpSpPr>
            <a:xfrm>
              <a:off x="5098231" y="4730071"/>
              <a:ext cx="1995538" cy="464668"/>
              <a:chOff x="0" y="3579832"/>
              <a:chExt cx="1995538" cy="464668"/>
            </a:xfrm>
          </p:grpSpPr>
          <p:sp>
            <p:nvSpPr>
              <p:cNvPr id="78" name="Скругленный прямоугольник 77"/>
              <p:cNvSpPr/>
              <p:nvPr/>
            </p:nvSpPr>
            <p:spPr>
              <a:xfrm>
                <a:off x="0" y="3579832"/>
                <a:ext cx="1995538" cy="464668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9" name="Скругленный прямоугольник 18"/>
              <p:cNvSpPr txBox="1"/>
              <p:nvPr/>
            </p:nvSpPr>
            <p:spPr>
              <a:xfrm>
                <a:off x="22683" y="3602515"/>
                <a:ext cx="1950172" cy="4193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340" tIns="26670" rIns="53340" bIns="26670" numCol="1" spcCol="1270" anchor="ctr" anchorCtr="0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ru-RU" b="1" dirty="0">
                    <a:solidFill>
                      <a:prstClr val="white"/>
                    </a:solidFill>
                  </a:rPr>
                  <a:t>207</a:t>
                </a:r>
              </a:p>
            </p:txBody>
          </p:sp>
        </p:grpSp>
        <p:grpSp>
          <p:nvGrpSpPr>
            <p:cNvPr id="75" name="Группа 74"/>
            <p:cNvGrpSpPr/>
            <p:nvPr/>
          </p:nvGrpSpPr>
          <p:grpSpPr>
            <a:xfrm>
              <a:off x="5098231" y="5241206"/>
              <a:ext cx="1995538" cy="464668"/>
              <a:chOff x="0" y="4090967"/>
              <a:chExt cx="1995538" cy="464668"/>
            </a:xfrm>
          </p:grpSpPr>
          <p:sp>
            <p:nvSpPr>
              <p:cNvPr id="76" name="Скругленный прямоугольник 75"/>
              <p:cNvSpPr/>
              <p:nvPr/>
            </p:nvSpPr>
            <p:spPr>
              <a:xfrm>
                <a:off x="0" y="4090967"/>
                <a:ext cx="1995538" cy="464668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7" name="Скругленный прямоугольник 20"/>
              <p:cNvSpPr txBox="1"/>
              <p:nvPr/>
            </p:nvSpPr>
            <p:spPr>
              <a:xfrm>
                <a:off x="22683" y="4113650"/>
                <a:ext cx="1950172" cy="4193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340" tIns="26670" rIns="53340" bIns="26670" numCol="1" spcCol="1270" anchor="ctr" anchorCtr="0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ru-RU" b="1" dirty="0">
                    <a:solidFill>
                      <a:prstClr val="white"/>
                    </a:solidFill>
                  </a:rPr>
                  <a:t>201</a:t>
                </a:r>
              </a:p>
            </p:txBody>
          </p:sp>
        </p:grpSp>
      </p:grpSp>
      <p:grpSp>
        <p:nvGrpSpPr>
          <p:cNvPr id="96" name="Группа 95"/>
          <p:cNvGrpSpPr/>
          <p:nvPr/>
        </p:nvGrpSpPr>
        <p:grpSpPr>
          <a:xfrm>
            <a:off x="1447224" y="6269497"/>
            <a:ext cx="792074" cy="464668"/>
            <a:chOff x="0" y="4090967"/>
            <a:chExt cx="1995538" cy="464668"/>
          </a:xfrm>
        </p:grpSpPr>
        <p:sp>
          <p:nvSpPr>
            <p:cNvPr id="97" name="Скругленный прямоугольник 96"/>
            <p:cNvSpPr/>
            <p:nvPr/>
          </p:nvSpPr>
          <p:spPr>
            <a:xfrm>
              <a:off x="0" y="4090967"/>
              <a:ext cx="1995538" cy="46466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8" name="Скругленный прямоугольник 4"/>
            <p:cNvSpPr txBox="1"/>
            <p:nvPr/>
          </p:nvSpPr>
          <p:spPr>
            <a:xfrm>
              <a:off x="22683" y="4113650"/>
              <a:ext cx="1950172" cy="4193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26670" rIns="53340" bIns="2667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b="1" dirty="0">
                  <a:solidFill>
                    <a:prstClr val="white"/>
                  </a:solidFill>
                </a:rPr>
                <a:t>121</a:t>
              </a:r>
            </a:p>
          </p:txBody>
        </p:sp>
      </p:grpSp>
      <p:sp>
        <p:nvSpPr>
          <p:cNvPr id="99" name="Стрелка вправо 98"/>
          <p:cNvSpPr/>
          <p:nvPr/>
        </p:nvSpPr>
        <p:spPr>
          <a:xfrm>
            <a:off x="8090488" y="5658229"/>
            <a:ext cx="1754800" cy="516641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0</a:t>
            </a:r>
          </a:p>
        </p:txBody>
      </p:sp>
      <p:sp>
        <p:nvSpPr>
          <p:cNvPr id="100" name="Стрелка вправо 99"/>
          <p:cNvSpPr/>
          <p:nvPr/>
        </p:nvSpPr>
        <p:spPr>
          <a:xfrm>
            <a:off x="10119488" y="5641328"/>
            <a:ext cx="1994192" cy="516641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21</a:t>
            </a:r>
            <a:endParaRPr lang="ru-RU" sz="24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101" name="Объект 2"/>
          <p:cNvSpPr txBox="1">
            <a:spLocks/>
          </p:cNvSpPr>
          <p:nvPr/>
        </p:nvSpPr>
        <p:spPr>
          <a:xfrm>
            <a:off x="740229" y="126167"/>
            <a:ext cx="11451771" cy="5356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sz="1800" b="1" kern="0">
                <a:solidFill>
                  <a:srgbClr val="4F81BD">
                    <a:lumMod val="50000"/>
                  </a:srgbClr>
                </a:solidFill>
                <a:cs typeface="Arial"/>
              </a:rPr>
              <a:t>Результаты мониторинга показателей по оценке предметных компетенций педагогических работников в ШНОР</a:t>
            </a:r>
            <a:endParaRPr lang="ru-RU" sz="1800" dirty="0">
              <a:solidFill>
                <a:prstClr val="black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343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6" y="60852"/>
            <a:ext cx="666313" cy="666313"/>
          </a:xfrm>
          <a:prstGeom prst="rect">
            <a:avLst/>
          </a:prstGeom>
        </p:spPr>
      </p:pic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A5882CBA-FD7E-4442-800C-92D92E19D4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4527129"/>
              </p:ext>
            </p:extLst>
          </p:nvPr>
        </p:nvGraphicFramePr>
        <p:xfrm>
          <a:off x="287383" y="808493"/>
          <a:ext cx="11669486" cy="4258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740229" y="126167"/>
            <a:ext cx="11451771" cy="535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sz="1800" b="1" kern="0" dirty="0">
                <a:solidFill>
                  <a:srgbClr val="4F81BD">
                    <a:lumMod val="50000"/>
                  </a:srgbClr>
                </a:solidFill>
                <a:cs typeface="Arial"/>
              </a:rPr>
              <a:t>Результаты мониторинга показателей по оценке предметных компетенций педагогических работников в ШНОР</a:t>
            </a:r>
            <a:endParaRPr lang="ru-RU" sz="1800" dirty="0">
              <a:solidFill>
                <a:prstClr val="black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B07F65-122A-4D2D-BA3F-2AAF6AECDE68}"/>
              </a:ext>
            </a:extLst>
          </p:cNvPr>
          <p:cNvSpPr txBox="1"/>
          <p:nvPr/>
        </p:nvSpPr>
        <p:spPr>
          <a:xfrm>
            <a:off x="928067" y="5494189"/>
            <a:ext cx="106020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solidFill>
                  <a:prstClr val="black"/>
                </a:solidFill>
              </a:rPr>
              <a:t>Уровень А</a:t>
            </a:r>
            <a:r>
              <a:rPr lang="ru-RU" sz="1200" b="1" dirty="0">
                <a:solidFill>
                  <a:prstClr val="black"/>
                </a:solidFill>
              </a:rPr>
              <a:t> «Системные дефициты, требующие восполнения»</a:t>
            </a:r>
          </a:p>
          <a:p>
            <a:pPr>
              <a:lnSpc>
                <a:spcPct val="150000"/>
              </a:lnSpc>
            </a:pPr>
            <a:r>
              <a:rPr lang="ru-RU" sz="1200" dirty="0">
                <a:solidFill>
                  <a:prstClr val="black"/>
                </a:solidFill>
              </a:rPr>
              <a:t>Уровень В</a:t>
            </a:r>
            <a:r>
              <a:rPr lang="ru-RU" sz="1200" b="1" dirty="0">
                <a:solidFill>
                  <a:prstClr val="black"/>
                </a:solidFill>
              </a:rPr>
              <a:t> «Локальные дефициты, рекомендуемые к восполнению»</a:t>
            </a:r>
          </a:p>
          <a:p>
            <a:pPr>
              <a:lnSpc>
                <a:spcPct val="150000"/>
              </a:lnSpc>
            </a:pPr>
            <a:r>
              <a:rPr lang="ru-RU" sz="1200" dirty="0">
                <a:solidFill>
                  <a:prstClr val="black"/>
                </a:solidFill>
              </a:rPr>
              <a:t>Уровень С</a:t>
            </a:r>
            <a:r>
              <a:rPr lang="ru-RU" sz="1200" b="1" dirty="0">
                <a:solidFill>
                  <a:prstClr val="black"/>
                </a:solidFill>
              </a:rPr>
              <a:t> «Несущественные предметные дефициты, восполняемые по желанию педагога»</a:t>
            </a:r>
          </a:p>
          <a:p>
            <a:pPr>
              <a:lnSpc>
                <a:spcPct val="150000"/>
              </a:lnSpc>
            </a:pPr>
            <a:r>
              <a:rPr lang="ru-RU" sz="1200" dirty="0">
                <a:solidFill>
                  <a:prstClr val="black"/>
                </a:solidFill>
              </a:rPr>
              <a:t>Уровень </a:t>
            </a:r>
            <a:r>
              <a:rPr lang="en-US" sz="1200" dirty="0">
                <a:solidFill>
                  <a:prstClr val="black"/>
                </a:solidFill>
              </a:rPr>
              <a:t>D </a:t>
            </a:r>
            <a:r>
              <a:rPr lang="ru-RU" sz="1200" b="1" dirty="0">
                <a:solidFill>
                  <a:prstClr val="black"/>
                </a:solidFill>
              </a:rPr>
              <a:t>«Отсутствие предметных дефицитов»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BD07464-3CBA-4FB7-8DA7-F1EB0E93D313}"/>
              </a:ext>
            </a:extLst>
          </p:cNvPr>
          <p:cNvSpPr/>
          <p:nvPr/>
        </p:nvSpPr>
        <p:spPr>
          <a:xfrm>
            <a:off x="702297" y="5632215"/>
            <a:ext cx="122549" cy="122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8F26A07-BC6B-444A-AF95-77ACFFC80A25}"/>
              </a:ext>
            </a:extLst>
          </p:cNvPr>
          <p:cNvSpPr/>
          <p:nvPr/>
        </p:nvSpPr>
        <p:spPr>
          <a:xfrm>
            <a:off x="697918" y="5907215"/>
            <a:ext cx="122549" cy="12254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ADC3655-CF37-481C-8D72-BBE2302CDE2D}"/>
              </a:ext>
            </a:extLst>
          </p:cNvPr>
          <p:cNvSpPr/>
          <p:nvPr/>
        </p:nvSpPr>
        <p:spPr>
          <a:xfrm>
            <a:off x="697918" y="6182215"/>
            <a:ext cx="122549" cy="12254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3F74E32-FD9A-45AD-AACE-411B3983C3B7}"/>
              </a:ext>
            </a:extLst>
          </p:cNvPr>
          <p:cNvSpPr/>
          <p:nvPr/>
        </p:nvSpPr>
        <p:spPr>
          <a:xfrm>
            <a:off x="702297" y="6457215"/>
            <a:ext cx="122549" cy="12254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1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77" y="67133"/>
            <a:ext cx="653752" cy="653752"/>
          </a:xfrm>
          <a:prstGeom prst="rect">
            <a:avLst/>
          </a:prstGeom>
        </p:spPr>
      </p:pic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C671010D-B9D4-4CB7-8468-7A91C417AB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3447715"/>
              </p:ext>
            </p:extLst>
          </p:nvPr>
        </p:nvGraphicFramePr>
        <p:xfrm>
          <a:off x="428625" y="957944"/>
          <a:ext cx="11372849" cy="5364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740229" y="126167"/>
            <a:ext cx="11451771" cy="535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sz="1800" b="1" kern="0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  <a:cs typeface="Arial"/>
              </a:rPr>
              <a:t>Результаты мониторинга показателей по оценке предметных компетенций педагогических работников в ШНОР</a:t>
            </a:r>
            <a:endParaRPr lang="ru-RU" sz="1800" dirty="0">
              <a:latin typeface="Bahnschrift Condensed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21377" y="3546478"/>
            <a:ext cx="6062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348 </a:t>
            </a:r>
            <a:r>
              <a:rPr lang="ru-RU" sz="1400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чел.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407673" y="3500195"/>
            <a:ext cx="6062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266 </a:t>
            </a:r>
            <a:r>
              <a:rPr lang="ru-RU" sz="1400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чел.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496629" y="3500195"/>
            <a:ext cx="6062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93 </a:t>
            </a:r>
            <a:r>
              <a:rPr lang="ru-RU" sz="1400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чел.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409374" y="3500195"/>
            <a:ext cx="6062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105 </a:t>
            </a:r>
            <a:r>
              <a:rPr lang="ru-RU" sz="1400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чел.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93179" y="3521686"/>
            <a:ext cx="6062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348 </a:t>
            </a:r>
            <a:r>
              <a:rPr lang="ru-RU" sz="1400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чел.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00086" y="3521686"/>
            <a:ext cx="6062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201 </a:t>
            </a:r>
            <a:r>
              <a:rPr lang="ru-RU" sz="1400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чел.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494928" y="3521686"/>
            <a:ext cx="6062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245 </a:t>
            </a:r>
            <a:r>
              <a:rPr lang="ru-RU" sz="1400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чел.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61497" y="3546478"/>
            <a:ext cx="6062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158 </a:t>
            </a:r>
            <a:r>
              <a:rPr lang="ru-RU" sz="1400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чел.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56339" y="3528890"/>
            <a:ext cx="6062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207 </a:t>
            </a:r>
            <a:r>
              <a:rPr lang="ru-RU" sz="1400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чел.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08738" y="3528890"/>
            <a:ext cx="6062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138 </a:t>
            </a:r>
            <a:r>
              <a:rPr lang="ru-RU" sz="1400" b="1" kern="0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чел.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04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68" y="301638"/>
            <a:ext cx="711926" cy="71192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14761" y="141789"/>
            <a:ext cx="1097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МО с наибольшей долей </a:t>
            </a:r>
            <a:r>
              <a:rPr lang="ru-RU" sz="28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педагогов </a:t>
            </a:r>
            <a:r>
              <a:rPr lang="ru-RU" sz="28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ШНОР </a:t>
            </a:r>
            <a:r>
              <a:rPr lang="ru-RU" sz="28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с наличием системных дефицитов по </a:t>
            </a:r>
            <a:r>
              <a:rPr lang="ru-RU" sz="28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предметам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5316" y="1173032"/>
            <a:ext cx="3822766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700" b="1" kern="0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русский язык:</a:t>
            </a:r>
          </a:p>
          <a:p>
            <a:r>
              <a:rPr lang="ru-RU" sz="1700" b="1" kern="0" dirty="0" err="1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Усть-Лабинский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 район – 47,5% (19 </a:t>
            </a:r>
            <a:r>
              <a:rPr lang="ru-RU" sz="12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), </a:t>
            </a:r>
            <a:endParaRPr lang="ru-RU" sz="1700" b="1" kern="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Arial"/>
            </a:endParaRPr>
          </a:p>
          <a:p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Динской район – 52,2% (12 </a:t>
            </a:r>
            <a:r>
              <a:rPr lang="ru-RU" sz="12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), </a:t>
            </a:r>
            <a:endParaRPr lang="ru-RU" sz="1700" b="1" kern="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Arial"/>
            </a:endParaRPr>
          </a:p>
          <a:p>
            <a:r>
              <a:rPr lang="ru-RU" sz="1700" b="1" kern="0" dirty="0" err="1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Кущевский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 район – 61,5% (8 </a:t>
            </a:r>
            <a:r>
              <a:rPr lang="ru-RU" sz="12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</a:t>
            </a:r>
            <a:endParaRPr lang="ru-RU" sz="1700" b="1" kern="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6179" y="2630742"/>
            <a:ext cx="3822765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700" b="1" kern="0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математика: </a:t>
            </a:r>
          </a:p>
          <a:p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Красноармейский –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45,8% (11 </a:t>
            </a:r>
            <a:r>
              <a:rPr lang="ru-RU" sz="1200" b="1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), </a:t>
            </a:r>
          </a:p>
          <a:p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Динской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 – 50% (9 </a:t>
            </a:r>
            <a:r>
              <a:rPr lang="ru-RU" sz="1200" b="1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), </a:t>
            </a:r>
          </a:p>
          <a:p>
            <a:r>
              <a:rPr lang="ru-RU" sz="1700" b="1" kern="0" dirty="0" err="1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Щербиновский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 – 58,3% (7 </a:t>
            </a:r>
            <a:r>
              <a:rPr lang="ru-RU" sz="1200" b="1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</a:t>
            </a:r>
            <a:endParaRPr lang="ru-RU" sz="1700" b="1" kern="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5316" y="4027844"/>
            <a:ext cx="3822765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700" b="1" kern="0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иностранный язык: </a:t>
            </a:r>
          </a:p>
          <a:p>
            <a:r>
              <a:rPr lang="ru-RU" sz="1700" b="1" kern="0" dirty="0" err="1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Староминский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 – 100% (2 </a:t>
            </a:r>
            <a:r>
              <a:rPr lang="ru-RU" sz="1200" b="1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), </a:t>
            </a:r>
          </a:p>
          <a:p>
            <a:r>
              <a:rPr lang="ru-RU" sz="1700" b="1" kern="0" dirty="0" err="1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Новопокровский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 –75% (3 </a:t>
            </a:r>
            <a:r>
              <a:rPr lang="ru-RU" sz="1200" b="1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), </a:t>
            </a:r>
          </a:p>
          <a:p>
            <a:r>
              <a:rPr lang="ru-RU" sz="1700" b="1" kern="0" dirty="0" err="1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Абинский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 – 66,7% (2 </a:t>
            </a:r>
            <a:r>
              <a:rPr lang="ru-RU" sz="1200" b="1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</a:t>
            </a:r>
            <a:endParaRPr lang="ru-RU" sz="1700" b="1" kern="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5316" y="5424946"/>
            <a:ext cx="3822765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700" b="1" kern="0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информатика: </a:t>
            </a:r>
          </a:p>
          <a:p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Динской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 – 62,5% (5 </a:t>
            </a:r>
            <a:r>
              <a:rPr lang="ru-RU" sz="12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), </a:t>
            </a:r>
          </a:p>
          <a:p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Выселковский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 – 63,6% (7 </a:t>
            </a:r>
            <a:r>
              <a:rPr lang="ru-RU" sz="1200" b="1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),</a:t>
            </a:r>
          </a:p>
          <a:p>
            <a:r>
              <a:rPr lang="ru-RU" sz="1700" b="1" kern="0" dirty="0" err="1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Щербиновский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 – 80% (4 </a:t>
            </a:r>
            <a:r>
              <a:rPr lang="ru-RU" sz="12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</a:t>
            </a:r>
            <a:endParaRPr lang="ru-RU" sz="1700" b="1" kern="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302942" y="4027843"/>
            <a:ext cx="3599410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700" b="1" kern="0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физика: </a:t>
            </a:r>
          </a:p>
          <a:p>
            <a:r>
              <a:rPr lang="ru-RU" sz="1700" b="1" kern="0" dirty="0" err="1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Гулькевичский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 – 100% (2 </a:t>
            </a:r>
            <a:r>
              <a:rPr lang="ru-RU" sz="1200" b="1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), </a:t>
            </a:r>
          </a:p>
          <a:p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Динской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 – 77,8% (7 </a:t>
            </a:r>
            <a:r>
              <a:rPr lang="ru-RU" sz="1200" b="1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), </a:t>
            </a:r>
          </a:p>
          <a:p>
            <a:r>
              <a:rPr lang="ru-RU" sz="1700" b="1" kern="0" dirty="0" err="1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Щербиновский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 –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66,7% (4 </a:t>
            </a:r>
            <a:r>
              <a:rPr lang="ru-RU" sz="1200" b="1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</a:t>
            </a:r>
            <a:endParaRPr lang="ru-RU" sz="1700" b="1" kern="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Aria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287590" y="2630742"/>
            <a:ext cx="3585755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700" b="1" kern="0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химия: </a:t>
            </a:r>
          </a:p>
          <a:p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Выселковский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 – 72,7% (8 </a:t>
            </a:r>
            <a:r>
              <a:rPr lang="ru-RU" sz="1200" b="1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), </a:t>
            </a:r>
          </a:p>
          <a:p>
            <a:r>
              <a:rPr lang="ru-RU" sz="1700" b="1" kern="0" dirty="0" err="1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Щербиновский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 –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60% (3 </a:t>
            </a:r>
            <a:r>
              <a:rPr lang="ru-RU" sz="1200" b="1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), </a:t>
            </a:r>
          </a:p>
          <a:p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Анапа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– 50% (4 </a:t>
            </a:r>
            <a:r>
              <a:rPr lang="ru-RU" sz="1200" b="1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</a:t>
            </a:r>
            <a:endParaRPr lang="ru-RU" sz="1700" b="1" kern="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287590" y="1173030"/>
            <a:ext cx="3585755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700" b="1" kern="0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биология: </a:t>
            </a:r>
          </a:p>
          <a:p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Выселковский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 – 63,6% (7 </a:t>
            </a:r>
            <a:r>
              <a:rPr lang="ru-RU" sz="1200" b="1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), </a:t>
            </a:r>
          </a:p>
          <a:p>
            <a:r>
              <a:rPr lang="ru-RU" sz="1700" b="1" kern="0" dirty="0" err="1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Новопокровский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 –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66,7% (2 </a:t>
            </a:r>
            <a:r>
              <a:rPr lang="ru-RU" sz="12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), </a:t>
            </a:r>
          </a:p>
          <a:p>
            <a:r>
              <a:rPr lang="ru-RU" sz="1700" b="1" kern="0" dirty="0" err="1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Щербиновский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 – 66,7% (4 </a:t>
            </a:r>
            <a:r>
              <a:rPr lang="ru-RU" sz="12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</a:t>
            </a:r>
            <a:endParaRPr lang="ru-RU" sz="1700" b="1" kern="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82585" y="1173030"/>
            <a:ext cx="3600501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700" b="1" kern="0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история: </a:t>
            </a:r>
          </a:p>
          <a:p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Выселковский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 – 61,5% (8 </a:t>
            </a:r>
            <a:r>
              <a:rPr lang="ru-RU" sz="1200" b="1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),</a:t>
            </a:r>
          </a:p>
          <a:p>
            <a:r>
              <a:rPr lang="ru-RU" sz="1700" b="1" kern="0" dirty="0" err="1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Новопокровский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 –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75% (3 </a:t>
            </a:r>
            <a:r>
              <a:rPr lang="ru-RU" sz="1200" b="1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), </a:t>
            </a:r>
          </a:p>
          <a:p>
            <a:r>
              <a:rPr lang="ru-RU" sz="1700" b="1" kern="0" dirty="0" err="1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Щербиновский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 – 71,4% (5 </a:t>
            </a:r>
            <a:r>
              <a:rPr lang="ru-RU" sz="1200" b="1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</a:t>
            </a:r>
            <a:endParaRPr lang="ru-RU" sz="1700" b="1" kern="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78957" y="2630742"/>
            <a:ext cx="3600501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700" b="1" kern="0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обществознание: </a:t>
            </a:r>
          </a:p>
          <a:p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Калининский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 – 53,3% (8 </a:t>
            </a:r>
            <a:r>
              <a:rPr lang="ru-RU" sz="12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), </a:t>
            </a:r>
          </a:p>
          <a:p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Мостовский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 – 52,9% (9 </a:t>
            </a:r>
            <a:r>
              <a:rPr lang="ru-RU" sz="1200" b="1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), </a:t>
            </a:r>
          </a:p>
          <a:p>
            <a:r>
              <a:rPr lang="ru-RU" sz="1700" b="1" kern="0" dirty="0" err="1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Щербиновский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 – 71,4% (5 </a:t>
            </a:r>
            <a:r>
              <a:rPr lang="ru-RU" sz="1200" b="1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</a:t>
            </a:r>
            <a:endParaRPr lang="ru-RU" sz="1700" b="1" kern="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Arial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378957" y="4027844"/>
            <a:ext cx="3600501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700" b="1" kern="0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география: </a:t>
            </a:r>
          </a:p>
          <a:p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Тихорецкий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 – 66,7% (2 </a:t>
            </a:r>
            <a:r>
              <a:rPr lang="ru-RU" sz="1200" b="1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), </a:t>
            </a:r>
          </a:p>
          <a:p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Динской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 – 60% (6 </a:t>
            </a:r>
            <a:r>
              <a:rPr lang="ru-RU" sz="1200" b="1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), </a:t>
            </a:r>
          </a:p>
          <a:p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Выселковский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 – 54,5% (6 </a:t>
            </a:r>
            <a:r>
              <a:rPr lang="ru-RU" sz="1200" b="1" kern="0" dirty="0">
                <a:solidFill>
                  <a:srgbClr val="002060"/>
                </a:solidFill>
                <a:latin typeface="Calibri" panose="020F0502020204030204" pitchFamily="34" charset="0"/>
                <a:cs typeface="Arial"/>
              </a:rPr>
              <a:t>чел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) </a:t>
            </a:r>
            <a:endParaRPr lang="ru-RU" sz="1700" b="1" kern="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53444" y="5485555"/>
            <a:ext cx="4890781" cy="113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700" b="1" kern="0" dirty="0" err="1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Щербиновский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 район       </a:t>
            </a:r>
            <a:r>
              <a:rPr lang="ru-RU" sz="1700" b="1" kern="0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по 7 предметам 32 чел.,</a:t>
            </a:r>
          </a:p>
          <a:p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Динской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                    </a:t>
            </a:r>
            <a:r>
              <a:rPr lang="ru-RU" sz="1700" b="1" kern="0" dirty="0" smtClean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по </a:t>
            </a:r>
            <a:r>
              <a:rPr lang="ru-RU" sz="1700" b="1" kern="0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5 предметам 39 чел.,</a:t>
            </a:r>
          </a:p>
          <a:p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Выселковский район         </a:t>
            </a:r>
            <a:r>
              <a:rPr lang="ru-RU" sz="1700" b="1" kern="0" dirty="0" smtClean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по </a:t>
            </a:r>
            <a:r>
              <a:rPr lang="ru-RU" sz="1700" b="1" kern="0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5 предметам 36 чел.,</a:t>
            </a:r>
          </a:p>
          <a:p>
            <a:r>
              <a:rPr lang="ru-RU" sz="1700" b="1" kern="0" dirty="0" err="1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Новопокровский</a:t>
            </a:r>
            <a:r>
              <a:rPr lang="ru-RU" sz="1700" b="1" kern="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 </a:t>
            </a:r>
            <a:r>
              <a:rPr lang="ru-RU" sz="1700" b="1" kern="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Arial"/>
              </a:rPr>
              <a:t>район    </a:t>
            </a:r>
            <a:r>
              <a:rPr lang="ru-RU" sz="1700" b="1" kern="0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по 3 предметам </a:t>
            </a:r>
            <a:r>
              <a:rPr lang="ru-RU" sz="1700" b="1" kern="0" dirty="0" smtClean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  6 </a:t>
            </a:r>
            <a:r>
              <a:rPr lang="ru-RU" sz="1700" b="1" kern="0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Arial"/>
              </a:rPr>
              <a:t>чел.</a:t>
            </a:r>
          </a:p>
        </p:txBody>
      </p:sp>
    </p:spTree>
    <p:extLst>
      <p:ext uri="{BB962C8B-B14F-4D97-AF65-F5344CB8AC3E}">
        <p14:creationId xmlns:p14="http://schemas.microsoft.com/office/powerpoint/2010/main" val="400075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64" y="186872"/>
            <a:ext cx="740229" cy="74022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25485" y="749730"/>
            <a:ext cx="5922182" cy="603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4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русский </a:t>
            </a:r>
            <a:r>
              <a:rPr lang="ru-RU" sz="1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язык</a:t>
            </a: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endParaRPr lang="ru-RU" sz="13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3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Ленинградский </a:t>
            </a: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</a:rPr>
              <a:t>район – 8% (2 педагога), </a:t>
            </a:r>
            <a:endParaRPr lang="ru-RU" sz="13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3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город-курорт </a:t>
            </a: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</a:rPr>
              <a:t>Анапа – 8% (2 педагога), </a:t>
            </a:r>
            <a:endParaRPr lang="ru-RU" sz="13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300" b="1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Отрадненский</a:t>
            </a:r>
            <a:r>
              <a:rPr lang="ru-RU" sz="13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</a:rPr>
              <a:t>район – 5,3 (1 педагог), </a:t>
            </a:r>
            <a:endParaRPr lang="ru-RU" sz="13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3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Северский </a:t>
            </a: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</a:rPr>
              <a:t>район – 4,3% (1 педагог);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4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математика</a:t>
            </a: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endParaRPr lang="ru-RU" sz="13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3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Каневской </a:t>
            </a: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</a:rPr>
              <a:t>район – 4% (1 педагог), </a:t>
            </a:r>
            <a:endParaRPr lang="ru-RU" sz="13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3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Тбилисский </a:t>
            </a: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</a:rPr>
              <a:t>район – 5,9% (1 педагог), </a:t>
            </a:r>
            <a:endParaRPr lang="ru-RU" sz="13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3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Славянский </a:t>
            </a: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</a:rPr>
              <a:t>район – 8% (2 педагога);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4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иностранный </a:t>
            </a:r>
            <a:r>
              <a:rPr lang="ru-RU" sz="1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язык</a:t>
            </a: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endParaRPr lang="ru-RU" sz="13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3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Северский </a:t>
            </a: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</a:rPr>
              <a:t>район – 5% (1 педагог), </a:t>
            </a:r>
            <a:endParaRPr lang="ru-RU" sz="13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300" b="1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Тимашевский</a:t>
            </a:r>
            <a:r>
              <a:rPr lang="ru-RU" sz="13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</a:rPr>
              <a:t>район – 8,3 (1 педагог), </a:t>
            </a:r>
            <a:endParaRPr lang="ru-RU" sz="13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300" b="1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Ейский</a:t>
            </a:r>
            <a:r>
              <a:rPr lang="ru-RU" sz="13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</a:rPr>
              <a:t>район – 10% (1 педагог), </a:t>
            </a:r>
            <a:endParaRPr lang="ru-RU" sz="13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</a:rPr>
              <a:t>г</a:t>
            </a:r>
            <a:r>
              <a:rPr lang="ru-RU" sz="13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ород </a:t>
            </a: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</a:rPr>
              <a:t>Армавир –10% </a:t>
            </a:r>
            <a:r>
              <a:rPr lang="ru-RU" sz="13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1 </a:t>
            </a: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</a:rPr>
              <a:t>педагог);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4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информатика</a:t>
            </a: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endParaRPr lang="ru-RU" sz="13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300" b="1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Кореновский</a:t>
            </a:r>
            <a:r>
              <a:rPr lang="ru-RU" sz="13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</a:rPr>
              <a:t>район – 14,3% (1 педагог), </a:t>
            </a:r>
            <a:endParaRPr lang="ru-RU" sz="13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300" b="1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Курганинский</a:t>
            </a:r>
            <a:r>
              <a:rPr lang="ru-RU" sz="13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</a:rPr>
              <a:t>район – 10% (1 педагог), </a:t>
            </a:r>
            <a:endParaRPr lang="ru-RU" sz="13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3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город-курорт </a:t>
            </a:r>
            <a:r>
              <a:rPr lang="ru-RU" sz="1300" b="1" dirty="0">
                <a:latin typeface="Calibri" panose="020F0502020204030204" pitchFamily="34" charset="0"/>
                <a:ea typeface="Calibri" panose="020F0502020204030204" pitchFamily="34" charset="0"/>
              </a:rPr>
              <a:t>Анапа – 12,5% (1 педагог); </a:t>
            </a:r>
            <a:endParaRPr lang="ru-RU" sz="13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endParaRPr lang="ru-RU" sz="14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r>
              <a:rPr lang="ru-RU" sz="1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география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</a:p>
          <a:p>
            <a:pPr lvl="0" indent="450215" algn="just">
              <a:lnSpc>
                <a:spcPct val="107000"/>
              </a:lnSpc>
            </a:pPr>
            <a:r>
              <a:rPr lang="ru-RU" sz="13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Курганинский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район – 12,5% (1 педагог), </a:t>
            </a:r>
          </a:p>
          <a:p>
            <a:pPr lvl="0" indent="450215" algn="just">
              <a:lnSpc>
                <a:spcPct val="107000"/>
              </a:lnSpc>
            </a:pPr>
            <a:r>
              <a:rPr lang="ru-RU" sz="13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Кущевский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район –12,5% (1 педагог), </a:t>
            </a:r>
          </a:p>
          <a:p>
            <a:pPr lvl="0" indent="450215" algn="just">
              <a:lnSpc>
                <a:spcPct val="107000"/>
              </a:lnSpc>
            </a:pP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Тбилисский район – 11,1% (1 педагог).</a:t>
            </a:r>
            <a:endParaRPr lang="ru-RU" sz="13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79039" y="1176957"/>
            <a:ext cx="3806456" cy="625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>
              <a:lnSpc>
                <a:spcPct val="107000"/>
              </a:lnSpc>
            </a:pPr>
            <a:r>
              <a:rPr lang="ru-RU" sz="1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физика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endParaRPr lang="ru-RU" sz="1300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r>
              <a:rPr lang="ru-RU" sz="13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Курганинский</a:t>
            </a:r>
            <a:r>
              <a:rPr lang="ru-RU" sz="13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район – 10% (1 педагог), </a:t>
            </a:r>
            <a:endParaRPr lang="ru-RU" sz="1300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r>
              <a:rPr lang="ru-RU" sz="13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Отрадненский</a:t>
            </a:r>
            <a:r>
              <a:rPr lang="ru-RU" sz="13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район – 10% (1 педагог), </a:t>
            </a:r>
            <a:endParaRPr lang="ru-RU" sz="1300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r>
              <a:rPr lang="ru-RU" sz="13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Северский 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район – 11,1% (1 педагог); </a:t>
            </a:r>
          </a:p>
          <a:p>
            <a:pPr lvl="0" indent="450215" algn="just">
              <a:lnSpc>
                <a:spcPct val="107000"/>
              </a:lnSpc>
            </a:pPr>
            <a:endParaRPr lang="ru-RU" sz="14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r>
              <a:rPr lang="ru-RU" sz="1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химия</a:t>
            </a:r>
            <a:r>
              <a:rPr lang="ru-RU" sz="1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ru-RU" sz="1300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r>
              <a:rPr lang="ru-RU" sz="13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Крыловский 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район – 12,5% (1 педагог), </a:t>
            </a:r>
            <a:endParaRPr lang="ru-RU" sz="1300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r>
              <a:rPr lang="ru-RU" sz="13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Курганинский</a:t>
            </a:r>
            <a:r>
              <a:rPr lang="ru-RU" sz="13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район – 11,1% (1 педагог), </a:t>
            </a:r>
            <a:endParaRPr lang="ru-RU" sz="1300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r>
              <a:rPr lang="ru-RU" sz="13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Северский 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район – 11,1% (1 педагог), </a:t>
            </a:r>
            <a:endParaRPr lang="ru-RU" sz="1300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r>
              <a:rPr lang="ru-RU" sz="13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Тбилисский 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район – 12,5% (1 педагог);</a:t>
            </a:r>
          </a:p>
          <a:p>
            <a:pPr lvl="0" indent="450215" algn="just">
              <a:lnSpc>
                <a:spcPct val="107000"/>
              </a:lnSpc>
            </a:pPr>
            <a:endParaRPr lang="ru-RU" sz="14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r>
              <a:rPr lang="ru-RU" sz="1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биология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endParaRPr lang="ru-RU" sz="1300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r>
              <a:rPr lang="ru-RU" sz="13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Каневской 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район – 7,7% (1 педагог), </a:t>
            </a:r>
            <a:endParaRPr lang="ru-RU" sz="1300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r>
              <a:rPr lang="ru-RU" sz="13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Ленинградский 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район – 7,7% (1 педагог), </a:t>
            </a:r>
            <a:endParaRPr lang="ru-RU" sz="1300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r>
              <a:rPr lang="ru-RU" sz="13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Отрадненский</a:t>
            </a:r>
            <a:r>
              <a:rPr lang="ru-RU" sz="13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район – 9,1% (1 педагог), </a:t>
            </a:r>
            <a:endParaRPr lang="ru-RU" sz="1300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</a:t>
            </a:r>
            <a:r>
              <a:rPr lang="ru-RU" sz="13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еверский 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район – 9,1% (1 педагог); </a:t>
            </a:r>
          </a:p>
          <a:p>
            <a:pPr lvl="0" indent="450215" algn="just">
              <a:lnSpc>
                <a:spcPct val="107000"/>
              </a:lnSpc>
            </a:pPr>
            <a:endParaRPr lang="ru-RU" sz="14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r>
              <a:rPr lang="ru-RU" sz="1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история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endParaRPr lang="ru-RU" sz="1300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r>
              <a:rPr lang="ru-RU" sz="13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Брюховецкий</a:t>
            </a:r>
            <a:r>
              <a:rPr lang="ru-RU" sz="13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район – 7,7% (1 педагог), </a:t>
            </a:r>
            <a:endParaRPr lang="ru-RU" sz="1300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r>
              <a:rPr lang="ru-RU" sz="13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Отрадненский</a:t>
            </a:r>
            <a:r>
              <a:rPr lang="ru-RU" sz="13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район – 10% (1 педагог), </a:t>
            </a:r>
            <a:endParaRPr lang="ru-RU" sz="1300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r>
              <a:rPr lang="ru-RU" sz="13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Северский 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район – 7,7% (1 педагог);  </a:t>
            </a:r>
          </a:p>
          <a:p>
            <a:pPr lvl="0" indent="450215" algn="just">
              <a:lnSpc>
                <a:spcPct val="107000"/>
              </a:lnSpc>
            </a:pPr>
            <a:endParaRPr lang="ru-RU" sz="14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r>
              <a:rPr lang="ru-RU" sz="1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обществознание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endParaRPr lang="ru-RU" sz="1300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r>
              <a:rPr lang="ru-RU" sz="13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Брюховецкий</a:t>
            </a:r>
            <a:r>
              <a:rPr lang="ru-RU" sz="13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район – 7,1% (1 педагог), </a:t>
            </a:r>
            <a:endParaRPr lang="ru-RU" sz="1300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r>
              <a:rPr lang="ru-RU" sz="13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Каневской 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район – 6,7% (1 педагог), </a:t>
            </a:r>
            <a:endParaRPr lang="ru-RU" sz="1300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r>
              <a:rPr lang="ru-RU" sz="13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Северский </a:t>
            </a:r>
            <a:r>
              <a:rPr lang="ru-RU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район – 7,7% (1 педагог);</a:t>
            </a:r>
          </a:p>
          <a:p>
            <a:pPr lvl="0" indent="450215" algn="just">
              <a:lnSpc>
                <a:spcPct val="107000"/>
              </a:lnSpc>
            </a:pPr>
            <a:endParaRPr lang="ru-RU" sz="14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indent="450215" algn="just">
              <a:lnSpc>
                <a:spcPct val="107000"/>
              </a:lnSpc>
            </a:pPr>
            <a:endParaRPr lang="ru-RU" sz="13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7493" y="115647"/>
            <a:ext cx="11084312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ctr">
              <a:lnSpc>
                <a:spcPct val="107000"/>
              </a:lnSpc>
            </a:pPr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Наименьшая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</a:rPr>
              <a:t>доля педагогов с наличием системных дефицитов, </a:t>
            </a:r>
            <a:r>
              <a:rPr lang="ru-RU" sz="2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	требующих </a:t>
            </a: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</a:rPr>
              <a:t>устранения (уровень А) в учебных предметах</a:t>
            </a:r>
            <a:r>
              <a:rPr lang="ru-RU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55403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2219</TotalTime>
  <Words>2548</Words>
  <Application>Microsoft Office PowerPoint</Application>
  <PresentationFormat>Широкоэкранный</PresentationFormat>
  <Paragraphs>565</Paragraphs>
  <Slides>20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20</vt:i4>
      </vt:variant>
    </vt:vector>
  </HeadingPairs>
  <TitlesOfParts>
    <vt:vector size="32" baseType="lpstr">
      <vt:lpstr>Arial</vt:lpstr>
      <vt:lpstr>Bahnschrift Condensed</vt:lpstr>
      <vt:lpstr>Calibri</vt:lpstr>
      <vt:lpstr>Calibri Light</vt:lpstr>
      <vt:lpstr>Symbol</vt:lpstr>
      <vt:lpstr>Times New Roman</vt:lpstr>
      <vt:lpstr>Verdana</vt:lpstr>
      <vt:lpstr>Wingdings</vt:lpstr>
      <vt:lpstr>2_Тема Office</vt:lpstr>
      <vt:lpstr>1_Тема Office</vt:lpstr>
      <vt:lpstr>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Local</dc:creator>
  <cp:lastModifiedBy>Надежда О. Яковлева</cp:lastModifiedBy>
  <cp:revision>218</cp:revision>
  <cp:lastPrinted>2021-09-29T05:55:13Z</cp:lastPrinted>
  <dcterms:created xsi:type="dcterms:W3CDTF">2021-03-28T12:25:47Z</dcterms:created>
  <dcterms:modified xsi:type="dcterms:W3CDTF">2021-10-01T12:17:55Z</dcterms:modified>
</cp:coreProperties>
</file>