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3" r:id="rId3"/>
    <p:sldId id="266" r:id="rId4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79C"/>
    <a:srgbClr val="27467D"/>
    <a:srgbClr val="769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ohodkina_l_g\Desktop\&#1089;&#1074;&#1086;&#1076;%20&#1056;&#1072;&#1073;&#1086;&#1095;&#1080;&#108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ohodkina_l_g\Desktop\&#1089;&#1074;&#1086;&#1076;%20&#1056;&#1072;&#1073;&#1086;&#1095;&#1080;&#108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'КРИТЕРИЙ 2(1)'!$U$10</c:f>
              <c:strCache>
                <c:ptCount val="1"/>
                <c:pt idx="0">
                  <c:v>2017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'КРИТЕРИЙ 2(1)'!$T$11:$T$13</c:f>
              <c:strCache>
                <c:ptCount val="3"/>
                <c:pt idx="0">
                  <c:v>Информированность родителей</c:v>
                </c:pt>
                <c:pt idx="1">
                  <c:v>Вовлеченность родителей в процесс</c:v>
                </c:pt>
                <c:pt idx="2">
                  <c:v>Удовлетворенность услугой</c:v>
                </c:pt>
              </c:strCache>
            </c:strRef>
          </c:cat>
          <c:val>
            <c:numRef>
              <c:f>'КРИТЕРИЙ 2(1)'!$U$11:$U$13</c:f>
              <c:numCache>
                <c:formatCode>0%</c:formatCode>
                <c:ptCount val="3"/>
                <c:pt idx="0">
                  <c:v>0.68</c:v>
                </c:pt>
                <c:pt idx="1">
                  <c:v>0.72</c:v>
                </c:pt>
                <c:pt idx="2">
                  <c:v>0.69</c:v>
                </c:pt>
              </c:numCache>
            </c:numRef>
          </c:val>
        </c:ser>
        <c:ser>
          <c:idx val="1"/>
          <c:order val="1"/>
          <c:tx>
            <c:strRef>
              <c:f>'КРИТЕРИЙ 2(1)'!$V$10</c:f>
              <c:strCache>
                <c:ptCount val="1"/>
                <c:pt idx="0">
                  <c:v>2021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'КРИТЕРИЙ 2(1)'!$T$11:$T$13</c:f>
              <c:strCache>
                <c:ptCount val="3"/>
                <c:pt idx="0">
                  <c:v>Информированность родителей</c:v>
                </c:pt>
                <c:pt idx="1">
                  <c:v>Вовлеченность родителей в процесс</c:v>
                </c:pt>
                <c:pt idx="2">
                  <c:v>Удовлетворенность услугой</c:v>
                </c:pt>
              </c:strCache>
            </c:strRef>
          </c:cat>
          <c:val>
            <c:numRef>
              <c:f>'КРИТЕРИЙ 2(1)'!$V$11:$V$13</c:f>
              <c:numCache>
                <c:formatCode>0%</c:formatCode>
                <c:ptCount val="3"/>
                <c:pt idx="0">
                  <c:v>0.78</c:v>
                </c:pt>
                <c:pt idx="1">
                  <c:v>0.71</c:v>
                </c:pt>
                <c:pt idx="2">
                  <c:v>0.73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2587872"/>
        <c:axId val="99407928"/>
        <c:axId val="0"/>
      </c:bar3DChart>
      <c:catAx>
        <c:axId val="15258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407928"/>
        <c:crosses val="autoZero"/>
        <c:auto val="1"/>
        <c:lblAlgn val="ctr"/>
        <c:lblOffset val="100"/>
        <c:noMultiLvlLbl val="0"/>
      </c:catAx>
      <c:valAx>
        <c:axId val="99407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5258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'КРИТЕРИЙ 2(1)'!$T$15:$T$16</c:f>
              <c:strCache>
                <c:ptCount val="2"/>
                <c:pt idx="0">
                  <c:v>Содержание образования</c:v>
                </c:pt>
                <c:pt idx="1">
                  <c:v>Удовлетворенность услугой</c:v>
                </c:pt>
              </c:strCache>
            </c:strRef>
          </c:cat>
          <c:val>
            <c:numRef>
              <c:f>'КРИТЕРИЙ 2(1)'!$U$15:$U$16</c:f>
              <c:numCache>
                <c:formatCode>0%</c:formatCode>
                <c:ptCount val="2"/>
                <c:pt idx="0">
                  <c:v>0.71</c:v>
                </c:pt>
                <c:pt idx="1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405576"/>
        <c:axId val="99405184"/>
        <c:axId val="0"/>
      </c:bar3DChart>
      <c:catAx>
        <c:axId val="99405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405184"/>
        <c:crosses val="autoZero"/>
        <c:auto val="1"/>
        <c:lblAlgn val="ctr"/>
        <c:lblOffset val="100"/>
        <c:noMultiLvlLbl val="0"/>
      </c:catAx>
      <c:valAx>
        <c:axId val="994051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99405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1D04809E-17A1-4093-B89A-1180E9178C26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0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9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DB95C59-78AE-4E80-9FAD-1B770E580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35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1C8BA3-10DB-4738-B839-5E70E4564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00E1D75-1E50-4534-8EAF-BAEB898F7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D885C52-4F45-44C7-8321-CF70901CA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F7C31BE-54D7-4D89-B945-66644177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50FD065-4460-48A9-8958-7D8607C94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1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B7EB04-9EB2-4850-ABE5-3541EBD6A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148B2EF-B93A-4C81-BE1B-FC6A5B95A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DAFA677-1643-4CD9-81AF-A4A4A753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D3AC480-3B0C-40B9-8AF5-24FB36BE1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70A750F-0449-4758-9700-0B6141211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09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F1E4A40-E69B-4F63-9AF9-3385102165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9CBB6C3-1CD6-4AA1-A3A8-383A1D4A2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0FC7E58-6A44-4F1D-B9C6-75DCE7ABA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3653D27-08EC-44B8-95C4-40380C169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15077F5-8A21-4DBA-82BC-5CE6A02A5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22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EA6C31-4CE8-4BF7-B053-5A018A20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A97F59-EF34-4A30-B5FC-527981960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C6C31E8-A95A-4A14-A943-8A72D83E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B861E5-CED2-41A1-9CF3-99FE7D50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148D62-03AD-4F9D-BA57-524DA78CE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98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8CE654-0F55-446B-A886-4AFFDC4FC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C85202D-8EF4-46C1-855D-61483D959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51CF223-329D-4DCF-BC2F-A1DA3D19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B44A95A-4B8D-4838-933D-EE15B288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C490FB-A0BC-4C33-A7BF-FF14CBE8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15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03A8FC-DF19-47D6-AAF3-11B74C43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094D935-C693-4089-9478-0F61F5CD4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F3ECD5C-604B-4F9D-8109-048E402D6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C87386-4F40-4F1E-8CA7-873301BBA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8492DDE-1386-4015-9CA1-00D3583EA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21D059B-5A16-4107-B6A7-91D24A2BA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5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656B83-273C-4D12-9807-7708254A1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A490DF5-C1B1-48ED-99F4-AC6506C06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ABD468D-DB50-4F0D-82CD-AFCA0676C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4FF7796-B0DC-4DF9-B18A-FD5014B12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C48C681-AE6B-4D2E-814D-EEA8D6CC0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1F72A10-E253-4DC1-83B9-D25A06A50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20D6F37-6714-45AB-BFC9-D8C085A8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2D211BC-6067-4977-A19B-B5A3E9A54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77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E8FD99-9FFC-41A3-A9D7-62009EF8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40ACB49-0DA5-4D19-A9DB-8116D375F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E7481B9-4A34-4F26-925A-9AA2CADB8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78E3025-E8CC-46C3-B745-BB764ECEB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60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38228DA-FD50-4C20-BB7F-649ED3F2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3A54240-059A-49F1-88E0-4E60B7A19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BCD9DFF-C49C-48D0-8300-157FE87D6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83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E7EE71-40C8-4601-A6F6-0DF13A4DE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795156F-64C4-4E5B-9361-D629D303D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B3D953E-4CC4-466E-AB63-1FF511B43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994E16-FA92-43E9-9DFE-B19408BD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21B9B75-9328-409C-92AA-A4F43CB7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80CDF4E-3C7D-46D2-86AE-6FA809058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95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B0A30C-8074-4A83-ABD5-F0BE2EE4D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3EBC9E1-C21C-4962-8FB3-83FF95142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400D408-DC65-4AAD-ADCB-91C794495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0F329C4-F0B3-44D0-B6EB-5A033B15A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31D0510-4120-478C-BBAA-874C028C9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4556EFD-6C67-448E-808F-B31E886B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84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10DB3B-BFF2-4374-8AFE-66FD551EA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C68F85D-AC44-48E7-BE80-9EA8D8CA3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784DB31-7ECC-4362-8FB2-EBCAE0DEDF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58AA5-EFD3-4924-B2E8-AE6E73AD9064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E498FB-9F0C-431E-9426-338D45DC1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F376003-4DB3-4EF4-953F-468240C92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EFE71-FD52-4226-A368-4976D4B5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72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5551" y="2997201"/>
            <a:ext cx="6913563" cy="1655763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ЭФФЕКТИВНОСТИ МОНИТОРИНГА КАЧЕСТВА ДОШКОЛЬНОГО ОБРАЗОВАНИЯ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195" name="Группа 12"/>
          <p:cNvGrpSpPr>
            <a:grpSpLocks/>
          </p:cNvGrpSpPr>
          <p:nvPr/>
        </p:nvGrpSpPr>
        <p:grpSpPr bwMode="auto">
          <a:xfrm>
            <a:off x="0" y="1"/>
            <a:ext cx="12192000" cy="1161825"/>
            <a:chOff x="0" y="1"/>
            <a:chExt cx="9144000" cy="639646"/>
          </a:xfrm>
        </p:grpSpPr>
        <p:sp>
          <p:nvSpPr>
            <p:cNvPr id="5" name="Прямоугольник 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1"/>
              <a:ext cx="9144000" cy="6301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8197" name="Рисунок 8" descr="C:\Users\Mishukova_a_a\AppData\Local\Microsoft\Windows\INetCache\Content.Word\ЛогоИРО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63" y="15875"/>
              <a:ext cx="633385" cy="623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8" name="Picture 11" descr="https://suffagah.com/wp-content/uploads/2015/05/kep.png?x1114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5944" y="10388"/>
              <a:ext cx="785786" cy="590247"/>
            </a:xfrm>
            <a:prstGeom prst="rect">
              <a:avLst/>
            </a:prstGeom>
            <a:solidFill>
              <a:srgbClr val="17B0E4">
                <a:alpha val="6509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4979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0783" y="77743"/>
            <a:ext cx="10515600" cy="61894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+mn-lt"/>
              </a:rPr>
              <a:t>Система мониторинга качества дошкольного образования в Краснодарском крае</a:t>
            </a:r>
            <a:endParaRPr lang="ru-RU" sz="2000" b="1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0262" y="566518"/>
            <a:ext cx="6587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Участники мониторинговых </a:t>
            </a:r>
            <a:r>
              <a:rPr lang="ru-RU" dirty="0"/>
              <a:t>исследований качества дошкольного образования в Краснодарском </a:t>
            </a:r>
            <a:r>
              <a:rPr lang="ru-RU" dirty="0" smtClean="0"/>
              <a:t>крае - 44 МО – 1622 ДОО</a:t>
            </a:r>
          </a:p>
          <a:p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667407" y="781852"/>
            <a:ext cx="4282041" cy="6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latin typeface="+mn-lt"/>
              </a:rPr>
              <a:t>Диаграмма 1. Мониторинга качества дошкольного образования в Краснодарском крае</a:t>
            </a:r>
            <a:endParaRPr lang="ru-RU" sz="2000" b="1" dirty="0">
              <a:latin typeface="+mn-lt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639506" y="6185870"/>
            <a:ext cx="4282041" cy="379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latin typeface="+mn-lt"/>
              </a:rPr>
              <a:t>Диаграмма 2. Взаимодействие ДОО с семьей.</a:t>
            </a:r>
            <a:endParaRPr lang="ru-RU" sz="2000" b="1" dirty="0">
              <a:latin typeface="+mn-lt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468659"/>
              </p:ext>
            </p:extLst>
          </p:nvPr>
        </p:nvGraphicFramePr>
        <p:xfrm>
          <a:off x="7238074" y="4317518"/>
          <a:ext cx="5140705" cy="2020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050366"/>
              </p:ext>
            </p:extLst>
          </p:nvPr>
        </p:nvGraphicFramePr>
        <p:xfrm>
          <a:off x="5927051" y="1260799"/>
          <a:ext cx="6022397" cy="1124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20783" y="4627219"/>
            <a:ext cx="2766967" cy="1754326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МО </a:t>
            </a:r>
            <a:r>
              <a:rPr lang="ru-RU" dirty="0"/>
              <a:t>г. </a:t>
            </a:r>
            <a:r>
              <a:rPr lang="ru-RU" dirty="0" smtClean="0"/>
              <a:t>Краснодар </a:t>
            </a:r>
            <a:endParaRPr lang="ru-RU" dirty="0"/>
          </a:p>
          <a:p>
            <a:r>
              <a:rPr lang="ru-RU" dirty="0"/>
              <a:t>МО г. </a:t>
            </a:r>
            <a:r>
              <a:rPr lang="ru-RU" dirty="0" smtClean="0"/>
              <a:t>Новороссийск</a:t>
            </a:r>
            <a:endParaRPr lang="ru-RU" dirty="0"/>
          </a:p>
          <a:p>
            <a:r>
              <a:rPr lang="ru-RU" dirty="0"/>
              <a:t>МО </a:t>
            </a:r>
            <a:r>
              <a:rPr lang="ru-RU" dirty="0" smtClean="0"/>
              <a:t>г. Анапа</a:t>
            </a:r>
            <a:endParaRPr lang="ru-RU" dirty="0"/>
          </a:p>
          <a:p>
            <a:r>
              <a:rPr lang="ru-RU" dirty="0"/>
              <a:t>МО г. Горячий </a:t>
            </a:r>
            <a:r>
              <a:rPr lang="ru-RU" dirty="0" smtClean="0"/>
              <a:t>ключ</a:t>
            </a:r>
            <a:endParaRPr lang="ru-RU" dirty="0"/>
          </a:p>
          <a:p>
            <a:r>
              <a:rPr lang="ru-RU" dirty="0"/>
              <a:t>МО </a:t>
            </a:r>
            <a:r>
              <a:rPr lang="ru-RU" dirty="0" smtClean="0"/>
              <a:t>Каневской район</a:t>
            </a:r>
            <a:endParaRPr lang="ru-RU" dirty="0"/>
          </a:p>
          <a:p>
            <a:r>
              <a:rPr lang="ru-RU" dirty="0"/>
              <a:t>МО Тимашевский </a:t>
            </a:r>
            <a:r>
              <a:rPr lang="ru-RU" dirty="0" smtClean="0"/>
              <a:t>район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8414" y="1181360"/>
            <a:ext cx="64019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ru-RU" b="1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Критерии: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качество 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образовательных программ дошкольного образования;</a:t>
            </a:r>
            <a:endParaRPr lang="ru-RU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качество образовательных условий в дошкольных образовательных организациях (кадровые условия, развивающая предметно-пространственная среда, психолого-педагогические условия);</a:t>
            </a:r>
            <a:endParaRPr lang="ru-RU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взаимодействие с </a:t>
            </a: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семьей;</a:t>
            </a:r>
            <a:endParaRPr lang="ru-RU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b="1" dirty="0">
                <a:solidFill>
                  <a:srgbClr val="00B0F0"/>
                </a:solidFill>
                <a:ea typeface="Times New Roman" panose="02020603050405020304" pitchFamily="18" charset="0"/>
              </a:rPr>
              <a:t>обеспечение здоровья, безопасности и качества услуг по присмотру и уходу.</a:t>
            </a:r>
            <a:endParaRPr lang="ru-RU" b="1" dirty="0">
              <a:solidFill>
                <a:srgbClr val="00B0F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0349" y="4170376"/>
            <a:ext cx="69071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Экспертное сообщество по качеству дошкольного образования</a:t>
            </a:r>
            <a:endParaRPr lang="ru-RU" b="1" u="sng" dirty="0"/>
          </a:p>
        </p:txBody>
      </p:sp>
      <p:sp>
        <p:nvSpPr>
          <p:cNvPr id="14" name="Выноска со стрелкой вправо 13"/>
          <p:cNvSpPr/>
          <p:nvPr/>
        </p:nvSpPr>
        <p:spPr>
          <a:xfrm>
            <a:off x="5106572" y="4627219"/>
            <a:ext cx="928468" cy="1754326"/>
          </a:xfrm>
          <a:prstGeom prst="rightArrowCallou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189060" y="4678704"/>
            <a:ext cx="461665" cy="14773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/>
              <a:t>аудит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138710" y="4672993"/>
            <a:ext cx="461665" cy="170284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/>
              <a:t>с</a:t>
            </a:r>
            <a:r>
              <a:rPr lang="ru-RU" b="1" dirty="0" smtClean="0"/>
              <a:t>амоанализ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860349" y="4649273"/>
            <a:ext cx="620322" cy="177525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939678" y="4652961"/>
            <a:ext cx="461665" cy="170284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/>
              <a:t>1622 ДОО</a:t>
            </a:r>
            <a:endParaRPr lang="ru-RU" b="1" dirty="0"/>
          </a:p>
        </p:txBody>
      </p:sp>
      <p:sp>
        <p:nvSpPr>
          <p:cNvPr id="25" name="Выноска со стрелками влево/вправо 24"/>
          <p:cNvSpPr/>
          <p:nvPr/>
        </p:nvSpPr>
        <p:spPr>
          <a:xfrm>
            <a:off x="3727170" y="4615245"/>
            <a:ext cx="1192696" cy="1792042"/>
          </a:xfrm>
          <a:prstGeom prst="leftRightArrowCallou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930264" y="4678704"/>
            <a:ext cx="738664" cy="14773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6 </a:t>
            </a:r>
            <a:r>
              <a:rPr lang="ru-RU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МО  - </a:t>
            </a:r>
            <a:endParaRPr lang="ru-RU" b="1" dirty="0" smtClean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150 </a:t>
            </a:r>
            <a:r>
              <a:rPr lang="ru-RU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экспертов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7" name="Выноска со стрелкой вправо 26"/>
          <p:cNvSpPr/>
          <p:nvPr/>
        </p:nvSpPr>
        <p:spPr>
          <a:xfrm>
            <a:off x="5994573" y="4652961"/>
            <a:ext cx="928468" cy="1754326"/>
          </a:xfrm>
          <a:prstGeom prst="rightArrowCallou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9817940" y="2345817"/>
            <a:ext cx="2103608" cy="2215991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b="1" u="sng" dirty="0" smtClean="0"/>
              <a:t>МО – аутсайдеры:</a:t>
            </a:r>
            <a:endParaRPr lang="ru-RU" b="1" u="sng" dirty="0"/>
          </a:p>
          <a:p>
            <a:r>
              <a:rPr lang="ru-RU" sz="1200" dirty="0" smtClean="0"/>
              <a:t>Кавказский район</a:t>
            </a:r>
          </a:p>
          <a:p>
            <a:r>
              <a:rPr lang="ru-RU" sz="1200" dirty="0" smtClean="0"/>
              <a:t>Красноармейский район</a:t>
            </a:r>
          </a:p>
          <a:p>
            <a:r>
              <a:rPr lang="ru-RU" sz="1200" dirty="0" err="1" smtClean="0"/>
              <a:t>Кореновский</a:t>
            </a:r>
            <a:r>
              <a:rPr lang="ru-RU" sz="1200" dirty="0" smtClean="0"/>
              <a:t> район</a:t>
            </a:r>
          </a:p>
          <a:p>
            <a:r>
              <a:rPr lang="ru-RU" sz="1200" dirty="0" smtClean="0"/>
              <a:t>Крыловский район</a:t>
            </a:r>
            <a:endParaRPr lang="ru-RU" sz="1200" dirty="0"/>
          </a:p>
          <a:p>
            <a:r>
              <a:rPr lang="ru-RU" sz="1200" dirty="0" smtClean="0"/>
              <a:t>Ленинградский район</a:t>
            </a:r>
          </a:p>
          <a:p>
            <a:r>
              <a:rPr lang="ru-RU" sz="1200" dirty="0" err="1" smtClean="0"/>
              <a:t>Новокубанский</a:t>
            </a:r>
            <a:r>
              <a:rPr lang="ru-RU" sz="1200" dirty="0" smtClean="0"/>
              <a:t> район</a:t>
            </a:r>
          </a:p>
          <a:p>
            <a:r>
              <a:rPr lang="ru-RU" sz="1200" dirty="0" err="1" smtClean="0"/>
              <a:t>Новопокровский</a:t>
            </a:r>
            <a:r>
              <a:rPr lang="ru-RU" sz="1200" dirty="0" smtClean="0"/>
              <a:t> район</a:t>
            </a:r>
          </a:p>
          <a:p>
            <a:r>
              <a:rPr lang="ru-RU" sz="1200" dirty="0" err="1" smtClean="0"/>
              <a:t>Приморско-Ахтарский</a:t>
            </a:r>
            <a:r>
              <a:rPr lang="ru-RU" sz="1200" dirty="0" smtClean="0"/>
              <a:t> район</a:t>
            </a:r>
          </a:p>
          <a:p>
            <a:r>
              <a:rPr lang="ru-RU" sz="1200" dirty="0" err="1" smtClean="0"/>
              <a:t>Отрадненский</a:t>
            </a:r>
            <a:r>
              <a:rPr lang="ru-RU" sz="1200" dirty="0" smtClean="0"/>
              <a:t> район</a:t>
            </a:r>
          </a:p>
          <a:p>
            <a:r>
              <a:rPr lang="ru-RU" sz="1200" dirty="0" smtClean="0"/>
              <a:t>Темрюкский район 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365599" y="2345817"/>
            <a:ext cx="2074615" cy="1846659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b="1" u="sng" dirty="0" smtClean="0"/>
              <a:t>МО – лидеры:</a:t>
            </a:r>
            <a:endParaRPr lang="ru-RU" b="1" u="sng" dirty="0"/>
          </a:p>
          <a:p>
            <a:r>
              <a:rPr lang="ru-RU" sz="1200" dirty="0"/>
              <a:t>г. </a:t>
            </a:r>
            <a:r>
              <a:rPr lang="ru-RU" sz="1200" dirty="0" smtClean="0"/>
              <a:t>Анапа</a:t>
            </a:r>
          </a:p>
          <a:p>
            <a:r>
              <a:rPr lang="ru-RU" sz="1200" dirty="0" smtClean="0"/>
              <a:t>Г. </a:t>
            </a:r>
            <a:r>
              <a:rPr lang="ru-RU" sz="1200" dirty="0" err="1" smtClean="0"/>
              <a:t>геленджик</a:t>
            </a:r>
            <a:endParaRPr lang="ru-RU" sz="1200" dirty="0"/>
          </a:p>
          <a:p>
            <a:r>
              <a:rPr lang="ru-RU" sz="1200" dirty="0" smtClean="0"/>
              <a:t>г</a:t>
            </a:r>
            <a:r>
              <a:rPr lang="ru-RU" sz="1200" dirty="0"/>
              <a:t>. </a:t>
            </a:r>
            <a:r>
              <a:rPr lang="ru-RU" sz="1200" dirty="0" smtClean="0"/>
              <a:t>Новороссийск</a:t>
            </a:r>
          </a:p>
          <a:p>
            <a:r>
              <a:rPr lang="ru-RU" sz="1200" dirty="0" err="1" smtClean="0"/>
              <a:t>Белореченский</a:t>
            </a:r>
            <a:r>
              <a:rPr lang="ru-RU" sz="1200" dirty="0" smtClean="0"/>
              <a:t> район</a:t>
            </a:r>
          </a:p>
          <a:p>
            <a:r>
              <a:rPr lang="ru-RU" sz="1200" dirty="0" smtClean="0"/>
              <a:t>Динской район</a:t>
            </a:r>
          </a:p>
          <a:p>
            <a:r>
              <a:rPr lang="ru-RU" sz="1200" dirty="0" err="1" smtClean="0"/>
              <a:t>Курганинский</a:t>
            </a:r>
            <a:r>
              <a:rPr lang="ru-RU" sz="1200" dirty="0" smtClean="0"/>
              <a:t> район</a:t>
            </a:r>
          </a:p>
          <a:p>
            <a:r>
              <a:rPr lang="ru-RU" sz="1200" dirty="0" smtClean="0"/>
              <a:t>Крымский район</a:t>
            </a:r>
            <a:endParaRPr lang="ru-RU" sz="1200" dirty="0"/>
          </a:p>
          <a:p>
            <a:r>
              <a:rPr lang="ru-RU" sz="1200" dirty="0" smtClean="0"/>
              <a:t>Тимашевский район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9722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36AD1174-949C-4545-B652-B8FFA27F0E06}"/>
              </a:ext>
            </a:extLst>
          </p:cNvPr>
          <p:cNvGrpSpPr/>
          <p:nvPr/>
        </p:nvGrpSpPr>
        <p:grpSpPr>
          <a:xfrm>
            <a:off x="48090" y="-26442"/>
            <a:ext cx="12212708" cy="6944535"/>
            <a:chOff x="7662" y="-65470"/>
            <a:chExt cx="12212708" cy="6953795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173CD03-ECE8-430E-918F-2889263F9E97}"/>
                </a:ext>
              </a:extLst>
            </p:cNvPr>
            <p:cNvSpPr/>
            <p:nvPr/>
          </p:nvSpPr>
          <p:spPr>
            <a:xfrm>
              <a:off x="7662" y="-32735"/>
              <a:ext cx="12212708" cy="213969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xmlns="" id="{3BB06D23-F561-47CC-88CB-A36F05A9D90C}"/>
                </a:ext>
              </a:extLst>
            </p:cNvPr>
            <p:cNvSpPr/>
            <p:nvPr/>
          </p:nvSpPr>
          <p:spPr>
            <a:xfrm>
              <a:off x="7662" y="2139696"/>
              <a:ext cx="12212708" cy="4718304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xmlns="" id="{5497EE65-8646-4DCF-A66E-58AE4343C38A}"/>
                </a:ext>
              </a:extLst>
            </p:cNvPr>
            <p:cNvSpPr/>
            <p:nvPr/>
          </p:nvSpPr>
          <p:spPr>
            <a:xfrm rot="16200000">
              <a:off x="-2200747" y="2221494"/>
              <a:ext cx="6880023" cy="2453640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3B13AF6-00C0-4AEE-8B41-9DC6B9D8E589}"/>
                </a:ext>
              </a:extLst>
            </p:cNvPr>
            <p:cNvSpPr/>
            <p:nvPr/>
          </p:nvSpPr>
          <p:spPr>
            <a:xfrm rot="16200000">
              <a:off x="7458399" y="2119468"/>
              <a:ext cx="6893622" cy="2523745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397529D9-6840-4511-90D0-A31F59C701BC}"/>
              </a:ext>
            </a:extLst>
          </p:cNvPr>
          <p:cNvGrpSpPr/>
          <p:nvPr/>
        </p:nvGrpSpPr>
        <p:grpSpPr>
          <a:xfrm>
            <a:off x="3608832" y="-26443"/>
            <a:ext cx="4993368" cy="1232254"/>
            <a:chOff x="3608832" y="-68971"/>
            <a:chExt cx="4993368" cy="1557162"/>
          </a:xfrm>
        </p:grpSpPr>
        <p:sp>
          <p:nvSpPr>
            <p:cNvPr id="10" name="Выноска: стрелка вниз 9">
              <a:extLst>
                <a:ext uri="{FF2B5EF4-FFF2-40B4-BE49-F238E27FC236}">
                  <a16:creationId xmlns:a16="http://schemas.microsoft.com/office/drawing/2014/main" xmlns="" id="{E1468A7E-EB59-4A4E-B6F7-8BD9A4E7E340}"/>
                </a:ext>
              </a:extLst>
            </p:cNvPr>
            <p:cNvSpPr/>
            <p:nvPr/>
          </p:nvSpPr>
          <p:spPr>
            <a:xfrm>
              <a:off x="3608832" y="-68971"/>
              <a:ext cx="4974336" cy="676670"/>
            </a:xfrm>
            <a:prstGeom prst="down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Модель Системы мониторинга</a:t>
              </a:r>
              <a:endParaRPr lang="ru-RU" dirty="0"/>
            </a:p>
          </p:txBody>
        </p:sp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xmlns="" id="{97A13571-1A82-49BE-A8FE-D65D9A7F6529}"/>
                </a:ext>
              </a:extLst>
            </p:cNvPr>
            <p:cNvGrpSpPr/>
            <p:nvPr/>
          </p:nvGrpSpPr>
          <p:grpSpPr>
            <a:xfrm>
              <a:off x="3795521" y="811521"/>
              <a:ext cx="4600958" cy="676670"/>
              <a:chOff x="3803904" y="978408"/>
              <a:chExt cx="4600958" cy="676670"/>
            </a:xfrm>
          </p:grpSpPr>
          <p:sp>
            <p:nvSpPr>
              <p:cNvPr id="11" name="Стрелка: пятиугольник 10">
                <a:extLst>
                  <a:ext uri="{FF2B5EF4-FFF2-40B4-BE49-F238E27FC236}">
                    <a16:creationId xmlns:a16="http://schemas.microsoft.com/office/drawing/2014/main" xmlns="" id="{B93766F4-8155-40B5-9966-3ACE8CE2BA4A}"/>
                  </a:ext>
                </a:extLst>
              </p:cNvPr>
              <p:cNvSpPr/>
              <p:nvPr/>
            </p:nvSpPr>
            <p:spPr>
              <a:xfrm rot="5400000">
                <a:off x="5766048" y="-983736"/>
                <a:ext cx="676670" cy="4600958"/>
              </a:xfrm>
              <a:prstGeom prst="homePlate">
                <a:avLst>
                  <a:gd name="adj" fmla="val 64894"/>
                </a:avLst>
              </a:prstGeom>
              <a:solidFill>
                <a:srgbClr val="30579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xmlns="" id="{1070AE20-BC51-47FD-A0AD-2A504052ED76}"/>
                  </a:ext>
                </a:extLst>
              </p:cNvPr>
              <p:cNvSpPr/>
              <p:nvPr/>
            </p:nvSpPr>
            <p:spPr>
              <a:xfrm>
                <a:off x="4507992" y="1005854"/>
                <a:ext cx="3355848" cy="308050"/>
              </a:xfrm>
              <a:prstGeom prst="rect">
                <a:avLst/>
              </a:prstGeom>
              <a:solidFill>
                <a:srgbClr val="3057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ГБОУ ИРО Краснодарского края</a:t>
                </a:r>
              </a:p>
            </p:txBody>
          </p:sp>
        </p:grpSp>
        <p:sp>
          <p:nvSpPr>
            <p:cNvPr id="114" name="Выноска: стрелка вниз 9">
              <a:extLst>
                <a:ext uri="{FF2B5EF4-FFF2-40B4-BE49-F238E27FC236}">
                  <a16:creationId xmlns:a16="http://schemas.microsoft.com/office/drawing/2014/main" xmlns="" id="{E1468A7E-EB59-4A4E-B6F7-8BD9A4E7E340}"/>
                </a:ext>
              </a:extLst>
            </p:cNvPr>
            <p:cNvSpPr/>
            <p:nvPr/>
          </p:nvSpPr>
          <p:spPr>
            <a:xfrm>
              <a:off x="3627864" y="342386"/>
              <a:ext cx="4974336" cy="676670"/>
            </a:xfrm>
            <a:prstGeom prst="down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err="1"/>
                <a:t>МОНиМП</a:t>
              </a:r>
              <a:r>
                <a:rPr lang="ru-RU" b="1" dirty="0"/>
                <a:t> Краснодарского края</a:t>
              </a:r>
              <a:endParaRPr lang="ru-RU" dirty="0"/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xmlns="" id="{D104D757-976F-47BA-870E-F90CE3A9DE97}"/>
              </a:ext>
            </a:extLst>
          </p:cNvPr>
          <p:cNvGrpSpPr/>
          <p:nvPr/>
        </p:nvGrpSpPr>
        <p:grpSpPr>
          <a:xfrm>
            <a:off x="5150820" y="1096150"/>
            <a:ext cx="1902203" cy="366049"/>
            <a:chOff x="5262032" y="1362723"/>
            <a:chExt cx="1667936" cy="366049"/>
          </a:xfrm>
        </p:grpSpPr>
        <p:sp>
          <p:nvSpPr>
            <p:cNvPr id="36" name="Стрелка: шеврон 35">
              <a:extLst>
                <a:ext uri="{FF2B5EF4-FFF2-40B4-BE49-F238E27FC236}">
                  <a16:creationId xmlns:a16="http://schemas.microsoft.com/office/drawing/2014/main" xmlns="" id="{A5F7BFA8-89F9-4C2A-9126-232C47863500}"/>
                </a:ext>
              </a:extLst>
            </p:cNvPr>
            <p:cNvSpPr/>
            <p:nvPr/>
          </p:nvSpPr>
          <p:spPr>
            <a:xfrm rot="5400000">
              <a:off x="5973561" y="651194"/>
              <a:ext cx="244877" cy="1667936"/>
            </a:xfrm>
            <a:prstGeom prst="chevron">
              <a:avLst>
                <a:gd name="adj" fmla="val 6231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7" name="Стрелка: шеврон 36">
              <a:extLst>
                <a:ext uri="{FF2B5EF4-FFF2-40B4-BE49-F238E27FC236}">
                  <a16:creationId xmlns:a16="http://schemas.microsoft.com/office/drawing/2014/main" xmlns="" id="{7AABC902-0428-43F1-889F-FBD1972C89E4}"/>
                </a:ext>
              </a:extLst>
            </p:cNvPr>
            <p:cNvSpPr/>
            <p:nvPr/>
          </p:nvSpPr>
          <p:spPr>
            <a:xfrm rot="5400000">
              <a:off x="5973561" y="772366"/>
              <a:ext cx="244877" cy="1667936"/>
            </a:xfrm>
            <a:prstGeom prst="chevron">
              <a:avLst>
                <a:gd name="adj" fmla="val 62310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71" name="Группа 70">
            <a:extLst>
              <a:ext uri="{FF2B5EF4-FFF2-40B4-BE49-F238E27FC236}">
                <a16:creationId xmlns:a16="http://schemas.microsoft.com/office/drawing/2014/main" xmlns="" id="{DA8D2A97-D9FA-47B0-9D90-8A6F63DB4C52}"/>
              </a:ext>
            </a:extLst>
          </p:cNvPr>
          <p:cNvGrpSpPr/>
          <p:nvPr/>
        </p:nvGrpSpPr>
        <p:grpSpPr>
          <a:xfrm>
            <a:off x="4479580" y="2354867"/>
            <a:ext cx="3051487" cy="1364491"/>
            <a:chOff x="4498595" y="1979287"/>
            <a:chExt cx="3194810" cy="2899425"/>
          </a:xfrm>
        </p:grpSpPr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xmlns="" id="{82695AFD-2116-4225-B40F-AF68A46001A6}"/>
                </a:ext>
              </a:extLst>
            </p:cNvPr>
            <p:cNvSpPr/>
            <p:nvPr/>
          </p:nvSpPr>
          <p:spPr>
            <a:xfrm>
              <a:off x="4661223" y="2727376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xmlns="" id="{FBD24E41-C944-4DA6-A829-ACA17F020C5E}"/>
                </a:ext>
              </a:extLst>
            </p:cNvPr>
            <p:cNvSpPr/>
            <p:nvPr/>
          </p:nvSpPr>
          <p:spPr>
            <a:xfrm>
              <a:off x="4823851" y="2402120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74D0B27C-D087-4866-8074-463E306BA9AF}"/>
                </a:ext>
              </a:extLst>
            </p:cNvPr>
            <p:cNvSpPr/>
            <p:nvPr/>
          </p:nvSpPr>
          <p:spPr>
            <a:xfrm>
              <a:off x="5214158" y="2467171"/>
              <a:ext cx="365083" cy="36508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Овал 55">
              <a:extLst>
                <a:ext uri="{FF2B5EF4-FFF2-40B4-BE49-F238E27FC236}">
                  <a16:creationId xmlns:a16="http://schemas.microsoft.com/office/drawing/2014/main" xmlns="" id="{360A3DB5-5304-44A3-97E8-A82B9A80D908}"/>
                </a:ext>
              </a:extLst>
            </p:cNvPr>
            <p:cNvSpPr/>
            <p:nvPr/>
          </p:nvSpPr>
          <p:spPr>
            <a:xfrm>
              <a:off x="5539414" y="2109390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BA852AD4-9A2F-49F2-AFBC-6DFEAA3C97CF}"/>
                </a:ext>
              </a:extLst>
            </p:cNvPr>
            <p:cNvSpPr/>
            <p:nvPr/>
          </p:nvSpPr>
          <p:spPr>
            <a:xfrm>
              <a:off x="5962247" y="1979287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Овал 57">
              <a:extLst>
                <a:ext uri="{FF2B5EF4-FFF2-40B4-BE49-F238E27FC236}">
                  <a16:creationId xmlns:a16="http://schemas.microsoft.com/office/drawing/2014/main" xmlns="" id="{D24C7B44-ADD7-4A43-90DD-AC2A11C01C9C}"/>
                </a:ext>
              </a:extLst>
            </p:cNvPr>
            <p:cNvSpPr/>
            <p:nvPr/>
          </p:nvSpPr>
          <p:spPr>
            <a:xfrm>
              <a:off x="6482656" y="2206967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Овал 58">
              <a:extLst>
                <a:ext uri="{FF2B5EF4-FFF2-40B4-BE49-F238E27FC236}">
                  <a16:creationId xmlns:a16="http://schemas.microsoft.com/office/drawing/2014/main" xmlns="" id="{14323E92-49FF-4B3E-ADE2-ED1D5E55CD26}"/>
                </a:ext>
              </a:extLst>
            </p:cNvPr>
            <p:cNvSpPr/>
            <p:nvPr/>
          </p:nvSpPr>
          <p:spPr>
            <a:xfrm>
              <a:off x="6807912" y="2369595"/>
              <a:ext cx="365083" cy="36508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Овал 59">
              <a:extLst>
                <a:ext uri="{FF2B5EF4-FFF2-40B4-BE49-F238E27FC236}">
                  <a16:creationId xmlns:a16="http://schemas.microsoft.com/office/drawing/2014/main" xmlns="" id="{0FAAB3EA-38C4-435E-BF54-1376BDD66A02}"/>
                </a:ext>
              </a:extLst>
            </p:cNvPr>
            <p:cNvSpPr/>
            <p:nvPr/>
          </p:nvSpPr>
          <p:spPr>
            <a:xfrm>
              <a:off x="7263271" y="2727376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xmlns="" id="{B14B22EC-F9CE-4ED6-A0B5-B1EC5DF9C557}"/>
                </a:ext>
              </a:extLst>
            </p:cNvPr>
            <p:cNvSpPr/>
            <p:nvPr/>
          </p:nvSpPr>
          <p:spPr>
            <a:xfrm>
              <a:off x="7458424" y="3085158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xmlns="" id="{066FD9E5-40AA-4449-B143-0D5857172F01}"/>
                </a:ext>
              </a:extLst>
            </p:cNvPr>
            <p:cNvSpPr/>
            <p:nvPr/>
          </p:nvSpPr>
          <p:spPr>
            <a:xfrm>
              <a:off x="5767093" y="2402120"/>
              <a:ext cx="597408" cy="59740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xmlns="" id="{0C280E31-367B-48F1-B42B-D22E252CB68C}"/>
                </a:ext>
              </a:extLst>
            </p:cNvPr>
            <p:cNvSpPr/>
            <p:nvPr/>
          </p:nvSpPr>
          <p:spPr>
            <a:xfrm>
              <a:off x="4498595" y="3638093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xmlns="" id="{2141F680-5340-4A6F-8036-EC5E856F1EEA}"/>
                </a:ext>
              </a:extLst>
            </p:cNvPr>
            <p:cNvSpPr/>
            <p:nvPr/>
          </p:nvSpPr>
          <p:spPr>
            <a:xfrm>
              <a:off x="4693748" y="3930823"/>
              <a:ext cx="365083" cy="36508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xmlns="" id="{1637AA72-D87D-417B-BF02-A351A853698B}"/>
                </a:ext>
              </a:extLst>
            </p:cNvPr>
            <p:cNvSpPr/>
            <p:nvPr/>
          </p:nvSpPr>
          <p:spPr>
            <a:xfrm>
              <a:off x="5181632" y="4191028"/>
              <a:ext cx="531030" cy="5310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6" name="Овал 65">
              <a:extLst>
                <a:ext uri="{FF2B5EF4-FFF2-40B4-BE49-F238E27FC236}">
                  <a16:creationId xmlns:a16="http://schemas.microsoft.com/office/drawing/2014/main" xmlns="" id="{CB90DC08-28EE-469D-BC10-6828C54C0977}"/>
                </a:ext>
              </a:extLst>
            </p:cNvPr>
            <p:cNvSpPr/>
            <p:nvPr/>
          </p:nvSpPr>
          <p:spPr>
            <a:xfrm>
              <a:off x="5864670" y="4613861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186718BE-AFC4-4686-9C40-DD36323529FB}"/>
                </a:ext>
              </a:extLst>
            </p:cNvPr>
            <p:cNvSpPr/>
            <p:nvPr/>
          </p:nvSpPr>
          <p:spPr>
            <a:xfrm>
              <a:off x="5994772" y="4191028"/>
              <a:ext cx="365083" cy="36508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xmlns="" id="{3C8BB98B-6D12-4CE9-BF47-137666225A2E}"/>
                </a:ext>
              </a:extLst>
            </p:cNvPr>
            <p:cNvSpPr/>
            <p:nvPr/>
          </p:nvSpPr>
          <p:spPr>
            <a:xfrm>
              <a:off x="6320028" y="4646387"/>
              <a:ext cx="232325" cy="232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97FDFD92-D0BE-4889-8836-355417F91940}"/>
                </a:ext>
              </a:extLst>
            </p:cNvPr>
            <p:cNvSpPr/>
            <p:nvPr/>
          </p:nvSpPr>
          <p:spPr>
            <a:xfrm>
              <a:off x="6612759" y="4125977"/>
              <a:ext cx="531030" cy="5310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xmlns="" id="{55AD0336-1721-4AC9-BA52-B701197D66A9}"/>
                </a:ext>
              </a:extLst>
            </p:cNvPr>
            <p:cNvSpPr/>
            <p:nvPr/>
          </p:nvSpPr>
          <p:spPr>
            <a:xfrm>
              <a:off x="7328322" y="3995875"/>
              <a:ext cx="365083" cy="36508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72" name="Подзаголовок 2">
            <a:extLst>
              <a:ext uri="{FF2B5EF4-FFF2-40B4-BE49-F238E27FC236}">
                <a16:creationId xmlns:a16="http://schemas.microsoft.com/office/drawing/2014/main" xmlns="" id="{58C5BB78-5CC5-4EA6-9C3C-FAA9876B4EF3}"/>
              </a:ext>
            </a:extLst>
          </p:cNvPr>
          <p:cNvSpPr txBox="1">
            <a:spLocks/>
          </p:cNvSpPr>
          <p:nvPr/>
        </p:nvSpPr>
        <p:spPr>
          <a:xfrm>
            <a:off x="5129090" y="2935362"/>
            <a:ext cx="2096886" cy="591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50000"/>
              </a:lnSpc>
              <a:buNone/>
            </a:pPr>
            <a:r>
              <a:rPr lang="ru-RU" sz="1600" dirty="0"/>
              <a:t>1622 ДО</a:t>
            </a:r>
          </a:p>
          <a:p>
            <a:pPr marL="0" indent="0" algn="ctr">
              <a:lnSpc>
                <a:spcPct val="50000"/>
              </a:lnSpc>
              <a:buNone/>
            </a:pPr>
            <a:r>
              <a:rPr lang="ru-RU" sz="1600" dirty="0"/>
              <a:t>Краснодарского края</a:t>
            </a:r>
          </a:p>
        </p:txBody>
      </p:sp>
      <p:grpSp>
        <p:nvGrpSpPr>
          <p:cNvPr id="88" name="Группа 87">
            <a:extLst>
              <a:ext uri="{FF2B5EF4-FFF2-40B4-BE49-F238E27FC236}">
                <a16:creationId xmlns:a16="http://schemas.microsoft.com/office/drawing/2014/main" xmlns="" id="{5EE418D1-B648-4E07-9492-04F96BE29A30}"/>
              </a:ext>
            </a:extLst>
          </p:cNvPr>
          <p:cNvGrpSpPr/>
          <p:nvPr/>
        </p:nvGrpSpPr>
        <p:grpSpPr>
          <a:xfrm>
            <a:off x="4772740" y="1478964"/>
            <a:ext cx="2646520" cy="1465718"/>
            <a:chOff x="4782006" y="1793950"/>
            <a:chExt cx="2646520" cy="1465718"/>
          </a:xfrm>
        </p:grpSpPr>
        <p:grpSp>
          <p:nvGrpSpPr>
            <p:cNvPr id="51" name="Группа 50">
              <a:extLst>
                <a:ext uri="{FF2B5EF4-FFF2-40B4-BE49-F238E27FC236}">
                  <a16:creationId xmlns:a16="http://schemas.microsoft.com/office/drawing/2014/main" xmlns="" id="{93593F03-DF0C-466D-BB79-11F33E837F81}"/>
                </a:ext>
              </a:extLst>
            </p:cNvPr>
            <p:cNvGrpSpPr/>
            <p:nvPr/>
          </p:nvGrpSpPr>
          <p:grpSpPr>
            <a:xfrm>
              <a:off x="5457444" y="1793950"/>
              <a:ext cx="1312161" cy="796080"/>
              <a:chOff x="5457444" y="1793950"/>
              <a:chExt cx="1312161" cy="796080"/>
            </a:xfrm>
          </p:grpSpPr>
          <p:grpSp>
            <p:nvGrpSpPr>
              <p:cNvPr id="50" name="Группа 49">
                <a:extLst>
                  <a:ext uri="{FF2B5EF4-FFF2-40B4-BE49-F238E27FC236}">
                    <a16:creationId xmlns:a16="http://schemas.microsoft.com/office/drawing/2014/main" xmlns="" id="{D3F00C37-B510-4D0F-88AC-B8E958CDFCC3}"/>
                  </a:ext>
                </a:extLst>
              </p:cNvPr>
              <p:cNvGrpSpPr/>
              <p:nvPr/>
            </p:nvGrpSpPr>
            <p:grpSpPr>
              <a:xfrm>
                <a:off x="5457444" y="1793950"/>
                <a:ext cx="1277110" cy="762932"/>
                <a:chOff x="5457444" y="1793950"/>
                <a:chExt cx="1277110" cy="762932"/>
              </a:xfrm>
            </p:grpSpPr>
            <p:grpSp>
              <p:nvGrpSpPr>
                <p:cNvPr id="46" name="Группа 45">
                  <a:extLst>
                    <a:ext uri="{FF2B5EF4-FFF2-40B4-BE49-F238E27FC236}">
                      <a16:creationId xmlns:a16="http://schemas.microsoft.com/office/drawing/2014/main" xmlns="" id="{AA923491-5492-470C-936E-3B69D64E0C63}"/>
                    </a:ext>
                  </a:extLst>
                </p:cNvPr>
                <p:cNvGrpSpPr/>
                <p:nvPr/>
              </p:nvGrpSpPr>
              <p:grpSpPr>
                <a:xfrm>
                  <a:off x="5457444" y="1793950"/>
                  <a:ext cx="1242059" cy="711524"/>
                  <a:chOff x="5457444" y="1793950"/>
                  <a:chExt cx="1242059" cy="711524"/>
                </a:xfrm>
              </p:grpSpPr>
              <p:sp>
                <p:nvSpPr>
                  <p:cNvPr id="40" name="Овал 39">
                    <a:extLst>
                      <a:ext uri="{FF2B5EF4-FFF2-40B4-BE49-F238E27FC236}">
                        <a16:creationId xmlns:a16="http://schemas.microsoft.com/office/drawing/2014/main" xmlns="" id="{E310ED17-535D-4488-8820-6C2B9957F6BF}"/>
                      </a:ext>
                    </a:extLst>
                  </p:cNvPr>
                  <p:cNvSpPr/>
                  <p:nvPr/>
                </p:nvSpPr>
                <p:spPr>
                  <a:xfrm>
                    <a:off x="5457444" y="1793950"/>
                    <a:ext cx="1207008" cy="685800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>
                        <a:solidFill>
                          <a:schemeClr val="tx1"/>
                        </a:solidFill>
                      </a:rPr>
                      <a:t>ТМС</a:t>
                    </a:r>
                  </a:p>
                </p:txBody>
              </p:sp>
              <p:sp>
                <p:nvSpPr>
                  <p:cNvPr id="41" name="Овал 40">
                    <a:extLst>
                      <a:ext uri="{FF2B5EF4-FFF2-40B4-BE49-F238E27FC236}">
                        <a16:creationId xmlns:a16="http://schemas.microsoft.com/office/drawing/2014/main" xmlns="" id="{5F16ADEF-64B0-4E22-ABEA-7FAD9CC1A15A}"/>
                      </a:ext>
                    </a:extLst>
                  </p:cNvPr>
                  <p:cNvSpPr/>
                  <p:nvPr/>
                </p:nvSpPr>
                <p:spPr>
                  <a:xfrm>
                    <a:off x="5492495" y="1819674"/>
                    <a:ext cx="1207008" cy="685800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>
                        <a:solidFill>
                          <a:schemeClr val="tx1"/>
                        </a:solidFill>
                      </a:rPr>
                      <a:t>ТМС</a:t>
                    </a:r>
                  </a:p>
                </p:txBody>
              </p:sp>
            </p:grpSp>
            <p:grpSp>
              <p:nvGrpSpPr>
                <p:cNvPr id="47" name="Группа 46">
                  <a:extLst>
                    <a:ext uri="{FF2B5EF4-FFF2-40B4-BE49-F238E27FC236}">
                      <a16:creationId xmlns:a16="http://schemas.microsoft.com/office/drawing/2014/main" xmlns="" id="{2ED1556C-9BCF-4239-8DC6-96F48C3E0C81}"/>
                    </a:ext>
                  </a:extLst>
                </p:cNvPr>
                <p:cNvGrpSpPr/>
                <p:nvPr/>
              </p:nvGrpSpPr>
              <p:grpSpPr>
                <a:xfrm>
                  <a:off x="5492495" y="1845358"/>
                  <a:ext cx="1242059" cy="711524"/>
                  <a:chOff x="5457444" y="1793950"/>
                  <a:chExt cx="1242059" cy="711524"/>
                </a:xfrm>
              </p:grpSpPr>
              <p:sp>
                <p:nvSpPr>
                  <p:cNvPr id="48" name="Овал 47">
                    <a:extLst>
                      <a:ext uri="{FF2B5EF4-FFF2-40B4-BE49-F238E27FC236}">
                        <a16:creationId xmlns:a16="http://schemas.microsoft.com/office/drawing/2014/main" xmlns="" id="{A9751B33-CFC9-44A4-ADDC-A813918B10E4}"/>
                      </a:ext>
                    </a:extLst>
                  </p:cNvPr>
                  <p:cNvSpPr/>
                  <p:nvPr/>
                </p:nvSpPr>
                <p:spPr>
                  <a:xfrm>
                    <a:off x="5457444" y="1793950"/>
                    <a:ext cx="1207008" cy="685800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>
                        <a:solidFill>
                          <a:schemeClr val="tx1"/>
                        </a:solidFill>
                      </a:rPr>
                      <a:t>ТМС</a:t>
                    </a:r>
                  </a:p>
                </p:txBody>
              </p:sp>
              <p:sp>
                <p:nvSpPr>
                  <p:cNvPr id="49" name="Овал 48">
                    <a:extLst>
                      <a:ext uri="{FF2B5EF4-FFF2-40B4-BE49-F238E27FC236}">
                        <a16:creationId xmlns:a16="http://schemas.microsoft.com/office/drawing/2014/main" xmlns="" id="{A692B5FA-16CB-467E-99E4-0E191B6D85DD}"/>
                      </a:ext>
                    </a:extLst>
                  </p:cNvPr>
                  <p:cNvSpPr/>
                  <p:nvPr/>
                </p:nvSpPr>
                <p:spPr>
                  <a:xfrm>
                    <a:off x="5492495" y="1819674"/>
                    <a:ext cx="1207008" cy="685800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>
                        <a:solidFill>
                          <a:schemeClr val="tx1"/>
                        </a:solidFill>
                      </a:rPr>
                      <a:t>ТМС</a:t>
                    </a:r>
                  </a:p>
                </p:txBody>
              </p:sp>
            </p:grpSp>
          </p:grpSp>
          <p:sp>
            <p:nvSpPr>
              <p:cNvPr id="45" name="Овал 44">
                <a:extLst>
                  <a:ext uri="{FF2B5EF4-FFF2-40B4-BE49-F238E27FC236}">
                    <a16:creationId xmlns:a16="http://schemas.microsoft.com/office/drawing/2014/main" xmlns="" id="{59F3936B-9FC8-47F0-9A2F-95734B1171D1}"/>
                  </a:ext>
                </a:extLst>
              </p:cNvPr>
              <p:cNvSpPr/>
              <p:nvPr/>
            </p:nvSpPr>
            <p:spPr>
              <a:xfrm>
                <a:off x="5562597" y="1904230"/>
                <a:ext cx="1207008" cy="685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ТМС</a:t>
                </a:r>
              </a:p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44 МО</a:t>
                </a:r>
              </a:p>
            </p:txBody>
          </p:sp>
        </p:grpSp>
        <p:grpSp>
          <p:nvGrpSpPr>
            <p:cNvPr id="83" name="Группа 82">
              <a:extLst>
                <a:ext uri="{FF2B5EF4-FFF2-40B4-BE49-F238E27FC236}">
                  <a16:creationId xmlns:a16="http://schemas.microsoft.com/office/drawing/2014/main" xmlns="" id="{759DA330-B4B6-4AA3-9A82-CDD8843F120F}"/>
                </a:ext>
              </a:extLst>
            </p:cNvPr>
            <p:cNvGrpSpPr/>
            <p:nvPr/>
          </p:nvGrpSpPr>
          <p:grpSpPr>
            <a:xfrm>
              <a:off x="4782006" y="2094506"/>
              <a:ext cx="1664901" cy="1165162"/>
              <a:chOff x="4800600" y="2067577"/>
              <a:chExt cx="1664901" cy="1165162"/>
            </a:xfrm>
          </p:grpSpPr>
          <p:sp>
            <p:nvSpPr>
              <p:cNvPr id="73" name="Дуга 72">
                <a:extLst>
                  <a:ext uri="{FF2B5EF4-FFF2-40B4-BE49-F238E27FC236}">
                    <a16:creationId xmlns:a16="http://schemas.microsoft.com/office/drawing/2014/main" xmlns="" id="{73F46F01-3695-46C2-9664-08EF9483B25B}"/>
                  </a:ext>
                </a:extLst>
              </p:cNvPr>
              <p:cNvSpPr/>
              <p:nvPr/>
            </p:nvSpPr>
            <p:spPr>
              <a:xfrm rot="14778229">
                <a:off x="5099936" y="1867174"/>
                <a:ext cx="1165162" cy="1565968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5" name="Прямая соединительная линия 74">
                <a:extLst>
                  <a:ext uri="{FF2B5EF4-FFF2-40B4-BE49-F238E27FC236}">
                    <a16:creationId xmlns:a16="http://schemas.microsoft.com/office/drawing/2014/main" xmlns="" id="{04863971-719D-4D0A-82B3-7EF063C2127C}"/>
                  </a:ext>
                </a:extLst>
              </p:cNvPr>
              <p:cNvCxnSpPr/>
              <p:nvPr/>
            </p:nvCxnSpPr>
            <p:spPr>
              <a:xfrm flipH="1" flipV="1">
                <a:off x="4800600" y="2842499"/>
                <a:ext cx="173943" cy="13065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>
                <a:extLst>
                  <a:ext uri="{FF2B5EF4-FFF2-40B4-BE49-F238E27FC236}">
                    <a16:creationId xmlns:a16="http://schemas.microsoft.com/office/drawing/2014/main" xmlns="" id="{D12722E9-DC1F-46CC-978C-ED40AB50B78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974543" y="2831139"/>
                <a:ext cx="1" cy="14201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Группа 83">
              <a:extLst>
                <a:ext uri="{FF2B5EF4-FFF2-40B4-BE49-F238E27FC236}">
                  <a16:creationId xmlns:a16="http://schemas.microsoft.com/office/drawing/2014/main" xmlns="" id="{786D8F1A-3C61-4919-915F-43794588613A}"/>
                </a:ext>
              </a:extLst>
            </p:cNvPr>
            <p:cNvGrpSpPr/>
            <p:nvPr/>
          </p:nvGrpSpPr>
          <p:grpSpPr>
            <a:xfrm flipH="1">
              <a:off x="5763625" y="2089961"/>
              <a:ext cx="1664901" cy="1165162"/>
              <a:chOff x="4800600" y="2067577"/>
              <a:chExt cx="1664901" cy="1165162"/>
            </a:xfrm>
          </p:grpSpPr>
          <p:sp>
            <p:nvSpPr>
              <p:cNvPr id="85" name="Дуга 84">
                <a:extLst>
                  <a:ext uri="{FF2B5EF4-FFF2-40B4-BE49-F238E27FC236}">
                    <a16:creationId xmlns:a16="http://schemas.microsoft.com/office/drawing/2014/main" xmlns="" id="{E69F24D3-AF26-46AA-AE93-8F5AC6F07849}"/>
                  </a:ext>
                </a:extLst>
              </p:cNvPr>
              <p:cNvSpPr/>
              <p:nvPr/>
            </p:nvSpPr>
            <p:spPr>
              <a:xfrm rot="14778229">
                <a:off x="5099936" y="1867174"/>
                <a:ext cx="1165162" cy="1565968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86" name="Прямая соединительная линия 85">
                <a:extLst>
                  <a:ext uri="{FF2B5EF4-FFF2-40B4-BE49-F238E27FC236}">
                    <a16:creationId xmlns:a16="http://schemas.microsoft.com/office/drawing/2014/main" xmlns="" id="{B57C6732-876F-4E7F-8629-B2ED89351080}"/>
                  </a:ext>
                </a:extLst>
              </p:cNvPr>
              <p:cNvCxnSpPr/>
              <p:nvPr/>
            </p:nvCxnSpPr>
            <p:spPr>
              <a:xfrm flipH="1" flipV="1">
                <a:off x="4800600" y="2842499"/>
                <a:ext cx="173943" cy="13065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>
                <a:extLst>
                  <a:ext uri="{FF2B5EF4-FFF2-40B4-BE49-F238E27FC236}">
                    <a16:creationId xmlns:a16="http://schemas.microsoft.com/office/drawing/2014/main" xmlns="" id="{DA3D59D4-E859-4412-92CB-EFB55B268F2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974543" y="2831139"/>
                <a:ext cx="1" cy="14201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Прямая соединительная линия 3">
            <a:extLst>
              <a:ext uri="{FF2B5EF4-FFF2-40B4-BE49-F238E27FC236}">
                <a16:creationId xmlns:a16="http://schemas.microsoft.com/office/drawing/2014/main" xmlns="" id="{1EFF9172-21C0-4F8B-911C-F1C215C31D19}"/>
              </a:ext>
            </a:extLst>
          </p:cNvPr>
          <p:cNvSpPr/>
          <p:nvPr/>
        </p:nvSpPr>
        <p:spPr>
          <a:xfrm>
            <a:off x="6215829" y="3825808"/>
            <a:ext cx="2581798" cy="49902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49510"/>
                </a:lnTo>
                <a:lnTo>
                  <a:pt x="2875309" y="249510"/>
                </a:lnTo>
                <a:lnTo>
                  <a:pt x="2875309" y="49902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1" name="Прямая соединительная линия 4">
            <a:extLst>
              <a:ext uri="{FF2B5EF4-FFF2-40B4-BE49-F238E27FC236}">
                <a16:creationId xmlns:a16="http://schemas.microsoft.com/office/drawing/2014/main" xmlns="" id="{9F555121-CFF7-4A75-8D7B-C74EE44C6107}"/>
              </a:ext>
            </a:extLst>
          </p:cNvPr>
          <p:cNvSpPr/>
          <p:nvPr/>
        </p:nvSpPr>
        <p:spPr>
          <a:xfrm>
            <a:off x="3340518" y="3825808"/>
            <a:ext cx="2875309" cy="49902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875309" y="0"/>
                </a:moveTo>
                <a:lnTo>
                  <a:pt x="2875309" y="249510"/>
                </a:lnTo>
                <a:lnTo>
                  <a:pt x="0" y="249510"/>
                </a:lnTo>
                <a:lnTo>
                  <a:pt x="0" y="49902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2" name="Группа 91">
            <a:extLst>
              <a:ext uri="{FF2B5EF4-FFF2-40B4-BE49-F238E27FC236}">
                <a16:creationId xmlns:a16="http://schemas.microsoft.com/office/drawing/2014/main" xmlns="" id="{13B14062-A7AB-4501-AAB8-77E516BFDAE4}"/>
              </a:ext>
            </a:extLst>
          </p:cNvPr>
          <p:cNvGrpSpPr/>
          <p:nvPr/>
        </p:nvGrpSpPr>
        <p:grpSpPr>
          <a:xfrm>
            <a:off x="2492281" y="4326510"/>
            <a:ext cx="1750628" cy="929605"/>
            <a:chOff x="545" y="2958843"/>
            <a:chExt cx="2376289" cy="1188144"/>
          </a:xfrm>
        </p:grpSpPr>
        <p:sp>
          <p:nvSpPr>
            <p:cNvPr id="99" name="Прямоугольник 98">
              <a:extLst>
                <a:ext uri="{FF2B5EF4-FFF2-40B4-BE49-F238E27FC236}">
                  <a16:creationId xmlns:a16="http://schemas.microsoft.com/office/drawing/2014/main" xmlns="" id="{6276B21A-74EA-480B-99AA-C1DE06EFFFF3}"/>
                </a:ext>
              </a:extLst>
            </p:cNvPr>
            <p:cNvSpPr/>
            <p:nvPr/>
          </p:nvSpPr>
          <p:spPr>
            <a:xfrm>
              <a:off x="545" y="2958843"/>
              <a:ext cx="2376289" cy="11881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 useBgFill="1">
          <p:nvSpPr>
            <p:cNvPr id="100" name="TextBox 99">
              <a:extLst>
                <a:ext uri="{FF2B5EF4-FFF2-40B4-BE49-F238E27FC236}">
                  <a16:creationId xmlns:a16="http://schemas.microsoft.com/office/drawing/2014/main" xmlns="" id="{02DF220A-A206-4457-97F6-71613076FEB2}"/>
                </a:ext>
              </a:extLst>
            </p:cNvPr>
            <p:cNvSpPr txBox="1"/>
            <p:nvPr/>
          </p:nvSpPr>
          <p:spPr>
            <a:xfrm>
              <a:off x="545" y="2958843"/>
              <a:ext cx="2376289" cy="11881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41275" tIns="41275" rIns="41275" bIns="41275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kern="1200" dirty="0"/>
                <a:t>ООП ДО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dirty="0"/>
                <a:t>АООП ДО</a:t>
              </a:r>
              <a:endParaRPr lang="ru-RU" sz="1400" kern="1200" dirty="0"/>
            </a:p>
          </p:txBody>
        </p:sp>
      </p:grpSp>
      <p:grpSp>
        <p:nvGrpSpPr>
          <p:cNvPr id="101" name="Группа 100">
            <a:extLst>
              <a:ext uri="{FF2B5EF4-FFF2-40B4-BE49-F238E27FC236}">
                <a16:creationId xmlns:a16="http://schemas.microsoft.com/office/drawing/2014/main" xmlns="" id="{C2DE6A3F-F71A-4729-A424-4D78B369BC70}"/>
              </a:ext>
            </a:extLst>
          </p:cNvPr>
          <p:cNvGrpSpPr/>
          <p:nvPr/>
        </p:nvGrpSpPr>
        <p:grpSpPr>
          <a:xfrm>
            <a:off x="7855401" y="4325381"/>
            <a:ext cx="1750628" cy="929605"/>
            <a:chOff x="545" y="2958843"/>
            <a:chExt cx="2376289" cy="1188144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:a16="http://schemas.microsoft.com/office/drawing/2014/main" xmlns="" id="{1DCA7B21-33B9-45A0-89A7-0D5EBC322A2B}"/>
                </a:ext>
              </a:extLst>
            </p:cNvPr>
            <p:cNvSpPr/>
            <p:nvPr/>
          </p:nvSpPr>
          <p:spPr>
            <a:xfrm>
              <a:off x="545" y="2958843"/>
              <a:ext cx="2376289" cy="11881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 useBgFill="1">
          <p:nvSpPr>
            <p:cNvPr id="103" name="TextBox 102">
              <a:extLst>
                <a:ext uri="{FF2B5EF4-FFF2-40B4-BE49-F238E27FC236}">
                  <a16:creationId xmlns:a16="http://schemas.microsoft.com/office/drawing/2014/main" xmlns="" id="{AD645909-8169-4458-BC82-907C7B392C28}"/>
                </a:ext>
              </a:extLst>
            </p:cNvPr>
            <p:cNvSpPr txBox="1"/>
            <p:nvPr/>
          </p:nvSpPr>
          <p:spPr>
            <a:xfrm>
              <a:off x="545" y="2958843"/>
              <a:ext cx="2376289" cy="11881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41275" tIns="41275" rIns="41275" bIns="41275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kern="1200" dirty="0"/>
                <a:t>Здоровье, безопасность, присмотр и уход</a:t>
              </a:r>
            </a:p>
          </p:txBody>
        </p:sp>
      </p:grpSp>
      <p:grpSp>
        <p:nvGrpSpPr>
          <p:cNvPr id="104" name="Группа 103">
            <a:extLst>
              <a:ext uri="{FF2B5EF4-FFF2-40B4-BE49-F238E27FC236}">
                <a16:creationId xmlns:a16="http://schemas.microsoft.com/office/drawing/2014/main" xmlns="" id="{08C499E6-95F6-4E0E-925D-E2150D1589DE}"/>
              </a:ext>
            </a:extLst>
          </p:cNvPr>
          <p:cNvGrpSpPr/>
          <p:nvPr/>
        </p:nvGrpSpPr>
        <p:grpSpPr>
          <a:xfrm>
            <a:off x="4275505" y="4330417"/>
            <a:ext cx="1750628" cy="929605"/>
            <a:chOff x="545" y="2958843"/>
            <a:chExt cx="2376289" cy="1188144"/>
          </a:xfrm>
          <a:blipFill>
            <a:blip r:embed="rId2"/>
            <a:tile tx="0" ty="0" sx="100000" sy="100000" flip="none" algn="tl"/>
          </a:blipFill>
        </p:grpSpPr>
        <p:sp>
          <p:nvSpPr>
            <p:cNvPr id="105" name="Прямоугольник 104">
              <a:extLst>
                <a:ext uri="{FF2B5EF4-FFF2-40B4-BE49-F238E27FC236}">
                  <a16:creationId xmlns:a16="http://schemas.microsoft.com/office/drawing/2014/main" xmlns="" id="{75586EC2-C685-4F4D-BFFA-5D87518A69A0}"/>
                </a:ext>
              </a:extLst>
            </p:cNvPr>
            <p:cNvSpPr/>
            <p:nvPr/>
          </p:nvSpPr>
          <p:spPr>
            <a:xfrm>
              <a:off x="545" y="2958843"/>
              <a:ext cx="2376289" cy="11881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 useBgFill="1">
          <p:nvSpPr>
            <p:cNvPr id="106" name="TextBox 105">
              <a:extLst>
                <a:ext uri="{FF2B5EF4-FFF2-40B4-BE49-F238E27FC236}">
                  <a16:creationId xmlns:a16="http://schemas.microsoft.com/office/drawing/2014/main" xmlns="" id="{4E2E43A9-BE9C-41F2-8924-AEDF8905F72A}"/>
                </a:ext>
              </a:extLst>
            </p:cNvPr>
            <p:cNvSpPr txBox="1"/>
            <p:nvPr/>
          </p:nvSpPr>
          <p:spPr>
            <a:xfrm>
              <a:off x="545" y="2958843"/>
              <a:ext cx="2376289" cy="11881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41275" tIns="41275" rIns="41275" bIns="41275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kern="1200" dirty="0"/>
                <a:t>Образовательные условия</a:t>
              </a:r>
            </a:p>
          </p:txBody>
        </p:sp>
      </p:grpSp>
      <p:grpSp>
        <p:nvGrpSpPr>
          <p:cNvPr id="107" name="Группа 106">
            <a:extLst>
              <a:ext uri="{FF2B5EF4-FFF2-40B4-BE49-F238E27FC236}">
                <a16:creationId xmlns:a16="http://schemas.microsoft.com/office/drawing/2014/main" xmlns="" id="{20CAF2DA-5554-4E55-A10F-4C63771272FD}"/>
              </a:ext>
            </a:extLst>
          </p:cNvPr>
          <p:cNvGrpSpPr/>
          <p:nvPr/>
        </p:nvGrpSpPr>
        <p:grpSpPr>
          <a:xfrm>
            <a:off x="6072354" y="4330417"/>
            <a:ext cx="1750628" cy="929605"/>
            <a:chOff x="545" y="2958843"/>
            <a:chExt cx="2376289" cy="1188144"/>
          </a:xfrm>
        </p:grpSpPr>
        <p:sp>
          <p:nvSpPr>
            <p:cNvPr id="108" name="Прямоугольник 107">
              <a:extLst>
                <a:ext uri="{FF2B5EF4-FFF2-40B4-BE49-F238E27FC236}">
                  <a16:creationId xmlns:a16="http://schemas.microsoft.com/office/drawing/2014/main" xmlns="" id="{A2643E47-499C-4671-801A-153BFBF872F7}"/>
                </a:ext>
              </a:extLst>
            </p:cNvPr>
            <p:cNvSpPr/>
            <p:nvPr/>
          </p:nvSpPr>
          <p:spPr>
            <a:xfrm>
              <a:off x="545" y="2958843"/>
              <a:ext cx="2376289" cy="11881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 useBgFill="1">
          <p:nvSpPr>
            <p:cNvPr id="109" name="TextBox 108">
              <a:extLst>
                <a:ext uri="{FF2B5EF4-FFF2-40B4-BE49-F238E27FC236}">
                  <a16:creationId xmlns:a16="http://schemas.microsoft.com/office/drawing/2014/main" xmlns="" id="{BCF5F23B-CC43-4FC2-87F4-39DE51D6D1D4}"/>
                </a:ext>
              </a:extLst>
            </p:cNvPr>
            <p:cNvSpPr txBox="1"/>
            <p:nvPr/>
          </p:nvSpPr>
          <p:spPr>
            <a:xfrm>
              <a:off x="545" y="2958843"/>
              <a:ext cx="2376289" cy="11881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41275" tIns="41275" rIns="41275" bIns="41275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kern="1200" dirty="0"/>
                <a:t>Взаимодействие 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kern="1200" dirty="0"/>
                <a:t>с семьёй</a:t>
              </a:r>
            </a:p>
          </p:txBody>
        </p:sp>
      </p:grpSp>
      <p:cxnSp>
        <p:nvCxnSpPr>
          <p:cNvPr id="111" name="Прямая соединительная линия 110">
            <a:extLst>
              <a:ext uri="{FF2B5EF4-FFF2-40B4-BE49-F238E27FC236}">
                <a16:creationId xmlns:a16="http://schemas.microsoft.com/office/drawing/2014/main" xmlns="" id="{DC35520B-AE54-460D-BD6D-344C6C92577E}"/>
              </a:ext>
            </a:extLst>
          </p:cNvPr>
          <p:cNvCxnSpPr>
            <a:cxnSpLocks/>
            <a:endCxn id="106" idx="0"/>
          </p:cNvCxnSpPr>
          <p:nvPr/>
        </p:nvCxnSpPr>
        <p:spPr>
          <a:xfrm>
            <a:off x="5051358" y="4066903"/>
            <a:ext cx="99461" cy="263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xmlns="" id="{C7F4FA39-CC76-44AC-A9BE-4FC577217E7A}"/>
              </a:ext>
            </a:extLst>
          </p:cNvPr>
          <p:cNvCxnSpPr>
            <a:cxnSpLocks/>
          </p:cNvCxnSpPr>
          <p:nvPr/>
        </p:nvCxnSpPr>
        <p:spPr>
          <a:xfrm flipH="1">
            <a:off x="7419260" y="4066903"/>
            <a:ext cx="69185" cy="263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Группа 144">
            <a:extLst>
              <a:ext uri="{FF2B5EF4-FFF2-40B4-BE49-F238E27FC236}">
                <a16:creationId xmlns:a16="http://schemas.microsoft.com/office/drawing/2014/main" xmlns="" id="{FDF2360C-5A6D-427F-9B64-7E4C72171652}"/>
              </a:ext>
            </a:extLst>
          </p:cNvPr>
          <p:cNvGrpSpPr/>
          <p:nvPr/>
        </p:nvGrpSpPr>
        <p:grpSpPr>
          <a:xfrm>
            <a:off x="2200953" y="2445483"/>
            <a:ext cx="7833320" cy="3894642"/>
            <a:chOff x="2137826" y="2841480"/>
            <a:chExt cx="7833320" cy="3894642"/>
          </a:xfrm>
        </p:grpSpPr>
        <p:cxnSp>
          <p:nvCxnSpPr>
            <p:cNvPr id="117" name="Прямая соединительная линия 116">
              <a:extLst>
                <a:ext uri="{FF2B5EF4-FFF2-40B4-BE49-F238E27FC236}">
                  <a16:creationId xmlns:a16="http://schemas.microsoft.com/office/drawing/2014/main" xmlns="" id="{42DF0617-6A36-4982-AE75-C5E703BA7B21}"/>
                </a:ext>
              </a:extLst>
            </p:cNvPr>
            <p:cNvCxnSpPr>
              <a:cxnSpLocks/>
            </p:cNvCxnSpPr>
            <p:nvPr/>
          </p:nvCxnSpPr>
          <p:spPr>
            <a:xfrm>
              <a:off x="2319556" y="5727014"/>
              <a:ext cx="745195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8" name="Группа 137">
              <a:extLst>
                <a:ext uri="{FF2B5EF4-FFF2-40B4-BE49-F238E27FC236}">
                  <a16:creationId xmlns:a16="http://schemas.microsoft.com/office/drawing/2014/main" xmlns="" id="{02938366-EDFE-4127-8966-571055B9A1F2}"/>
                </a:ext>
              </a:extLst>
            </p:cNvPr>
            <p:cNvGrpSpPr/>
            <p:nvPr/>
          </p:nvGrpSpPr>
          <p:grpSpPr>
            <a:xfrm>
              <a:off x="2137826" y="2844242"/>
              <a:ext cx="4880000" cy="3891880"/>
              <a:chOff x="2137826" y="2844242"/>
              <a:chExt cx="4880000" cy="3891880"/>
            </a:xfrm>
          </p:grpSpPr>
          <p:sp>
            <p:nvSpPr>
              <p:cNvPr id="122" name="Дуга 121">
                <a:extLst>
                  <a:ext uri="{FF2B5EF4-FFF2-40B4-BE49-F238E27FC236}">
                    <a16:creationId xmlns:a16="http://schemas.microsoft.com/office/drawing/2014/main" xmlns="" id="{89206B7A-1ACD-47FA-88BE-6B66DD3705E6}"/>
                  </a:ext>
                </a:extLst>
              </p:cNvPr>
              <p:cNvSpPr/>
              <p:nvPr/>
            </p:nvSpPr>
            <p:spPr>
              <a:xfrm rot="20226445" flipH="1">
                <a:off x="2137826" y="2844242"/>
                <a:ext cx="4880000" cy="3891880"/>
              </a:xfrm>
              <a:prstGeom prst="arc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36" name="Группа 135">
                <a:extLst>
                  <a:ext uri="{FF2B5EF4-FFF2-40B4-BE49-F238E27FC236}">
                    <a16:creationId xmlns:a16="http://schemas.microsoft.com/office/drawing/2014/main" xmlns="" id="{762A6019-DBFE-4550-9AC6-D192C50204BF}"/>
                  </a:ext>
                </a:extLst>
              </p:cNvPr>
              <p:cNvGrpSpPr/>
              <p:nvPr/>
            </p:nvGrpSpPr>
            <p:grpSpPr>
              <a:xfrm>
                <a:off x="3643578" y="2907068"/>
                <a:ext cx="173943" cy="200229"/>
                <a:chOff x="2463500" y="3366709"/>
                <a:chExt cx="173943" cy="200229"/>
              </a:xfrm>
            </p:grpSpPr>
            <p:cxnSp>
              <p:nvCxnSpPr>
                <p:cNvPr id="123" name="Прямая соединительная линия 122">
                  <a:extLst>
                    <a:ext uri="{FF2B5EF4-FFF2-40B4-BE49-F238E27FC236}">
                      <a16:creationId xmlns:a16="http://schemas.microsoft.com/office/drawing/2014/main" xmlns="" id="{B96AADD9-C0FF-453B-81A4-8BC75310F626}"/>
                    </a:ext>
                  </a:extLst>
                </p:cNvPr>
                <p:cNvCxnSpPr/>
                <p:nvPr/>
              </p:nvCxnSpPr>
              <p:spPr>
                <a:xfrm rot="13404674" flipV="1">
                  <a:off x="2463500" y="3366709"/>
                  <a:ext cx="173943" cy="130653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>
                  <a:extLst>
                    <a:ext uri="{FF2B5EF4-FFF2-40B4-BE49-F238E27FC236}">
                      <a16:creationId xmlns:a16="http://schemas.microsoft.com/office/drawing/2014/main" xmlns="" id="{DC9E9822-4C75-496A-83B5-003370032F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404674" flipV="1">
                  <a:off x="2609748" y="3424925"/>
                  <a:ext cx="1" cy="142013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9" name="Группа 138">
              <a:extLst>
                <a:ext uri="{FF2B5EF4-FFF2-40B4-BE49-F238E27FC236}">
                  <a16:creationId xmlns:a16="http://schemas.microsoft.com/office/drawing/2014/main" xmlns="" id="{4DBBD80B-5C63-4680-AE5A-96FC47F5A91F}"/>
                </a:ext>
              </a:extLst>
            </p:cNvPr>
            <p:cNvGrpSpPr/>
            <p:nvPr/>
          </p:nvGrpSpPr>
          <p:grpSpPr>
            <a:xfrm flipH="1">
              <a:off x="5091146" y="2841480"/>
              <a:ext cx="4880000" cy="3891880"/>
              <a:chOff x="2137826" y="2844242"/>
              <a:chExt cx="4880000" cy="3891880"/>
            </a:xfrm>
          </p:grpSpPr>
          <p:sp>
            <p:nvSpPr>
              <p:cNvPr id="140" name="Дуга 139">
                <a:extLst>
                  <a:ext uri="{FF2B5EF4-FFF2-40B4-BE49-F238E27FC236}">
                    <a16:creationId xmlns:a16="http://schemas.microsoft.com/office/drawing/2014/main" xmlns="" id="{C5040B6A-8B5C-499F-8D38-8281D95DEC1C}"/>
                  </a:ext>
                </a:extLst>
              </p:cNvPr>
              <p:cNvSpPr/>
              <p:nvPr/>
            </p:nvSpPr>
            <p:spPr>
              <a:xfrm rot="20226445" flipH="1">
                <a:off x="2137826" y="2844242"/>
                <a:ext cx="4880000" cy="3891880"/>
              </a:xfrm>
              <a:prstGeom prst="arc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41" name="Группа 140">
                <a:extLst>
                  <a:ext uri="{FF2B5EF4-FFF2-40B4-BE49-F238E27FC236}">
                    <a16:creationId xmlns:a16="http://schemas.microsoft.com/office/drawing/2014/main" xmlns="" id="{655E5432-47EB-4B5B-A79A-83918C777658}"/>
                  </a:ext>
                </a:extLst>
              </p:cNvPr>
              <p:cNvGrpSpPr/>
              <p:nvPr/>
            </p:nvGrpSpPr>
            <p:grpSpPr>
              <a:xfrm>
                <a:off x="3643578" y="2907068"/>
                <a:ext cx="173943" cy="200229"/>
                <a:chOff x="2463500" y="3366709"/>
                <a:chExt cx="173943" cy="200229"/>
              </a:xfrm>
            </p:grpSpPr>
            <p:cxnSp>
              <p:nvCxnSpPr>
                <p:cNvPr id="142" name="Прямая соединительная линия 141">
                  <a:extLst>
                    <a:ext uri="{FF2B5EF4-FFF2-40B4-BE49-F238E27FC236}">
                      <a16:creationId xmlns:a16="http://schemas.microsoft.com/office/drawing/2014/main" xmlns="" id="{CA04A439-CE0F-4A8A-80B9-1ABABE889F9E}"/>
                    </a:ext>
                  </a:extLst>
                </p:cNvPr>
                <p:cNvCxnSpPr/>
                <p:nvPr/>
              </p:nvCxnSpPr>
              <p:spPr>
                <a:xfrm rot="13404674" flipV="1">
                  <a:off x="2463500" y="3366709"/>
                  <a:ext cx="173943" cy="130653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Прямая соединительная линия 142">
                  <a:extLst>
                    <a:ext uri="{FF2B5EF4-FFF2-40B4-BE49-F238E27FC236}">
                      <a16:creationId xmlns:a16="http://schemas.microsoft.com/office/drawing/2014/main" xmlns="" id="{39BE27F4-D392-4CC1-82E6-89C931DE52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404674" flipV="1">
                  <a:off x="2609748" y="3424925"/>
                  <a:ext cx="1" cy="142013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46" name="Подзаголовок 2">
            <a:extLst>
              <a:ext uri="{FF2B5EF4-FFF2-40B4-BE49-F238E27FC236}">
                <a16:creationId xmlns:a16="http://schemas.microsoft.com/office/drawing/2014/main" xmlns="" id="{4627EEBD-5F98-413A-95BD-BD62E29E5E6C}"/>
              </a:ext>
            </a:extLst>
          </p:cNvPr>
          <p:cNvSpPr txBox="1">
            <a:spLocks/>
          </p:cNvSpPr>
          <p:nvPr/>
        </p:nvSpPr>
        <p:spPr>
          <a:xfrm>
            <a:off x="3359550" y="5500770"/>
            <a:ext cx="524265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/>
              <a:t>Методические рекомендации по итогам мониторинга</a:t>
            </a:r>
          </a:p>
        </p:txBody>
      </p:sp>
      <p:sp>
        <p:nvSpPr>
          <p:cNvPr id="147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3734687" y="5914337"/>
            <a:ext cx="4598787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/>
              <a:t>Принятые меры по итогам мониторинга</a:t>
            </a:r>
          </a:p>
        </p:txBody>
      </p:sp>
      <p:sp>
        <p:nvSpPr>
          <p:cNvPr id="148" name="Подзаголовок 2">
            <a:extLst>
              <a:ext uri="{FF2B5EF4-FFF2-40B4-BE49-F238E27FC236}">
                <a16:creationId xmlns:a16="http://schemas.microsoft.com/office/drawing/2014/main" xmlns="" id="{A84A999D-5078-4280-B0F7-5E612EB7BF89}"/>
              </a:ext>
            </a:extLst>
          </p:cNvPr>
          <p:cNvSpPr txBox="1">
            <a:spLocks/>
          </p:cNvSpPr>
          <p:nvPr/>
        </p:nvSpPr>
        <p:spPr>
          <a:xfrm rot="16200000">
            <a:off x="228330" y="-45648"/>
            <a:ext cx="2015296" cy="216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400" dirty="0"/>
              <a:t>Экспертная деятельность</a:t>
            </a:r>
          </a:p>
          <a:p>
            <a:pPr>
              <a:lnSpc>
                <a:spcPct val="100000"/>
              </a:lnSpc>
            </a:pPr>
            <a:r>
              <a:rPr lang="ru-RU" sz="1400" dirty="0"/>
              <a:t>Аудит</a:t>
            </a:r>
          </a:p>
          <a:p>
            <a:pPr>
              <a:lnSpc>
                <a:spcPct val="100000"/>
              </a:lnSpc>
            </a:pPr>
            <a:r>
              <a:rPr lang="ru-RU" sz="1400" dirty="0"/>
              <a:t>Профессиональное развитие</a:t>
            </a:r>
          </a:p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</p:txBody>
      </p:sp>
      <p:sp>
        <p:nvSpPr>
          <p:cNvPr id="149" name="Подзаголовок 2">
            <a:extLst>
              <a:ext uri="{FF2B5EF4-FFF2-40B4-BE49-F238E27FC236}">
                <a16:creationId xmlns:a16="http://schemas.microsoft.com/office/drawing/2014/main" xmlns="" id="{5D3C33D7-D290-4FB7-883A-86F7934F1818}"/>
              </a:ext>
            </a:extLst>
          </p:cNvPr>
          <p:cNvSpPr txBox="1">
            <a:spLocks/>
          </p:cNvSpPr>
          <p:nvPr/>
        </p:nvSpPr>
        <p:spPr>
          <a:xfrm rot="16200000">
            <a:off x="234904" y="2075972"/>
            <a:ext cx="2015296" cy="216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400" dirty="0"/>
              <a:t>Самоанализ</a:t>
            </a:r>
          </a:p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</p:txBody>
      </p:sp>
      <p:sp>
        <p:nvSpPr>
          <p:cNvPr id="150" name="Подзаголовок 2">
            <a:extLst>
              <a:ext uri="{FF2B5EF4-FFF2-40B4-BE49-F238E27FC236}">
                <a16:creationId xmlns:a16="http://schemas.microsoft.com/office/drawing/2014/main" xmlns="" id="{61858E93-EFB9-4E11-AA5C-19E2AC82F56E}"/>
              </a:ext>
            </a:extLst>
          </p:cNvPr>
          <p:cNvSpPr txBox="1">
            <a:spLocks/>
          </p:cNvSpPr>
          <p:nvPr/>
        </p:nvSpPr>
        <p:spPr>
          <a:xfrm rot="16200000">
            <a:off x="9924399" y="-75930"/>
            <a:ext cx="2015296" cy="216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400" dirty="0"/>
              <a:t>Методическое сопровождение</a:t>
            </a:r>
          </a:p>
          <a:p>
            <a:pPr>
              <a:lnSpc>
                <a:spcPct val="100000"/>
              </a:lnSpc>
            </a:pPr>
            <a:r>
              <a:rPr lang="ru-RU" sz="1400" dirty="0"/>
              <a:t>Разработка нормативных правовых документов</a:t>
            </a:r>
          </a:p>
          <a:p>
            <a:pPr>
              <a:lnSpc>
                <a:spcPct val="100000"/>
              </a:lnSpc>
            </a:pPr>
            <a:r>
              <a:rPr lang="ru-RU" sz="1400" dirty="0"/>
              <a:t>Проведение мониторинга</a:t>
            </a:r>
          </a:p>
          <a:p>
            <a:pPr>
              <a:lnSpc>
                <a:spcPct val="100000"/>
              </a:lnSpc>
            </a:pPr>
            <a:endParaRPr lang="ru-RU" sz="1400" dirty="0"/>
          </a:p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</p:txBody>
      </p:sp>
      <p:sp>
        <p:nvSpPr>
          <p:cNvPr id="151" name="Подзаголовок 2">
            <a:extLst>
              <a:ext uri="{FF2B5EF4-FFF2-40B4-BE49-F238E27FC236}">
                <a16:creationId xmlns:a16="http://schemas.microsoft.com/office/drawing/2014/main" xmlns="" id="{82E2BEE7-6076-4498-9328-29252CD0D9B7}"/>
              </a:ext>
            </a:extLst>
          </p:cNvPr>
          <p:cNvSpPr txBox="1">
            <a:spLocks/>
          </p:cNvSpPr>
          <p:nvPr/>
        </p:nvSpPr>
        <p:spPr>
          <a:xfrm rot="16200000">
            <a:off x="9915057" y="2093698"/>
            <a:ext cx="2015296" cy="21671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400" dirty="0"/>
              <a:t>Создание условий</a:t>
            </a:r>
          </a:p>
          <a:p>
            <a:pPr>
              <a:lnSpc>
                <a:spcPct val="100000"/>
              </a:lnSpc>
            </a:pPr>
            <a:r>
              <a:rPr lang="ru-RU" sz="1400" dirty="0"/>
              <a:t>Локальный уровень нормативно-правового сопровождения</a:t>
            </a:r>
          </a:p>
          <a:p>
            <a:pPr>
              <a:lnSpc>
                <a:spcPct val="100000"/>
              </a:lnSpc>
            </a:pPr>
            <a:r>
              <a:rPr lang="ru-RU" sz="1400" dirty="0"/>
              <a:t>Проведение процедуры оценки качества</a:t>
            </a:r>
          </a:p>
          <a:p>
            <a:pPr>
              <a:lnSpc>
                <a:spcPct val="100000"/>
              </a:lnSpc>
            </a:pPr>
            <a:r>
              <a:rPr lang="ru-RU" sz="1400" dirty="0"/>
              <a:t>Принятие управленческих решений</a:t>
            </a:r>
          </a:p>
          <a:p>
            <a:pPr>
              <a:lnSpc>
                <a:spcPct val="100000"/>
              </a:lnSpc>
            </a:pPr>
            <a:endParaRPr lang="ru-RU" sz="1400" dirty="0"/>
          </a:p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</p:txBody>
      </p:sp>
      <p:sp>
        <p:nvSpPr>
          <p:cNvPr id="14" name="Правая фигурная скобка 13">
            <a:extLst>
              <a:ext uri="{FF2B5EF4-FFF2-40B4-BE49-F238E27FC236}">
                <a16:creationId xmlns:a16="http://schemas.microsoft.com/office/drawing/2014/main" xmlns="" id="{99C64AA9-CFD5-4B8E-8221-78B5145582EE}"/>
              </a:ext>
            </a:extLst>
          </p:cNvPr>
          <p:cNvSpPr/>
          <p:nvPr/>
        </p:nvSpPr>
        <p:spPr>
          <a:xfrm>
            <a:off x="1513741" y="134851"/>
            <a:ext cx="319167" cy="18386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авая фигурная скобка 92">
            <a:extLst>
              <a:ext uri="{FF2B5EF4-FFF2-40B4-BE49-F238E27FC236}">
                <a16:creationId xmlns:a16="http://schemas.microsoft.com/office/drawing/2014/main" xmlns="" id="{5DE0885D-B220-4041-8F54-03906C5CC243}"/>
              </a:ext>
            </a:extLst>
          </p:cNvPr>
          <p:cNvSpPr/>
          <p:nvPr/>
        </p:nvSpPr>
        <p:spPr>
          <a:xfrm>
            <a:off x="1517849" y="2328502"/>
            <a:ext cx="319167" cy="18386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44C5B295-1031-4790-82C2-8B4B38318AD5}"/>
              </a:ext>
            </a:extLst>
          </p:cNvPr>
          <p:cNvSpPr/>
          <p:nvPr/>
        </p:nvSpPr>
        <p:spPr>
          <a:xfrm rot="16200000">
            <a:off x="1503198" y="3145704"/>
            <a:ext cx="11185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dirty="0"/>
              <a:t>По плану ДОО</a:t>
            </a: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xmlns="" id="{EAD4B6A2-8A28-4A65-B78D-20BBDC75A9C6}"/>
              </a:ext>
            </a:extLst>
          </p:cNvPr>
          <p:cNvSpPr/>
          <p:nvPr/>
        </p:nvSpPr>
        <p:spPr>
          <a:xfrm rot="16200000">
            <a:off x="1586072" y="839554"/>
            <a:ext cx="8196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dirty="0"/>
              <a:t>Ежегодно</a:t>
            </a:r>
          </a:p>
        </p:txBody>
      </p:sp>
      <p:sp>
        <p:nvSpPr>
          <p:cNvPr id="95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3919907" y="3663289"/>
            <a:ext cx="4598787" cy="35323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smtClean="0"/>
              <a:t>критерии</a:t>
            </a:r>
            <a:endParaRPr lang="ru-RU" sz="1600" dirty="0"/>
          </a:p>
        </p:txBody>
      </p:sp>
      <p:sp>
        <p:nvSpPr>
          <p:cNvPr id="96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3689129" y="6337207"/>
            <a:ext cx="132302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smtClean="0"/>
              <a:t>семинары</a:t>
            </a:r>
            <a:endParaRPr lang="ru-RU" sz="1600" dirty="0"/>
          </a:p>
        </p:txBody>
      </p:sp>
      <p:sp>
        <p:nvSpPr>
          <p:cNvPr id="97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5094364" y="6337207"/>
            <a:ext cx="132302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smtClean="0"/>
              <a:t>мастер-классы</a:t>
            </a:r>
            <a:endParaRPr lang="ru-RU" sz="1600" dirty="0"/>
          </a:p>
        </p:txBody>
      </p:sp>
      <p:sp>
        <p:nvSpPr>
          <p:cNvPr id="98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6485585" y="6337207"/>
            <a:ext cx="132302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smtClean="0"/>
              <a:t>наставничество</a:t>
            </a:r>
            <a:endParaRPr lang="ru-RU" sz="1600" dirty="0"/>
          </a:p>
        </p:txBody>
      </p:sp>
      <p:sp>
        <p:nvSpPr>
          <p:cNvPr id="110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7850702" y="6337207"/>
            <a:ext cx="132302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smtClean="0"/>
              <a:t>Сетевое сообщество</a:t>
            </a:r>
            <a:endParaRPr lang="ru-RU" sz="1600" dirty="0"/>
          </a:p>
        </p:txBody>
      </p:sp>
      <p:sp>
        <p:nvSpPr>
          <p:cNvPr id="112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2322702" y="6337207"/>
            <a:ext cx="132302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smtClean="0"/>
              <a:t>консультирование</a:t>
            </a:r>
            <a:endParaRPr lang="ru-RU" sz="1600" dirty="0"/>
          </a:p>
        </p:txBody>
      </p:sp>
      <p:sp>
        <p:nvSpPr>
          <p:cNvPr id="120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9236876" y="6321771"/>
            <a:ext cx="132302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smtClean="0"/>
              <a:t>инновационные площадки</a:t>
            </a:r>
            <a:endParaRPr lang="ru-RU" sz="1600" dirty="0"/>
          </a:p>
        </p:txBody>
      </p:sp>
      <p:sp>
        <p:nvSpPr>
          <p:cNvPr id="134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906146" y="6340702"/>
            <a:ext cx="132302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err="1" smtClean="0"/>
              <a:t>апробационные</a:t>
            </a:r>
            <a:r>
              <a:rPr lang="ru-RU" sz="1600" dirty="0" smtClean="0"/>
              <a:t> площадки</a:t>
            </a:r>
            <a:endParaRPr lang="ru-RU" sz="1600" dirty="0"/>
          </a:p>
        </p:txBody>
      </p:sp>
      <p:sp>
        <p:nvSpPr>
          <p:cNvPr id="135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906146" y="5855240"/>
            <a:ext cx="132302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smtClean="0"/>
              <a:t>Взаимодействие с издательствами</a:t>
            </a:r>
            <a:endParaRPr lang="ru-RU" sz="1600" dirty="0"/>
          </a:p>
        </p:txBody>
      </p:sp>
      <p:sp>
        <p:nvSpPr>
          <p:cNvPr id="137" name="Подзаголовок 2">
            <a:extLst>
              <a:ext uri="{FF2B5EF4-FFF2-40B4-BE49-F238E27FC236}">
                <a16:creationId xmlns:a16="http://schemas.microsoft.com/office/drawing/2014/main" xmlns="" id="{B7F92F55-4B31-4FFB-8CD6-16E215B1B714}"/>
              </a:ext>
            </a:extLst>
          </p:cNvPr>
          <p:cNvSpPr txBox="1">
            <a:spLocks/>
          </p:cNvSpPr>
          <p:nvPr/>
        </p:nvSpPr>
        <p:spPr>
          <a:xfrm>
            <a:off x="9227976" y="5860346"/>
            <a:ext cx="1323020" cy="3532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600" dirty="0" smtClean="0"/>
              <a:t>инновационные продукты</a:t>
            </a:r>
            <a:endParaRPr lang="ru-RU" sz="1600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026133" y="5331017"/>
            <a:ext cx="69867" cy="2662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Стрелка вниз 143"/>
          <p:cNvSpPr/>
          <p:nvPr/>
        </p:nvSpPr>
        <p:spPr>
          <a:xfrm>
            <a:off x="7800315" y="6181515"/>
            <a:ext cx="69867" cy="2662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Стрелка вниз 151"/>
          <p:cNvSpPr/>
          <p:nvPr/>
        </p:nvSpPr>
        <p:spPr>
          <a:xfrm>
            <a:off x="5028447" y="6210527"/>
            <a:ext cx="69867" cy="2662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верх 2"/>
          <p:cNvSpPr/>
          <p:nvPr/>
        </p:nvSpPr>
        <p:spPr>
          <a:xfrm>
            <a:off x="1673324" y="6181515"/>
            <a:ext cx="45719" cy="16212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Стрелка вверх 152"/>
          <p:cNvSpPr/>
          <p:nvPr/>
        </p:nvSpPr>
        <p:spPr>
          <a:xfrm>
            <a:off x="10016475" y="6144940"/>
            <a:ext cx="45719" cy="16212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429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268</Words>
  <Application>Microsoft Office PowerPoint</Application>
  <PresentationFormat>Широкоэкранный</PresentationFormat>
  <Paragraphs>84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Система мониторинга качества дошкольного образования в Краснодарском крае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Г. Солодова</dc:creator>
  <cp:lastModifiedBy>Людмила Г. Самоходкина</cp:lastModifiedBy>
  <cp:revision>37</cp:revision>
  <cp:lastPrinted>2021-07-21T08:17:32Z</cp:lastPrinted>
  <dcterms:created xsi:type="dcterms:W3CDTF">2021-07-02T10:49:21Z</dcterms:created>
  <dcterms:modified xsi:type="dcterms:W3CDTF">2021-07-30T11:37:01Z</dcterms:modified>
</cp:coreProperties>
</file>