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213F27-95F7-4A66-8656-71B4FC18DEC1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39E1C4-F4BB-45FD-9855-45C4CDEC8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928670"/>
            <a:ext cx="7406640" cy="142876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Эмоциональное выгорание педагогов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643314"/>
            <a:ext cx="7839100" cy="2286016"/>
          </a:xfrm>
        </p:spPr>
        <p:txBody>
          <a:bodyPr>
            <a:normAutofit fontScale="92500"/>
          </a:bodyPr>
          <a:lstStyle/>
          <a:p>
            <a:pPr algn="r"/>
            <a:r>
              <a:rPr lang="ru-RU" b="1" i="1" dirty="0" smtClean="0"/>
              <a:t>Все слышали о людях,</a:t>
            </a:r>
          </a:p>
          <a:p>
            <a:pPr algn="r"/>
            <a:r>
              <a:rPr lang="ru-RU" b="1" i="1" dirty="0" smtClean="0"/>
              <a:t>у которых от беспокойств начинает болеть голова,</a:t>
            </a:r>
          </a:p>
          <a:p>
            <a:pPr algn="r"/>
            <a:r>
              <a:rPr lang="ru-RU" b="1" i="1" dirty="0" smtClean="0"/>
              <a:t>отсюда распространенные выражения типа </a:t>
            </a:r>
          </a:p>
          <a:p>
            <a:pPr algn="r"/>
            <a:r>
              <a:rPr lang="ru-RU" b="1" i="1" dirty="0" smtClean="0"/>
              <a:t>«Эта работа – сплошная головная боль!»</a:t>
            </a:r>
          </a:p>
          <a:p>
            <a:pPr algn="r"/>
            <a:r>
              <a:rPr lang="ru-RU" b="1" i="1" dirty="0" smtClean="0"/>
              <a:t>Э.Берн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Предпосылки и особенности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447800"/>
            <a:ext cx="6500858" cy="4800600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ЧУВСТВА:</a:t>
            </a:r>
          </a:p>
          <a:p>
            <a:pPr algn="just"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Усталость от всего, подавленность,</a:t>
            </a:r>
          </a:p>
          <a:p>
            <a:pPr algn="just"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незащищенность, отсутствие</a:t>
            </a:r>
          </a:p>
          <a:p>
            <a:pPr algn="just"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желаний, страх ошибок,  страх неопределенных неконтролируемых ситуаций, страх показаться недостаточно сильным, недостаточно совершенным.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Предпосылки и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447800"/>
            <a:ext cx="6786610" cy="4910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МЫСЛИ: </a:t>
            </a:r>
            <a:endParaRPr lang="ru-RU" b="1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несправедливости действий в отношении себя, незаслуженности своего положения в обществе, недостаточной оцененности окружающими собственных трудовых усилий, о собственном несовершенстве.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Предпосылки и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критика в отношении окружающих и самого себя, стремление быть замеченным или, наоборот, незаметным, стремление все делать очень хорошо или совсем не стараться.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Внешние факторы и внутренние причины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2977" y="1214422"/>
          <a:ext cx="7786741" cy="5626289"/>
        </p:xfrm>
        <a:graphic>
          <a:graphicData uri="http://schemas.openxmlformats.org/drawingml/2006/table">
            <a:tbl>
              <a:tblPr/>
              <a:tblGrid>
                <a:gridCol w="3071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Личностная </a:t>
                      </a:r>
                      <a:b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особенность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Комментарии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Нерешительность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способности самостоятельно принимать решения и реализовывать их в деятельности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Пассивность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Стремление избегать затрат — эмоциональных и физических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Консерватизм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Трудности в смене установок, теряется гибкость в общении, поведении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9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Закрытость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Обратимся к образу: внутренний мир человека — неприступный замок, ворота наглухо закрыты, нельзя ни войти, ни выйти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изменчивость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настроения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смену настроения влияет любая мелочь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Раздражительность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форма проявления агрессии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Эмоциональная холодность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яркости чувств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Сверхконтроль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Желание контролировать не только других, но и себя. Под запретом все то, что выходит за рамки представления о себе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Утомляемость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и умственная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4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Тревожная мнительность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Ожидание неблагоприятного развития событий, постоянное переживание ситуации неопределенной опасности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977" marR="20977" marT="20977" marB="209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Внешние факторы и внутренние причины</a:t>
            </a:r>
            <a:endParaRPr lang="ru-RU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1" y="1357300"/>
          <a:ext cx="7572427" cy="5151949"/>
        </p:xfrm>
        <a:graphic>
          <a:graphicData uri="http://schemas.openxmlformats.org/drawingml/2006/table">
            <a:tbl>
              <a:tblPr/>
              <a:tblGrid>
                <a:gridCol w="257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8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Личностная особенность</a:t>
                      </a:r>
                      <a:endParaRPr lang="ru-RU" sz="16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Комментарии</a:t>
                      </a:r>
                      <a:endParaRPr lang="ru-RU" sz="16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Нерешительность</a:t>
                      </a: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</a:t>
                      </a: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уверенность</a:t>
                      </a: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Осознание: «Я сильный сам по себе, а не за счет того, что унизил кого-то»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0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Пассивность</a:t>
                      </a: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активность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Активная жизненная позиция, стремление брать инициативу в свои руки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Консерватизм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принятие нового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Осознание того, что мир меняется, готовность принять эти изменения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Закрытость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открытость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Готовность к общению, взаимодействию, сотрудничеству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Повышенная изменчивость настроения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эмоциональная стабильность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Образ: спокойный ровный свет вместо пульсирующего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9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Раздражительность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выдержка, самообладание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Сознательно-волевая организация психических процессов, регулирующих деятельность в </a:t>
                      </a:r>
                      <a:r>
                        <a:rPr lang="ru-RU" sz="13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дезорганизующих</a:t>
                      </a: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ситуациях, влияющих на эмоциональную сферу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0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Эмоциональная холодность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эмпатия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Постижение эмоционального состояния другого, проникновение–</a:t>
                      </a:r>
                      <a:r>
                        <a:rPr lang="ru-RU" sz="13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вчувствование</a:t>
                      </a: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переживания другого человека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6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Сверхконтроль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умение расслабляться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Владение приемами релаксации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Утомляемость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высокая работоспособность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Достаточность психофизиологических ресурсов для выполнения целесообразной деятельности на эффективном уровне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75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Тревожная мнительность</a:t>
                      </a: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способность к риску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Принятие риска — активное предпочтение опасного (неопределенность исхода ситуации и возможных неблагоприятных последствий в случае неуспеха) варианта действия безопасному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861" marR="14861" marT="14861" marB="148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Основные причины эмоциональных срывов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педагогические ситуации, обусловленные взаимодействием с учащимися, родителями, коллегами;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внутренний конфликт, обусловленный противоречием между «хочу» и «должен»;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неприятные известия;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длительное перенапряжение.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554</TotalTime>
  <Words>445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Эмоциональное выгорание педагогов</vt:lpstr>
      <vt:lpstr>Предпосылки и особенности</vt:lpstr>
      <vt:lpstr>Предпосылки и особенности</vt:lpstr>
      <vt:lpstr>Предпосылки и особенности</vt:lpstr>
      <vt:lpstr>Внешние факторы и внутренние причины</vt:lpstr>
      <vt:lpstr>Внешние факторы и внутренние причины</vt:lpstr>
      <vt:lpstr>Основные причины эмоциональных срывов</vt:lpstr>
    </vt:vector>
  </TitlesOfParts>
  <Company>kkidppo.local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corr2</dc:creator>
  <cp:lastModifiedBy>Татьяна В. Кондрашова</cp:lastModifiedBy>
  <cp:revision>55</cp:revision>
  <dcterms:created xsi:type="dcterms:W3CDTF">2010-04-14T06:56:31Z</dcterms:created>
  <dcterms:modified xsi:type="dcterms:W3CDTF">2021-07-29T13:46:58Z</dcterms:modified>
</cp:coreProperties>
</file>