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1"/>
  </p:notesMasterIdLst>
  <p:sldIdLst>
    <p:sldId id="279" r:id="rId2"/>
    <p:sldId id="280" r:id="rId3"/>
    <p:sldId id="281" r:id="rId4"/>
    <p:sldId id="313" r:id="rId5"/>
    <p:sldId id="286" r:id="rId6"/>
    <p:sldId id="311" r:id="rId7"/>
    <p:sldId id="285" r:id="rId8"/>
    <p:sldId id="334" r:id="rId9"/>
    <p:sldId id="296" r:id="rId10"/>
    <p:sldId id="288" r:id="rId11"/>
    <p:sldId id="310" r:id="rId12"/>
    <p:sldId id="290" r:id="rId13"/>
    <p:sldId id="293" r:id="rId14"/>
    <p:sldId id="294" r:id="rId15"/>
    <p:sldId id="295" r:id="rId16"/>
    <p:sldId id="323" r:id="rId17"/>
    <p:sldId id="325" r:id="rId18"/>
    <p:sldId id="329" r:id="rId19"/>
    <p:sldId id="326" r:id="rId20"/>
    <p:sldId id="328" r:id="rId21"/>
    <p:sldId id="314" r:id="rId22"/>
    <p:sldId id="302" r:id="rId23"/>
    <p:sldId id="303" r:id="rId24"/>
    <p:sldId id="304" r:id="rId25"/>
    <p:sldId id="289" r:id="rId26"/>
    <p:sldId id="332" r:id="rId27"/>
    <p:sldId id="333" r:id="rId28"/>
    <p:sldId id="269" r:id="rId29"/>
    <p:sldId id="327" r:id="rId30"/>
    <p:sldId id="315" r:id="rId31"/>
    <p:sldId id="330" r:id="rId32"/>
    <p:sldId id="316" r:id="rId33"/>
    <p:sldId id="317" r:id="rId34"/>
    <p:sldId id="319" r:id="rId35"/>
    <p:sldId id="320" r:id="rId36"/>
    <p:sldId id="321" r:id="rId37"/>
    <p:sldId id="318" r:id="rId38"/>
    <p:sldId id="322" r:id="rId39"/>
    <p:sldId id="32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EA9BB-9356-4C30-9DC5-35BBA8881B70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09AB-047E-4575-A7EF-A53BC32A5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9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D09AB-047E-4575-A7EF-A53BC32A56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894E9-5DC8-4BFA-9660-6CF4D54A5807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6355C2-49C7-4C5D-9777-CFB5A82F2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ics.livejournal.com/inside_creality/pic/0002d97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2953">
            <a:off x="4133660" y="2191034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4294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Визуальная поэзия</a:t>
            </a:r>
            <a:endParaRPr lang="ru-RU" sz="5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96760">
            <a:off x="684818" y="2462443"/>
            <a:ext cx="3434948" cy="375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Поэтические опыты Г. Р. Державина</a:t>
            </a:r>
            <a:b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ПИРАМИДА</a:t>
            </a:r>
            <a:endParaRPr lang="ru-RU" sz="24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Зрю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Зарю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Лучами,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Как </a:t>
            </a:r>
            <a:r>
              <a:rPr lang="ru-RU" sz="2000" b="1" dirty="0" err="1" smtClean="0">
                <a:solidFill>
                  <a:schemeClr val="tx1"/>
                </a:solidFill>
              </a:rPr>
              <a:t>свещами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Во мраке </a:t>
            </a:r>
            <a:r>
              <a:rPr lang="ru-RU" sz="2000" b="1" dirty="0" err="1" smtClean="0">
                <a:solidFill>
                  <a:schemeClr val="tx1"/>
                </a:solidFill>
              </a:rPr>
              <a:t>блестящу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восторг все души </a:t>
            </a:r>
            <a:r>
              <a:rPr lang="ru-RU" sz="2000" b="1" dirty="0" err="1" smtClean="0">
                <a:solidFill>
                  <a:schemeClr val="tx1"/>
                </a:solidFill>
              </a:rPr>
              <a:t>приводящу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что? – от солнца ль в ней толь милое блистанье?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Нет! – Пирамида – дел благих воспоминанье.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4300" b="1" dirty="0" smtClean="0">
                <a:solidFill>
                  <a:schemeClr val="tx1"/>
                </a:solidFill>
              </a:rPr>
              <a:t>А. С Пушкин</a:t>
            </a:r>
          </a:p>
          <a:p>
            <a:pPr algn="ctr"/>
            <a:endParaRPr lang="ru-RU" sz="1600" dirty="0" smtClean="0"/>
          </a:p>
          <a:p>
            <a:pPr marL="0" indent="0" algn="ctr">
              <a:buNone/>
            </a:pPr>
            <a:r>
              <a:rPr lang="ru-RU" sz="1600" b="1" dirty="0" smtClean="0"/>
              <a:t>Ночной зефир </a:t>
            </a:r>
          </a:p>
          <a:p>
            <a:pPr marL="0" indent="0" algn="ctr">
              <a:buNone/>
            </a:pPr>
            <a:r>
              <a:rPr lang="ru-RU" sz="1600" b="1" dirty="0" smtClean="0"/>
              <a:t>Струит эфир.</a:t>
            </a:r>
          </a:p>
          <a:p>
            <a:pPr marL="0" indent="0" algn="ctr">
              <a:buNone/>
            </a:pPr>
            <a:r>
              <a:rPr lang="ru-RU" sz="1600" b="1" dirty="0" smtClean="0"/>
              <a:t> Шумит, </a:t>
            </a:r>
          </a:p>
          <a:p>
            <a:pPr marL="0" indent="0" algn="ctr">
              <a:buNone/>
            </a:pPr>
            <a:r>
              <a:rPr lang="ru-RU" sz="1600" b="1" dirty="0" smtClean="0"/>
              <a:t>Бежит</a:t>
            </a:r>
          </a:p>
          <a:p>
            <a:pPr marL="0" indent="0" algn="ctr">
              <a:buNone/>
            </a:pPr>
            <a:r>
              <a:rPr lang="ru-RU" sz="1600" b="1" dirty="0" smtClean="0"/>
              <a:t> Гвадалквивир.</a:t>
            </a:r>
          </a:p>
          <a:p>
            <a:pPr marL="0" indent="0" algn="ctr">
              <a:buNone/>
            </a:pPr>
            <a:r>
              <a:rPr lang="ru-RU" sz="1600" b="1" dirty="0" smtClean="0"/>
              <a:t> Вот взошла луна златая,</a:t>
            </a:r>
          </a:p>
          <a:p>
            <a:pPr marL="0" indent="0" algn="ctr">
              <a:buNone/>
            </a:pPr>
            <a:r>
              <a:rPr lang="ru-RU" sz="1600" b="1" dirty="0" smtClean="0"/>
              <a:t> Тише... чу... гитары звон... </a:t>
            </a:r>
          </a:p>
          <a:p>
            <a:pPr marL="0" indent="0" algn="ctr">
              <a:buNone/>
            </a:pPr>
            <a:r>
              <a:rPr lang="ru-RU" sz="1600" b="1" dirty="0" smtClean="0"/>
              <a:t>Вот испанка молодая </a:t>
            </a:r>
          </a:p>
          <a:p>
            <a:pPr marL="0" indent="0" algn="ctr">
              <a:buNone/>
            </a:pPr>
            <a:r>
              <a:rPr lang="ru-RU" sz="1600" b="1" dirty="0" err="1" smtClean="0"/>
              <a:t>Оперлася</a:t>
            </a:r>
            <a:r>
              <a:rPr lang="ru-RU" sz="1600" b="1" dirty="0" smtClean="0"/>
              <a:t> на балкон. </a:t>
            </a:r>
          </a:p>
          <a:p>
            <a:pPr marL="0" indent="0" algn="ctr">
              <a:buNone/>
            </a:pPr>
            <a:r>
              <a:rPr lang="ru-RU" sz="1600" b="1" dirty="0" smtClean="0"/>
              <a:t>Ночной зефир </a:t>
            </a:r>
          </a:p>
          <a:p>
            <a:pPr marL="0" indent="0" algn="ctr">
              <a:buNone/>
            </a:pPr>
            <a:r>
              <a:rPr lang="ru-RU" sz="1600" b="1" dirty="0" smtClean="0"/>
              <a:t>Струит эфир. </a:t>
            </a:r>
          </a:p>
          <a:p>
            <a:pPr marL="0" indent="0" algn="ctr">
              <a:buNone/>
            </a:pPr>
            <a:r>
              <a:rPr lang="ru-RU" sz="1600" b="1" dirty="0" smtClean="0"/>
              <a:t>Шумит, </a:t>
            </a:r>
          </a:p>
          <a:p>
            <a:pPr marL="0" indent="0" algn="ctr">
              <a:buNone/>
            </a:pPr>
            <a:r>
              <a:rPr lang="ru-RU" sz="1600" b="1" dirty="0" smtClean="0"/>
              <a:t>Бежит </a:t>
            </a:r>
          </a:p>
          <a:p>
            <a:pPr marL="0" indent="0" algn="ctr">
              <a:buNone/>
            </a:pPr>
            <a:r>
              <a:rPr lang="ru-RU" sz="1600" b="1" dirty="0" smtClean="0"/>
              <a:t>Гвадалквивир. </a:t>
            </a:r>
          </a:p>
          <a:p>
            <a:pPr marL="0" indent="0" algn="ctr">
              <a:buNone/>
            </a:pPr>
            <a:r>
              <a:rPr lang="ru-RU" sz="1600" b="1" dirty="0" smtClean="0"/>
              <a:t>Скинь мантилью, ангел милый, </a:t>
            </a:r>
          </a:p>
          <a:p>
            <a:pPr marL="0" indent="0" algn="ctr">
              <a:buNone/>
            </a:pPr>
            <a:r>
              <a:rPr lang="ru-RU" sz="1600" b="1" dirty="0" smtClean="0"/>
              <a:t>И явись как яркий день! </a:t>
            </a:r>
          </a:p>
          <a:p>
            <a:pPr marL="0" indent="0" algn="ctr">
              <a:buNone/>
            </a:pPr>
            <a:r>
              <a:rPr lang="ru-RU" sz="1600" b="1" dirty="0" smtClean="0"/>
              <a:t>Сквозь чугунные </a:t>
            </a:r>
            <a:r>
              <a:rPr lang="ru-RU" sz="1600" b="1" dirty="0" err="1" smtClean="0"/>
              <a:t>перилы</a:t>
            </a:r>
            <a:r>
              <a:rPr lang="ru-RU" sz="1600" b="1" dirty="0" smtClean="0"/>
              <a:t> </a:t>
            </a:r>
          </a:p>
          <a:p>
            <a:pPr marL="0" indent="0" algn="ctr">
              <a:buNone/>
            </a:pPr>
            <a:r>
              <a:rPr lang="ru-RU" sz="1600" b="1" dirty="0" smtClean="0"/>
              <a:t>Ножку дивную продень! </a:t>
            </a:r>
          </a:p>
          <a:p>
            <a:pPr marL="0" indent="0" algn="ctr">
              <a:buNone/>
            </a:pPr>
            <a:r>
              <a:rPr lang="ru-RU" sz="1600" b="1" dirty="0" smtClean="0"/>
              <a:t>Ночной зефир</a:t>
            </a:r>
          </a:p>
          <a:p>
            <a:pPr marL="0" indent="0" algn="ctr">
              <a:buNone/>
            </a:pPr>
            <a:r>
              <a:rPr lang="ru-RU" sz="1600" b="1" dirty="0" smtClean="0"/>
              <a:t> Струит эфир. </a:t>
            </a:r>
          </a:p>
          <a:p>
            <a:pPr marL="0" indent="0" algn="ctr">
              <a:buNone/>
            </a:pPr>
            <a:r>
              <a:rPr lang="ru-RU" sz="1600" b="1" dirty="0" smtClean="0"/>
              <a:t>Шумит, </a:t>
            </a:r>
          </a:p>
          <a:p>
            <a:pPr marL="0" indent="0" algn="ctr">
              <a:buNone/>
            </a:pPr>
            <a:r>
              <a:rPr lang="ru-RU" sz="1600" b="1" dirty="0" smtClean="0"/>
              <a:t>Бежит </a:t>
            </a:r>
          </a:p>
          <a:p>
            <a:pPr marL="0" indent="0" algn="ctr">
              <a:buNone/>
            </a:pPr>
            <a:r>
              <a:rPr lang="ru-RU" sz="1600" b="1" dirty="0" smtClean="0"/>
              <a:t>   Гвадалквивир</a:t>
            </a:r>
            <a:r>
              <a:rPr lang="ru-RU" sz="1600" b="1" dirty="0" smtClean="0">
                <a:solidFill>
                  <a:srgbClr val="C00000"/>
                </a:solidFill>
              </a:rPr>
              <a:t>.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0542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Валерий Брюсов</a:t>
            </a:r>
            <a:b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4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ТРЕУГОЛЬНИКЪ</a:t>
            </a:r>
          </a:p>
          <a:p>
            <a:pPr algn="ctr">
              <a:buNone/>
            </a:pPr>
            <a:r>
              <a:rPr lang="ru-RU" sz="2000" b="1" dirty="0" smtClean="0"/>
              <a:t>      Я</a:t>
            </a:r>
            <a:br>
              <a:rPr lang="ru-RU" sz="2000" b="1" dirty="0" smtClean="0"/>
            </a:br>
            <a:r>
              <a:rPr lang="ru-RU" sz="2000" b="1" dirty="0" smtClean="0"/>
              <a:t>Еле</a:t>
            </a:r>
            <a:br>
              <a:rPr lang="ru-RU" sz="2000" b="1" dirty="0" smtClean="0"/>
            </a:br>
            <a:r>
              <a:rPr lang="ru-RU" sz="2000" b="1" dirty="0" smtClean="0"/>
              <a:t>Качая</a:t>
            </a:r>
            <a:br>
              <a:rPr lang="ru-RU" sz="2000" b="1" dirty="0" smtClean="0"/>
            </a:br>
            <a:r>
              <a:rPr lang="ru-RU" sz="2000" b="1" dirty="0" smtClean="0"/>
              <a:t>Веревки,</a:t>
            </a:r>
            <a:br>
              <a:rPr lang="ru-RU" sz="2000" b="1" dirty="0" smtClean="0"/>
            </a:br>
            <a:r>
              <a:rPr lang="ru-RU" sz="2000" b="1" dirty="0" err="1" smtClean="0"/>
              <a:t>Въ</a:t>
            </a:r>
            <a:r>
              <a:rPr lang="ru-RU" sz="2000" b="1" dirty="0" smtClean="0"/>
              <a:t> синели</a:t>
            </a:r>
            <a:br>
              <a:rPr lang="ru-RU" sz="2000" b="1" dirty="0" smtClean="0"/>
            </a:br>
            <a:r>
              <a:rPr lang="ru-RU" sz="2000" b="1" dirty="0" smtClean="0"/>
              <a:t>Не различая</a:t>
            </a:r>
            <a:br>
              <a:rPr lang="ru-RU" sz="2000" b="1" dirty="0" smtClean="0"/>
            </a:br>
            <a:r>
              <a:rPr lang="ru-RU" sz="2000" b="1" dirty="0" smtClean="0"/>
              <a:t>Синихъ тоновъ</a:t>
            </a:r>
            <a:br>
              <a:rPr lang="ru-RU" sz="2000" b="1" dirty="0" smtClean="0"/>
            </a:br>
            <a:r>
              <a:rPr lang="ru-RU" sz="2000" b="1" dirty="0" smtClean="0"/>
              <a:t>И милой головки,</a:t>
            </a:r>
            <a:br>
              <a:rPr lang="ru-RU" sz="2000" b="1" dirty="0" smtClean="0"/>
            </a:br>
            <a:r>
              <a:rPr lang="ru-RU" sz="2000" b="1" dirty="0" smtClean="0"/>
              <a:t>Летаю </a:t>
            </a:r>
            <a:r>
              <a:rPr lang="ru-RU" sz="2000" b="1" dirty="0" err="1" smtClean="0"/>
              <a:t>въ</a:t>
            </a:r>
            <a:r>
              <a:rPr lang="ru-RU" sz="2000" b="1" dirty="0" smtClean="0"/>
              <a:t> просторе</a:t>
            </a:r>
            <a:br>
              <a:rPr lang="ru-RU" sz="2000" b="1" dirty="0" smtClean="0"/>
            </a:br>
            <a:r>
              <a:rPr lang="ru-RU" sz="2000" b="1" dirty="0" smtClean="0"/>
              <a:t>Крылатый </a:t>
            </a:r>
            <a:r>
              <a:rPr lang="ru-RU" sz="2000" b="1" dirty="0" err="1" smtClean="0"/>
              <a:t>какъ</a:t>
            </a:r>
            <a:r>
              <a:rPr lang="ru-RU" sz="2000" b="1" dirty="0" smtClean="0"/>
              <a:t> птица</a:t>
            </a:r>
            <a:br>
              <a:rPr lang="ru-RU" sz="2000" b="1" dirty="0" smtClean="0"/>
            </a:br>
            <a:r>
              <a:rPr lang="ru-RU" sz="2000" b="1" dirty="0" err="1" smtClean="0"/>
              <a:t>Межъ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лиловыхъ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кустовъ</a:t>
            </a:r>
            <a:r>
              <a:rPr lang="ru-RU" sz="2000" b="1" dirty="0" smtClean="0"/>
              <a:t>!</a:t>
            </a:r>
            <a:br>
              <a:rPr lang="ru-RU" sz="2000" b="1" dirty="0" smtClean="0"/>
            </a:br>
            <a:r>
              <a:rPr lang="ru-RU" sz="2000" b="1" dirty="0" smtClean="0"/>
              <a:t>Но </a:t>
            </a:r>
            <a:r>
              <a:rPr lang="ru-RU" sz="2000" b="1" dirty="0" err="1" smtClean="0"/>
              <a:t>въ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заманчивомъ</a:t>
            </a:r>
            <a:r>
              <a:rPr lang="ru-RU" sz="2000" b="1" dirty="0" smtClean="0"/>
              <a:t> взоре,</a:t>
            </a:r>
            <a:br>
              <a:rPr lang="ru-RU" sz="2000" b="1" dirty="0" smtClean="0"/>
            </a:br>
            <a:r>
              <a:rPr lang="ru-RU" sz="2000" b="1" dirty="0" smtClean="0"/>
              <a:t>Знаю, </a:t>
            </a:r>
            <a:r>
              <a:rPr lang="ru-RU" sz="2000" b="1" dirty="0" err="1" smtClean="0"/>
              <a:t>блещетъ</a:t>
            </a:r>
            <a:r>
              <a:rPr lang="ru-RU" sz="2000" b="1" dirty="0" smtClean="0"/>
              <a:t> алея зарница!</a:t>
            </a:r>
            <a:br>
              <a:rPr lang="ru-RU" sz="2000" b="1" dirty="0" smtClean="0"/>
            </a:br>
            <a:r>
              <a:rPr lang="ru-RU" sz="2000" b="1" dirty="0" smtClean="0"/>
              <a:t>И я </a:t>
            </a:r>
            <a:r>
              <a:rPr lang="ru-RU" sz="2000" b="1" dirty="0" err="1" smtClean="0"/>
              <a:t>счастливъ</a:t>
            </a:r>
            <a:r>
              <a:rPr lang="ru-RU" sz="2000" b="1" dirty="0" smtClean="0"/>
              <a:t> ею </a:t>
            </a:r>
            <a:r>
              <a:rPr lang="ru-RU" sz="2000" b="1" dirty="0" err="1" smtClean="0"/>
              <a:t>безъ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словъ</a:t>
            </a:r>
            <a:r>
              <a:rPr lang="ru-RU" sz="2000" b="1" dirty="0" smtClean="0"/>
              <a:t>! </a:t>
            </a:r>
          </a:p>
          <a:p>
            <a:pPr algn="ctr">
              <a:buNone/>
            </a:pPr>
            <a:endParaRPr lang="ru-RU" sz="2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Заколотая горлинка и фонтан</a:t>
            </a: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festival.1september.ru/articles/410006/Image3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1052736"/>
            <a:ext cx="67687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Дождь</a:t>
            </a:r>
            <a:endParaRPr lang="ru-RU" sz="60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142984"/>
            <a:ext cx="710200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3569" y="237423"/>
            <a:ext cx="7962582" cy="662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616"/>
            <a:ext cx="8686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</a:t>
            </a:r>
            <a:r>
              <a:rPr lang="ru-RU" sz="40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Альчук</a:t>
            </a:r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Современная поэзия</a:t>
            </a:r>
            <a:endParaRPr lang="ru-RU" sz="40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596064" cy="5805264"/>
          </a:xfrm>
        </p:spPr>
        <p:txBody>
          <a:bodyPr>
            <a:normAutofit fontScale="55000" lnSpcReduction="20000"/>
          </a:bodyPr>
          <a:lstStyle/>
          <a:p>
            <a:pPr marL="2514600" indent="0">
              <a:buNone/>
            </a:pPr>
            <a:r>
              <a:rPr lang="ru-RU" sz="4000" b="1" dirty="0" smtClean="0"/>
              <a:t>МАЯКОВ</a:t>
            </a:r>
            <a:r>
              <a:rPr lang="ru-RU" sz="4000" dirty="0" smtClean="0"/>
              <a:t> одиночество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С(</a:t>
            </a:r>
            <a:r>
              <a:rPr lang="ru-RU" sz="4000" b="1" dirty="0" err="1" smtClean="0"/>
              <a:t>КИ</a:t>
            </a:r>
            <a:r>
              <a:rPr lang="ru-RU" sz="4000" dirty="0" err="1" smtClean="0"/>
              <a:t>ль</a:t>
            </a:r>
            <a:r>
              <a:rPr lang="ru-RU" sz="4000" dirty="0" smtClean="0"/>
              <a:t>) корабля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без руля </a:t>
            </a:r>
            <a:r>
              <a:rPr lang="ru-RU" sz="4000" b="1" dirty="0" err="1" smtClean="0"/>
              <a:t>ВЦИК</a:t>
            </a:r>
            <a:r>
              <a:rPr lang="ru-RU" sz="4000" dirty="0" err="1" smtClean="0"/>
              <a:t>атил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для рубля в </a:t>
            </a:r>
            <a:r>
              <a:rPr lang="ru-RU" sz="4000" dirty="0" err="1" smtClean="0"/>
              <a:t>револю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цию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 err="1" smtClean="0"/>
              <a:t>реВ</a:t>
            </a:r>
            <a:r>
              <a:rPr lang="ru-RU" sz="4000" dirty="0" smtClean="0"/>
              <a:t>)ОЛН к нулю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льнул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бортом к Кирпичу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мая ков мая </a:t>
            </a:r>
            <a:r>
              <a:rPr lang="ru-RU" sz="4000" dirty="0" err="1" smtClean="0"/>
              <a:t>цык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то…</a:t>
            </a:r>
            <a:r>
              <a:rPr lang="ru-RU" sz="4000" dirty="0" err="1" smtClean="0"/>
              <a:t>чкапули</a:t>
            </a:r>
            <a:r>
              <a:rPr lang="ru-RU" sz="4000" dirty="0" smtClean="0"/>
              <a:t> в конце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30816" cy="10527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Фестиваль визуальной поэзии </a:t>
            </a:r>
            <a:b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2000 года</a:t>
            </a:r>
            <a:endParaRPr lang="ru-RU" sz="40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cs304310.vk.me/v304310652/dd0/lgXTvtAOfe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124744"/>
            <a:ext cx="48245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usmia.ru/images/stories/Mia/dosug/poeza_na_glav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296080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302408.vk.me/v302408498/c3e/W09t8T2IcN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928670"/>
            <a:ext cx="70009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Визуальная поэзия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300" b="1" u="sng" dirty="0" smtClean="0"/>
              <a:t>Визуальная поэзия </a:t>
            </a:r>
            <a:r>
              <a:rPr lang="ru-RU" sz="4300" dirty="0" smtClean="0"/>
              <a:t>– явление, находящееся на стыке поэзии и живописи, графики, пластики, фотографии. </a:t>
            </a:r>
            <a:endParaRPr lang="ru-RU" sz="4300" dirty="0" smtClean="0"/>
          </a:p>
          <a:p>
            <a:pPr marL="0" indent="0" algn="ctr">
              <a:buNone/>
            </a:pPr>
            <a:r>
              <a:rPr lang="ru-RU" sz="4300" dirty="0" smtClean="0"/>
              <a:t>Визуальный </a:t>
            </a:r>
            <a:r>
              <a:rPr lang="ru-RU" sz="4300" dirty="0" smtClean="0"/>
              <a:t>поэтический текст – это результат соединения двух видов деятельности – поэтической (словесной) и изобразительной (графической).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s302408.vk.me/v302408498/c48/ggZQK6qfwX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548680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s302408.vk.me/v302408498/c31/bmJFvBXl_A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548680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Татьяна Манкова</a:t>
            </a:r>
            <a:endParaRPr lang="ru-RU" sz="5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pics.livejournal.com/inside_creality/pic/0002d97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59632" y="1268760"/>
            <a:ext cx="684076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 Феникс</a:t>
            </a:r>
            <a:endParaRPr lang="ru-RU" sz="60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0534" y="1052736"/>
            <a:ext cx="673697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rifma.com.ru/Publications/Stihog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764704"/>
            <a:ext cx="76740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http://rifma.com.ru/Publications/Stihog3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74638"/>
            <a:ext cx="864096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ifma.com.ru/Publications/Stihog4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ifma.com.ru/Publications/Stihog7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864399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332656"/>
            <a:ext cx="8229600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Сергей </a:t>
            </a:r>
            <a:r>
              <a:rPr lang="ru-RU" sz="4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Сигей</a:t>
            </a: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cs5734.vk.me/v5734652/f58/vO87dsEncY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2737"/>
            <a:ext cx="727280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iscourseanalysis.org/ada9/pic/66-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039534" cy="50234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История фигурных стихов насчитывает более</a:t>
            </a:r>
          </a:p>
          <a:p>
            <a:pPr>
              <a:buNone/>
            </a:pPr>
            <a:r>
              <a:rPr lang="ru-RU" b="1" dirty="0" smtClean="0"/>
              <a:t> 2 тысячелетий. Появившись в Александрии около IV века до н. э., они привлекали авторов разных эпох. Это древнегреческие </a:t>
            </a:r>
            <a:r>
              <a:rPr lang="ru-RU" b="1" dirty="0" smtClean="0"/>
              <a:t>поэты: </a:t>
            </a:r>
            <a:r>
              <a:rPr lang="ru-RU" b="1" dirty="0" smtClean="0"/>
              <a:t>Симмий, Досиад и Феокрит, знаменитые </a:t>
            </a:r>
            <a:r>
              <a:rPr lang="ru-RU" b="1" dirty="0" smtClean="0"/>
              <a:t> писатели и поэты: Ф</a:t>
            </a:r>
            <a:r>
              <a:rPr lang="ru-RU" b="1" dirty="0" smtClean="0"/>
              <a:t>. Рабле, С. Полоцкий, </a:t>
            </a:r>
            <a:r>
              <a:rPr lang="ru-RU" b="1" dirty="0" smtClean="0"/>
              <a:t>Г</a:t>
            </a:r>
            <a:r>
              <a:rPr lang="ru-RU" b="1" dirty="0" smtClean="0"/>
              <a:t>. Державин, профессор Льюис Кэрролл, французский поэт </a:t>
            </a:r>
            <a:r>
              <a:rPr lang="ru-RU" b="1" dirty="0" err="1" smtClean="0"/>
              <a:t>Гийом</a:t>
            </a:r>
            <a:r>
              <a:rPr lang="ru-RU" b="1" dirty="0" smtClean="0"/>
              <a:t> Аполлинер, </a:t>
            </a:r>
            <a:r>
              <a:rPr lang="ru-RU" b="1" dirty="0" smtClean="0"/>
              <a:t>В</a:t>
            </a:r>
            <a:r>
              <a:rPr lang="ru-RU" b="1" dirty="0" smtClean="0"/>
              <a:t>. Брюсов, А. Вознесенский, И. Бродский и др.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-99391"/>
            <a:ext cx="87880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Фигурные стихи: интеллектуальная игра </a:t>
            </a:r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форме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искусства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22" y="26064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Дмитрий </a:t>
            </a:r>
            <a:r>
              <a:rPr lang="ru-RU" sz="5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Авалиани</a:t>
            </a:r>
            <a:endParaRPr lang="ru-RU" sz="5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scourseanalysis.org/ada9/pic/66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098848"/>
            <a:ext cx="6912768" cy="57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Авалиани стихи 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54" y="332655"/>
            <a:ext cx="8995942" cy="691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iscourseanalysis.org/ada9/pic/66-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4515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Лингвогобелен</a:t>
            </a:r>
            <a:r>
              <a:rPr lang="ru-RU" sz="48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 Мельникова</a:t>
            </a:r>
            <a:endParaRPr lang="ru-RU" sz="48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scourseanalysis.org/ada9/pic/66-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980728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14" y="188640"/>
            <a:ext cx="8686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Лингвогобелен</a:t>
            </a:r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 Мельникова</a:t>
            </a: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scourseanalysis.org/ada9/pic/66-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26840"/>
            <a:ext cx="7488832" cy="583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Люминоскрипты</a:t>
            </a:r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 Мельникова</a:t>
            </a: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scourseanalysis.org/ada9/pic/66-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98848"/>
            <a:ext cx="8219256" cy="56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iscourseanalysis.org/ada9/pic/66-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856895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Стихотворение - коллаж  Е. </a:t>
            </a:r>
            <a:r>
              <a:rPr lang="ru-RU" sz="4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Кацюбы</a:t>
            </a: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scourseanalysis.org/ada9/pic/66-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52736"/>
            <a:ext cx="835292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4056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</a:t>
            </a:r>
            <a:r>
              <a:rPr lang="ru-RU" sz="4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Альчук</a:t>
            </a:r>
            <a:r>
              <a:rPr lang="ru-RU" sz="4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«Лабиринт Ариадны»</a:t>
            </a:r>
            <a:endParaRPr lang="ru-RU" sz="4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scourseanalysis.org/ada9/pic/66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52736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0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основные группы произведений</a:t>
            </a:r>
            <a:endParaRPr lang="ru-RU" sz="40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5113" algn="just">
              <a:buNone/>
            </a:pPr>
            <a:r>
              <a:rPr lang="ru-RU" b="1" dirty="0" smtClean="0"/>
              <a:t>а) геометрические изображения </a:t>
            </a:r>
            <a:r>
              <a:rPr lang="ru-RU" dirty="0" smtClean="0"/>
              <a:t>(текст расположен в виде геометрической фигуры);</a:t>
            </a:r>
          </a:p>
          <a:p>
            <a:pPr marL="0" indent="265113" algn="just">
              <a:buNone/>
            </a:pPr>
            <a:r>
              <a:rPr lang="ru-RU" b="1" dirty="0" smtClean="0"/>
              <a:t>б) изображения под конкретные предметы</a:t>
            </a:r>
            <a:r>
              <a:rPr lang="ru-RU" dirty="0" smtClean="0"/>
              <a:t> (внешняя форма повторяет очертания какой-либо вещи);</a:t>
            </a:r>
          </a:p>
          <a:p>
            <a:pPr marL="0" indent="265113" algn="just">
              <a:buNone/>
            </a:pPr>
            <a:r>
              <a:rPr lang="ru-RU" b="1" dirty="0" smtClean="0"/>
              <a:t>в) абстрактные живописные изображения, определяемые автором в качестве стихотворений.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Гельвиг</a:t>
            </a:r>
            <a:r>
              <a:rPr lang="ru-RU" sz="5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lang="ru-RU" sz="5400" b="1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Песочные часы</a:t>
            </a:r>
          </a:p>
        </p:txBody>
      </p:sp>
      <p:pic>
        <p:nvPicPr>
          <p:cNvPr id="4" name="Содержимое 3" descr="Песочные часы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39752" y="1196752"/>
            <a:ext cx="50405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838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Бальсадор</a:t>
            </a:r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cap="none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Бонифаций</a:t>
            </a:r>
            <a:r>
              <a:rPr lang="en-US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Книга муз, 1628</a:t>
            </a:r>
            <a:b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349" y="1124744"/>
            <a:ext cx="6372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20" y="-285775"/>
            <a:ext cx="8472518" cy="285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700" smtClean="0"/>
              <a:t/>
            </a:r>
            <a:br>
              <a:rPr lang="ru-RU" sz="270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39" y="799065"/>
            <a:ext cx="8643998" cy="585789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200" b="1" dirty="0" smtClean="0"/>
              <a:t>    А.</a:t>
            </a:r>
            <a:br>
              <a:rPr lang="ru-RU" sz="6200" b="1" dirty="0" smtClean="0"/>
            </a:br>
            <a:r>
              <a:rPr lang="ru-RU" sz="6200" b="1" dirty="0" smtClean="0"/>
              <a:t>А.Б.</a:t>
            </a:r>
            <a:br>
              <a:rPr lang="ru-RU" sz="6200" b="1" dirty="0" smtClean="0"/>
            </a:br>
            <a:r>
              <a:rPr lang="ru-RU" sz="6200" b="1" dirty="0" smtClean="0"/>
              <a:t>А.Б.Р.</a:t>
            </a:r>
            <a:br>
              <a:rPr lang="ru-RU" sz="6200" b="1" dirty="0" smtClean="0"/>
            </a:br>
            <a:r>
              <a:rPr lang="ru-RU" sz="6200" b="1" dirty="0" smtClean="0"/>
              <a:t>А.Б.Р.А.</a:t>
            </a:r>
            <a:br>
              <a:rPr lang="ru-RU" sz="6200" b="1" dirty="0" smtClean="0"/>
            </a:br>
            <a:r>
              <a:rPr lang="ru-RU" sz="6200" b="1" dirty="0" smtClean="0"/>
              <a:t>А.Б.Р.А.К.</a:t>
            </a:r>
            <a:br>
              <a:rPr lang="ru-RU" sz="6200" b="1" dirty="0" smtClean="0"/>
            </a:br>
            <a:r>
              <a:rPr lang="ru-RU" sz="6200" b="1" dirty="0" smtClean="0"/>
              <a:t>А.Б.Р.А.К.А.</a:t>
            </a:r>
            <a:br>
              <a:rPr lang="ru-RU" sz="6200" b="1" dirty="0" smtClean="0"/>
            </a:br>
            <a:r>
              <a:rPr lang="ru-RU" sz="6200" b="1" dirty="0" smtClean="0"/>
              <a:t>А.Б.Р.А.К.А.Д.</a:t>
            </a:r>
            <a:br>
              <a:rPr lang="ru-RU" sz="6200" b="1" dirty="0" smtClean="0"/>
            </a:br>
            <a:r>
              <a:rPr lang="ru-RU" sz="6200" b="1" dirty="0" smtClean="0"/>
              <a:t>А.Б.Р.А.К.А.Д.А.</a:t>
            </a:r>
            <a:br>
              <a:rPr lang="ru-RU" sz="6200" b="1" dirty="0" smtClean="0"/>
            </a:br>
            <a:r>
              <a:rPr lang="ru-RU" sz="6200" b="1" dirty="0" smtClean="0"/>
              <a:t>А.Б.Р.А.К.А.Д.А.Б.</a:t>
            </a:r>
            <a:br>
              <a:rPr lang="ru-RU" sz="6200" b="1" dirty="0" smtClean="0"/>
            </a:br>
            <a:r>
              <a:rPr lang="ru-RU" sz="6200" b="1" dirty="0" smtClean="0"/>
              <a:t>А.Б.Р.А.К.А.Д.А.Б.Р.</a:t>
            </a:r>
            <a:br>
              <a:rPr lang="ru-RU" sz="6200" b="1" dirty="0" smtClean="0"/>
            </a:br>
            <a:r>
              <a:rPr lang="ru-RU" sz="6200" b="1" dirty="0" smtClean="0"/>
              <a:t>А.Б.Р.А.К.А.Д.А.Б.Р.А.</a:t>
            </a:r>
            <a:br>
              <a:rPr lang="ru-RU" sz="6200" b="1" dirty="0" smtClean="0"/>
            </a:br>
            <a:r>
              <a:rPr lang="ru-RU" sz="6200" b="1" dirty="0" smtClean="0"/>
              <a:t>А.Б.Р.А.К.А.Д.А.Б.Р.</a:t>
            </a:r>
            <a:br>
              <a:rPr lang="ru-RU" sz="6200" b="1" dirty="0" smtClean="0"/>
            </a:br>
            <a:r>
              <a:rPr lang="ru-RU" sz="6200" b="1" dirty="0" smtClean="0"/>
              <a:t>А.Б.Р.А.К.А.Д.А.Б.</a:t>
            </a:r>
            <a:br>
              <a:rPr lang="ru-RU" sz="6200" b="1" dirty="0" smtClean="0"/>
            </a:br>
            <a:r>
              <a:rPr lang="ru-RU" sz="6200" b="1" dirty="0" smtClean="0"/>
              <a:t>А.Б.Р.А.К.А.Д.А.</a:t>
            </a:r>
            <a:br>
              <a:rPr lang="ru-RU" sz="6200" b="1" dirty="0" smtClean="0"/>
            </a:br>
            <a:r>
              <a:rPr lang="ru-RU" sz="6200" b="1" dirty="0" smtClean="0"/>
              <a:t>А.Б.Р.А.К.А.Д.</a:t>
            </a:r>
            <a:br>
              <a:rPr lang="ru-RU" sz="6200" b="1" dirty="0" smtClean="0"/>
            </a:br>
            <a:r>
              <a:rPr lang="ru-RU" sz="6200" b="1" dirty="0" smtClean="0"/>
              <a:t>А.Б.Р.А.К.А.</a:t>
            </a:r>
            <a:br>
              <a:rPr lang="ru-RU" sz="6200" b="1" dirty="0" smtClean="0"/>
            </a:br>
            <a:r>
              <a:rPr lang="ru-RU" sz="6200" b="1" dirty="0" smtClean="0"/>
              <a:t>А.Б.Р.А.К.</a:t>
            </a:r>
            <a:br>
              <a:rPr lang="ru-RU" sz="6200" b="1" dirty="0" smtClean="0"/>
            </a:br>
            <a:r>
              <a:rPr lang="ru-RU" sz="6200" b="1" dirty="0" smtClean="0"/>
              <a:t>А.Б.Р.А</a:t>
            </a:r>
            <a:br>
              <a:rPr lang="ru-RU" sz="6200" b="1" dirty="0" smtClean="0"/>
            </a:br>
            <a:r>
              <a:rPr lang="ru-RU" sz="6200" b="1" dirty="0" smtClean="0"/>
              <a:t>А.Б.Р.</a:t>
            </a:r>
            <a:br>
              <a:rPr lang="ru-RU" sz="6200" b="1" dirty="0" smtClean="0"/>
            </a:br>
            <a:r>
              <a:rPr lang="ru-RU" sz="6200" b="1" dirty="0" smtClean="0"/>
              <a:t>А.Б.</a:t>
            </a:r>
          </a:p>
          <a:p>
            <a:pPr algn="ctr">
              <a:buNone/>
            </a:pPr>
            <a:r>
              <a:rPr lang="ru-RU" sz="6200" b="1" dirty="0" smtClean="0"/>
              <a:t>    А. </a:t>
            </a:r>
          </a:p>
          <a:p>
            <a:pPr algn="ctr"/>
            <a:endParaRPr lang="ru-RU" sz="6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842968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фольклорная песня-заклинание ведьм 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24" y="188640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древнерусской литературы 17 века</a:t>
            </a:r>
            <a:endParaRPr lang="ru-RU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festival.1september.ru/articles/410006/img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44824"/>
            <a:ext cx="89297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Российский орёл</a:t>
            </a:r>
            <a:endParaRPr lang="ru-RU" sz="5400" b="1" cap="none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50" y="974458"/>
            <a:ext cx="7097606" cy="58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331</Words>
  <Application>Microsoft Office PowerPoint</Application>
  <PresentationFormat>Экран (4:3)</PresentationFormat>
  <Paragraphs>76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Calibri</vt:lpstr>
      <vt:lpstr>Franklin Gothic Book</vt:lpstr>
      <vt:lpstr>Franklin Gothic Medium</vt:lpstr>
      <vt:lpstr>Wingdings 2</vt:lpstr>
      <vt:lpstr>Трек</vt:lpstr>
      <vt:lpstr>Визуальная поэзия</vt:lpstr>
      <vt:lpstr>Визуальная поэзия</vt:lpstr>
      <vt:lpstr>                              </vt:lpstr>
      <vt:lpstr>Три основные группы произведений</vt:lpstr>
      <vt:lpstr>Гельвиг,  Песочные часы</vt:lpstr>
      <vt:lpstr>  Бальсадор  Бонифаций, Книга муз, 1628  </vt:lpstr>
      <vt:lpstr>      </vt:lpstr>
      <vt:lpstr>Из древнерусской литературы 17 века</vt:lpstr>
      <vt:lpstr>Российский орёл</vt:lpstr>
      <vt:lpstr>Поэтические опыты Г. Р. Державина </vt:lpstr>
      <vt:lpstr>Презентация PowerPoint</vt:lpstr>
      <vt:lpstr> Валерий Брюсов </vt:lpstr>
      <vt:lpstr>Заколотая горлинка и фонтан</vt:lpstr>
      <vt:lpstr>Дождь</vt:lpstr>
      <vt:lpstr>Презентация PowerPoint</vt:lpstr>
      <vt:lpstr>Анна Альчук   Современная поэзия</vt:lpstr>
      <vt:lpstr>Фестиваль визуальной поэзии  2000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Татьяна Манкова</vt:lpstr>
      <vt:lpstr>Птица Феникс</vt:lpstr>
      <vt:lpstr>Презентация PowerPoint</vt:lpstr>
      <vt:lpstr> </vt:lpstr>
      <vt:lpstr>Презентация PowerPoint</vt:lpstr>
      <vt:lpstr>Презентация PowerPoint</vt:lpstr>
      <vt:lpstr> Сергей Сигей</vt:lpstr>
      <vt:lpstr>Презентация PowerPoint</vt:lpstr>
      <vt:lpstr>Дмитрий Авалиани</vt:lpstr>
      <vt:lpstr>Презентация PowerPoint</vt:lpstr>
      <vt:lpstr>Презентация PowerPoint</vt:lpstr>
      <vt:lpstr>Лингвогобелен В. Мельникова</vt:lpstr>
      <vt:lpstr>Лингвогобелен В. Мельникова</vt:lpstr>
      <vt:lpstr>Люминоскрипты В. Мельникова</vt:lpstr>
      <vt:lpstr>Презентация PowerPoint</vt:lpstr>
      <vt:lpstr>Стихотворение - коллаж  Е. Кацюбы</vt:lpstr>
      <vt:lpstr>Анна Альчук «Лабиринт Ариадны»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Визуальная поэзия</dc:title>
  <dc:creator>User</dc:creator>
  <cp:lastModifiedBy>Светлана Ахмадеева</cp:lastModifiedBy>
  <cp:revision>89</cp:revision>
  <dcterms:created xsi:type="dcterms:W3CDTF">2012-12-09T15:00:23Z</dcterms:created>
  <dcterms:modified xsi:type="dcterms:W3CDTF">2021-06-11T06:17:31Z</dcterms:modified>
</cp:coreProperties>
</file>