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83" r:id="rId4"/>
    <p:sldId id="280" r:id="rId5"/>
    <p:sldId id="274" r:id="rId6"/>
    <p:sldId id="284" r:id="rId7"/>
    <p:sldId id="259" r:id="rId8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C8049E"/>
    <a:srgbClr val="00CCFF"/>
    <a:srgbClr val="8DAEED"/>
    <a:srgbClr val="2DDFDB"/>
    <a:srgbClr val="3399FF"/>
    <a:srgbClr val="0066FF"/>
    <a:srgbClr val="3EACCA"/>
    <a:srgbClr val="44C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4"/>
  </p:normalViewPr>
  <p:slideViewPr>
    <p:cSldViewPr snapToGrid="0" snapToObjects="1">
      <p:cViewPr varScale="1">
        <p:scale>
          <a:sx n="103" d="100"/>
          <a:sy n="103" d="100"/>
        </p:scale>
        <p:origin x="27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97AC9D-58D5-4FC7-A82F-4B9D16C1819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108F49-4995-4FF6-B391-3D44DE42121B}">
      <dgm:prSet phldrT="[Текст]" custT="1"/>
      <dgm:spPr/>
      <dgm:t>
        <a:bodyPr/>
        <a:lstStyle/>
        <a:p>
          <a:r>
            <a:rPr lang="ru-RU" sz="2000" dirty="0" smtClean="0"/>
            <a:t>Приняли участие</a:t>
          </a:r>
        </a:p>
        <a:p>
          <a:r>
            <a:rPr lang="ru-RU" sz="2000" b="1" dirty="0" smtClean="0">
              <a:solidFill>
                <a:srgbClr val="FF0000"/>
              </a:solidFill>
            </a:rPr>
            <a:t>101</a:t>
          </a:r>
          <a:r>
            <a:rPr lang="ru-RU" sz="2000" dirty="0" smtClean="0">
              <a:solidFill>
                <a:srgbClr val="FF0000"/>
              </a:solidFill>
            </a:rPr>
            <a:t> </a:t>
          </a:r>
          <a:r>
            <a:rPr lang="ru-RU" sz="2000" dirty="0" smtClean="0"/>
            <a:t>школьная управленческая команда </a:t>
          </a:r>
        </a:p>
        <a:p>
          <a:r>
            <a:rPr lang="ru-RU" sz="2000" b="1" dirty="0" smtClean="0">
              <a:solidFill>
                <a:srgbClr val="FF0000"/>
              </a:solidFill>
            </a:rPr>
            <a:t>25</a:t>
          </a:r>
          <a:r>
            <a:rPr lang="ru-RU" sz="2000" dirty="0" smtClean="0"/>
            <a:t> </a:t>
          </a:r>
          <a:r>
            <a:rPr lang="ru-RU" sz="2000" dirty="0"/>
            <a:t>муниципальных управленческих команд</a:t>
          </a:r>
        </a:p>
      </dgm:t>
    </dgm:pt>
    <dgm:pt modelId="{0ECAD70D-D1C6-47E2-9F50-613A511D7965}" type="parTrans" cxnId="{C7F3C696-D405-48AE-9B85-9DCBE3DBDB70}">
      <dgm:prSet/>
      <dgm:spPr/>
      <dgm:t>
        <a:bodyPr/>
        <a:lstStyle/>
        <a:p>
          <a:endParaRPr lang="ru-RU"/>
        </a:p>
      </dgm:t>
    </dgm:pt>
    <dgm:pt modelId="{A7C3DDFF-2F9C-4B35-BABB-C63EA27CBD36}" type="sibTrans" cxnId="{C7F3C696-D405-48AE-9B85-9DCBE3DBDB70}">
      <dgm:prSet/>
      <dgm:spPr/>
      <dgm:t>
        <a:bodyPr/>
        <a:lstStyle/>
        <a:p>
          <a:endParaRPr lang="ru-RU"/>
        </a:p>
      </dgm:t>
    </dgm:pt>
    <dgm:pt modelId="{40B98C56-6AC3-46B7-8EB4-1E107CBAFF5C}">
      <dgm:prSet phldrT="[Текст]" custT="1"/>
      <dgm:spPr/>
      <dgm:t>
        <a:bodyPr/>
        <a:lstStyle/>
        <a:p>
          <a:r>
            <a:rPr lang="ru-RU" sz="2200" dirty="0" smtClean="0"/>
            <a:t>Выявлены профессиональные дефициты</a:t>
          </a:r>
          <a:endParaRPr lang="ru-RU" sz="2200" dirty="0"/>
        </a:p>
      </dgm:t>
    </dgm:pt>
    <dgm:pt modelId="{431EE642-7488-452C-9857-D8B3E3AC4BE8}" type="parTrans" cxnId="{21D3AD5C-C295-4FE9-AE77-63A9AD2E37D2}">
      <dgm:prSet/>
      <dgm:spPr/>
      <dgm:t>
        <a:bodyPr/>
        <a:lstStyle/>
        <a:p>
          <a:endParaRPr lang="ru-RU"/>
        </a:p>
      </dgm:t>
    </dgm:pt>
    <dgm:pt modelId="{23516EC8-5115-47EF-8D77-B37A6FF3B9BB}" type="sibTrans" cxnId="{21D3AD5C-C295-4FE9-AE77-63A9AD2E37D2}">
      <dgm:prSet/>
      <dgm:spPr/>
      <dgm:t>
        <a:bodyPr/>
        <a:lstStyle/>
        <a:p>
          <a:endParaRPr lang="ru-RU"/>
        </a:p>
      </dgm:t>
    </dgm:pt>
    <dgm:pt modelId="{0749F3B4-9A47-4DF4-B76D-D85284BAE757}">
      <dgm:prSet phldrT="[Текст]"/>
      <dgm:spPr/>
      <dgm:t>
        <a:bodyPr/>
        <a:lstStyle/>
        <a:p>
          <a:r>
            <a:rPr lang="ru-RU" dirty="0" smtClean="0"/>
            <a:t>Разработаны программы развития команд</a:t>
          </a:r>
          <a:endParaRPr lang="ru-RU" dirty="0"/>
        </a:p>
      </dgm:t>
    </dgm:pt>
    <dgm:pt modelId="{71FFC712-DC3C-4631-A5C8-6C4D6CF4660B}" type="parTrans" cxnId="{5CDF1A5D-CA01-4AC6-8513-6E705AB2A5C0}">
      <dgm:prSet/>
      <dgm:spPr/>
      <dgm:t>
        <a:bodyPr/>
        <a:lstStyle/>
        <a:p>
          <a:endParaRPr lang="ru-RU"/>
        </a:p>
      </dgm:t>
    </dgm:pt>
    <dgm:pt modelId="{839E23A3-3DA3-486B-BAB7-395E70F4705E}" type="sibTrans" cxnId="{5CDF1A5D-CA01-4AC6-8513-6E705AB2A5C0}">
      <dgm:prSet/>
      <dgm:spPr/>
      <dgm:t>
        <a:bodyPr/>
        <a:lstStyle/>
        <a:p>
          <a:endParaRPr lang="ru-RU"/>
        </a:p>
      </dgm:t>
    </dgm:pt>
    <dgm:pt modelId="{E5C97F0E-05F4-4F1B-89BD-328F9C54DB3A}">
      <dgm:prSet phldrT="[Текст]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dirty="0"/>
            <a:t>Проведены: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/>
            <a:t> </a:t>
          </a:r>
          <a:r>
            <a:rPr lang="ru-RU" dirty="0" err="1"/>
            <a:t>коучинговые</a:t>
          </a:r>
          <a:r>
            <a:rPr lang="ru-RU" dirty="0"/>
            <a:t> сессии;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/>
            <a:t> вебинары;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dirty="0"/>
            <a:t> </a:t>
          </a:r>
          <a:r>
            <a:rPr lang="ru-RU" dirty="0" smtClean="0"/>
            <a:t>семинары</a:t>
          </a:r>
          <a:endParaRPr lang="ru-RU" dirty="0"/>
        </a:p>
      </dgm:t>
    </dgm:pt>
    <dgm:pt modelId="{D9A3B98D-9958-4CBD-B7A4-B5F8691ACCC0}" type="parTrans" cxnId="{D95ABE0C-EEE1-47D2-BAEE-28B430957F7E}">
      <dgm:prSet/>
      <dgm:spPr/>
      <dgm:t>
        <a:bodyPr/>
        <a:lstStyle/>
        <a:p>
          <a:endParaRPr lang="ru-RU"/>
        </a:p>
      </dgm:t>
    </dgm:pt>
    <dgm:pt modelId="{CA3023F7-C727-4FCC-BCC5-AFFAAC786928}" type="sibTrans" cxnId="{D95ABE0C-EEE1-47D2-BAEE-28B430957F7E}">
      <dgm:prSet/>
      <dgm:spPr/>
      <dgm:t>
        <a:bodyPr/>
        <a:lstStyle/>
        <a:p>
          <a:endParaRPr lang="ru-RU"/>
        </a:p>
      </dgm:t>
    </dgm:pt>
    <dgm:pt modelId="{5B924EDD-AB4E-4252-BCC2-04775D884640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Проведены курсы повышения </a:t>
          </a:r>
          <a:r>
            <a:rPr lang="ru-RU" dirty="0" err="1" smtClean="0"/>
            <a:t>профмастерства</a:t>
          </a:r>
          <a:endParaRPr lang="ru-RU" dirty="0" smtClean="0"/>
        </a:p>
        <a:p>
          <a:pPr lvl="0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066FDC4-6B84-4E04-B346-30DAC275B4BB}" type="parTrans" cxnId="{73013CDD-8D51-4B03-8742-DA41E2C83F6B}">
      <dgm:prSet/>
      <dgm:spPr/>
      <dgm:t>
        <a:bodyPr/>
        <a:lstStyle/>
        <a:p>
          <a:endParaRPr lang="ru-RU"/>
        </a:p>
      </dgm:t>
    </dgm:pt>
    <dgm:pt modelId="{056DBF41-4751-4337-8AD3-9B3D76D18B95}" type="sibTrans" cxnId="{73013CDD-8D51-4B03-8742-DA41E2C83F6B}">
      <dgm:prSet/>
      <dgm:spPr/>
      <dgm:t>
        <a:bodyPr/>
        <a:lstStyle/>
        <a:p>
          <a:endParaRPr lang="ru-RU"/>
        </a:p>
      </dgm:t>
    </dgm:pt>
    <dgm:pt modelId="{9C48AD12-5E0F-4386-8867-0E9156B8DD1A}" type="pres">
      <dgm:prSet presAssocID="{D897AC9D-58D5-4FC7-A82F-4B9D16C1819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61D925-4802-4369-A1A2-A6D80F06D99A}" type="pres">
      <dgm:prSet presAssocID="{7E108F49-4995-4FF6-B391-3D44DE42121B}" presName="node" presStyleLbl="node1" presStyleIdx="0" presStyleCnt="5" custScaleY="141268" custLinFactNeighborY="-5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9FD25-F91E-49E2-A2FB-F3A69F6C6406}" type="pres">
      <dgm:prSet presAssocID="{A7C3DDFF-2F9C-4B35-BABB-C63EA27CBD36}" presName="sibTrans" presStyleCnt="0"/>
      <dgm:spPr/>
    </dgm:pt>
    <dgm:pt modelId="{89E871FD-6B73-4682-AD22-D267144FA94C}" type="pres">
      <dgm:prSet presAssocID="{40B98C56-6AC3-46B7-8EB4-1E107CBAFF5C}" presName="node" presStyleLbl="node1" presStyleIdx="1" presStyleCnt="5" custScaleY="139820" custLinFactNeighborY="-3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9413C-D648-4A01-8635-FA275E572F3D}" type="pres">
      <dgm:prSet presAssocID="{23516EC8-5115-47EF-8D77-B37A6FF3B9BB}" presName="sibTrans" presStyleCnt="0"/>
      <dgm:spPr/>
    </dgm:pt>
    <dgm:pt modelId="{3DA2163B-FA6E-4386-ADC3-FD9696F8C9C5}" type="pres">
      <dgm:prSet presAssocID="{0749F3B4-9A47-4DF4-B76D-D85284BAE757}" presName="node" presStyleLbl="node1" presStyleIdx="2" presStyleCnt="5" custScaleY="135591" custLinFactNeighborX="-416" custLinFactNeighborY="-5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A14D2-5DD5-42CB-AAA7-01997E109E28}" type="pres">
      <dgm:prSet presAssocID="{839E23A3-3DA3-486B-BAB7-395E70F4705E}" presName="sibTrans" presStyleCnt="0"/>
      <dgm:spPr/>
    </dgm:pt>
    <dgm:pt modelId="{27E598EC-5852-4F2A-B451-28163A5A23FB}" type="pres">
      <dgm:prSet presAssocID="{E5C97F0E-05F4-4F1B-89BD-328F9C54DB3A}" presName="node" presStyleLbl="node1" presStyleIdx="3" presStyleCnt="5" custScaleY="1236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4113F9-D4BE-4D3C-BEB7-D57F8C0104D5}" type="pres">
      <dgm:prSet presAssocID="{CA3023F7-C727-4FCC-BCC5-AFFAAC786928}" presName="sibTrans" presStyleCnt="0"/>
      <dgm:spPr/>
    </dgm:pt>
    <dgm:pt modelId="{79073910-C43E-480B-A104-45DA16FB47F5}" type="pres">
      <dgm:prSet presAssocID="{5B924EDD-AB4E-4252-BCC2-04775D884640}" presName="node" presStyleLbl="node1" presStyleIdx="4" presStyleCnt="5" custScaleY="122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D3AD5C-C295-4FE9-AE77-63A9AD2E37D2}" srcId="{D897AC9D-58D5-4FC7-A82F-4B9D16C18197}" destId="{40B98C56-6AC3-46B7-8EB4-1E107CBAFF5C}" srcOrd="1" destOrd="0" parTransId="{431EE642-7488-452C-9857-D8B3E3AC4BE8}" sibTransId="{23516EC8-5115-47EF-8D77-B37A6FF3B9BB}"/>
    <dgm:cxn modelId="{E5023035-E708-4FD3-8E4D-45882C0401EF}" type="presOf" srcId="{40B98C56-6AC3-46B7-8EB4-1E107CBAFF5C}" destId="{89E871FD-6B73-4682-AD22-D267144FA94C}" srcOrd="0" destOrd="0" presId="urn:microsoft.com/office/officeart/2005/8/layout/default"/>
    <dgm:cxn modelId="{F5752985-3550-485F-BEC8-2EDF787F1707}" type="presOf" srcId="{0749F3B4-9A47-4DF4-B76D-D85284BAE757}" destId="{3DA2163B-FA6E-4386-ADC3-FD9696F8C9C5}" srcOrd="0" destOrd="0" presId="urn:microsoft.com/office/officeart/2005/8/layout/default"/>
    <dgm:cxn modelId="{5CDF1A5D-CA01-4AC6-8513-6E705AB2A5C0}" srcId="{D897AC9D-58D5-4FC7-A82F-4B9D16C18197}" destId="{0749F3B4-9A47-4DF4-B76D-D85284BAE757}" srcOrd="2" destOrd="0" parTransId="{71FFC712-DC3C-4631-A5C8-6C4D6CF4660B}" sibTransId="{839E23A3-3DA3-486B-BAB7-395E70F4705E}"/>
    <dgm:cxn modelId="{73013CDD-8D51-4B03-8742-DA41E2C83F6B}" srcId="{D897AC9D-58D5-4FC7-A82F-4B9D16C18197}" destId="{5B924EDD-AB4E-4252-BCC2-04775D884640}" srcOrd="4" destOrd="0" parTransId="{D066FDC4-6B84-4E04-B346-30DAC275B4BB}" sibTransId="{056DBF41-4751-4337-8AD3-9B3D76D18B95}"/>
    <dgm:cxn modelId="{3D1D1C42-4B78-4BA3-B78A-470BAEBDC0B6}" type="presOf" srcId="{D897AC9D-58D5-4FC7-A82F-4B9D16C18197}" destId="{9C48AD12-5E0F-4386-8867-0E9156B8DD1A}" srcOrd="0" destOrd="0" presId="urn:microsoft.com/office/officeart/2005/8/layout/default"/>
    <dgm:cxn modelId="{9CC8E3E3-8CFF-4CCB-90CA-6D68D16D0FD7}" type="presOf" srcId="{5B924EDD-AB4E-4252-BCC2-04775D884640}" destId="{79073910-C43E-480B-A104-45DA16FB47F5}" srcOrd="0" destOrd="0" presId="urn:microsoft.com/office/officeart/2005/8/layout/default"/>
    <dgm:cxn modelId="{C7A2B6D1-1E4B-473E-940E-F04E744AD98C}" type="presOf" srcId="{7E108F49-4995-4FF6-B391-3D44DE42121B}" destId="{ED61D925-4802-4369-A1A2-A6D80F06D99A}" srcOrd="0" destOrd="0" presId="urn:microsoft.com/office/officeart/2005/8/layout/default"/>
    <dgm:cxn modelId="{C7F3C696-D405-48AE-9B85-9DCBE3DBDB70}" srcId="{D897AC9D-58D5-4FC7-A82F-4B9D16C18197}" destId="{7E108F49-4995-4FF6-B391-3D44DE42121B}" srcOrd="0" destOrd="0" parTransId="{0ECAD70D-D1C6-47E2-9F50-613A511D7965}" sibTransId="{A7C3DDFF-2F9C-4B35-BABB-C63EA27CBD36}"/>
    <dgm:cxn modelId="{425AD4EF-72CB-4D7B-B497-3C7130C847B4}" type="presOf" srcId="{E5C97F0E-05F4-4F1B-89BD-328F9C54DB3A}" destId="{27E598EC-5852-4F2A-B451-28163A5A23FB}" srcOrd="0" destOrd="0" presId="urn:microsoft.com/office/officeart/2005/8/layout/default"/>
    <dgm:cxn modelId="{D95ABE0C-EEE1-47D2-BAEE-28B430957F7E}" srcId="{D897AC9D-58D5-4FC7-A82F-4B9D16C18197}" destId="{E5C97F0E-05F4-4F1B-89BD-328F9C54DB3A}" srcOrd="3" destOrd="0" parTransId="{D9A3B98D-9958-4CBD-B7A4-B5F8691ACCC0}" sibTransId="{CA3023F7-C727-4FCC-BCC5-AFFAAC786928}"/>
    <dgm:cxn modelId="{A42E04F9-DC08-45D1-B610-94C1CFF782F2}" type="presParOf" srcId="{9C48AD12-5E0F-4386-8867-0E9156B8DD1A}" destId="{ED61D925-4802-4369-A1A2-A6D80F06D99A}" srcOrd="0" destOrd="0" presId="urn:microsoft.com/office/officeart/2005/8/layout/default"/>
    <dgm:cxn modelId="{5B9DA716-01F3-435D-819B-CB9EBE19C7F5}" type="presParOf" srcId="{9C48AD12-5E0F-4386-8867-0E9156B8DD1A}" destId="{1879FD25-F91E-49E2-A2FB-F3A69F6C6406}" srcOrd="1" destOrd="0" presId="urn:microsoft.com/office/officeart/2005/8/layout/default"/>
    <dgm:cxn modelId="{F1776CCF-857F-4CCE-9B7F-E5EEC083AFF6}" type="presParOf" srcId="{9C48AD12-5E0F-4386-8867-0E9156B8DD1A}" destId="{89E871FD-6B73-4682-AD22-D267144FA94C}" srcOrd="2" destOrd="0" presId="urn:microsoft.com/office/officeart/2005/8/layout/default"/>
    <dgm:cxn modelId="{C2E90751-F2AE-4ACC-B4DC-D70446382BE9}" type="presParOf" srcId="{9C48AD12-5E0F-4386-8867-0E9156B8DD1A}" destId="{C4C9413C-D648-4A01-8635-FA275E572F3D}" srcOrd="3" destOrd="0" presId="urn:microsoft.com/office/officeart/2005/8/layout/default"/>
    <dgm:cxn modelId="{F993B2BE-8F18-4F15-9BC5-D0B70A8A4DB9}" type="presParOf" srcId="{9C48AD12-5E0F-4386-8867-0E9156B8DD1A}" destId="{3DA2163B-FA6E-4386-ADC3-FD9696F8C9C5}" srcOrd="4" destOrd="0" presId="urn:microsoft.com/office/officeart/2005/8/layout/default"/>
    <dgm:cxn modelId="{E241A5CB-4D5E-48FB-9AA9-CFC109827811}" type="presParOf" srcId="{9C48AD12-5E0F-4386-8867-0E9156B8DD1A}" destId="{BCDA14D2-5DD5-42CB-AAA7-01997E109E28}" srcOrd="5" destOrd="0" presId="urn:microsoft.com/office/officeart/2005/8/layout/default"/>
    <dgm:cxn modelId="{D34860F5-B8AC-4506-8C40-9F3C3AED4559}" type="presParOf" srcId="{9C48AD12-5E0F-4386-8867-0E9156B8DD1A}" destId="{27E598EC-5852-4F2A-B451-28163A5A23FB}" srcOrd="6" destOrd="0" presId="urn:microsoft.com/office/officeart/2005/8/layout/default"/>
    <dgm:cxn modelId="{2000392F-F3B1-4162-95E3-70F1F3963884}" type="presParOf" srcId="{9C48AD12-5E0F-4386-8867-0E9156B8DD1A}" destId="{D94113F9-D4BE-4D3C-BEB7-D57F8C0104D5}" srcOrd="7" destOrd="0" presId="urn:microsoft.com/office/officeart/2005/8/layout/default"/>
    <dgm:cxn modelId="{6D98787E-2FE9-4448-AB10-B2851DDDE0B2}" type="presParOf" srcId="{9C48AD12-5E0F-4386-8867-0E9156B8DD1A}" destId="{79073910-C43E-480B-A104-45DA16FB47F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97AC9D-58D5-4FC7-A82F-4B9D16C1819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E108F49-4995-4FF6-B391-3D44DE42121B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Реализация на практике личностно-профессиональных управленческих компетенций </a:t>
          </a:r>
          <a:endParaRPr lang="ru-RU" sz="2000" b="1" dirty="0" smtClean="0"/>
        </a:p>
        <a:p>
          <a:endParaRPr lang="ru-RU" sz="2000" dirty="0"/>
        </a:p>
      </dgm:t>
    </dgm:pt>
    <dgm:pt modelId="{0ECAD70D-D1C6-47E2-9F50-613A511D7965}" type="parTrans" cxnId="{C7F3C696-D405-48AE-9B85-9DCBE3DBDB70}">
      <dgm:prSet/>
      <dgm:spPr/>
      <dgm:t>
        <a:bodyPr/>
        <a:lstStyle/>
        <a:p>
          <a:endParaRPr lang="ru-RU"/>
        </a:p>
      </dgm:t>
    </dgm:pt>
    <dgm:pt modelId="{A7C3DDFF-2F9C-4B35-BABB-C63EA27CBD36}" type="sibTrans" cxnId="{C7F3C696-D405-48AE-9B85-9DCBE3DBDB70}">
      <dgm:prSet/>
      <dgm:spPr/>
      <dgm:t>
        <a:bodyPr/>
        <a:lstStyle/>
        <a:p>
          <a:endParaRPr lang="ru-RU"/>
        </a:p>
      </dgm:t>
    </dgm:pt>
    <dgm:pt modelId="{40B98C56-6AC3-46B7-8EB4-1E107CBAFF5C}">
      <dgm:prSet phldrT="[Текст]" custT="1"/>
      <dgm:spPr/>
      <dgm:t>
        <a:bodyPr/>
        <a:lstStyle/>
        <a:p>
          <a:pPr marL="0" marR="0" lvl="0" indent="0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2000" dirty="0" smtClean="0"/>
        </a:p>
        <a:p>
          <a:pPr marL="0" marR="0" lvl="0" indent="0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Разработка инновационного проекта по повышению качества образования</a:t>
          </a:r>
          <a:endParaRPr lang="ru-RU" sz="2000" b="1" dirty="0" smtClean="0"/>
        </a:p>
        <a:p>
          <a:pPr lvl="0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dirty="0"/>
        </a:p>
      </dgm:t>
    </dgm:pt>
    <dgm:pt modelId="{431EE642-7488-452C-9857-D8B3E3AC4BE8}" type="parTrans" cxnId="{21D3AD5C-C295-4FE9-AE77-63A9AD2E37D2}">
      <dgm:prSet/>
      <dgm:spPr/>
      <dgm:t>
        <a:bodyPr/>
        <a:lstStyle/>
        <a:p>
          <a:endParaRPr lang="ru-RU"/>
        </a:p>
      </dgm:t>
    </dgm:pt>
    <dgm:pt modelId="{23516EC8-5115-47EF-8D77-B37A6FF3B9BB}" type="sibTrans" cxnId="{21D3AD5C-C295-4FE9-AE77-63A9AD2E37D2}">
      <dgm:prSet/>
      <dgm:spPr/>
      <dgm:t>
        <a:bodyPr/>
        <a:lstStyle/>
        <a:p>
          <a:endParaRPr lang="ru-RU"/>
        </a:p>
      </dgm:t>
    </dgm:pt>
    <dgm:pt modelId="{0749F3B4-9A47-4DF4-B76D-D85284BAE757}">
      <dgm:prSet phldrT="[Текст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Разработка и внедрение нового направления в программу развития школы или муниципального органа управления образованием</a:t>
          </a:r>
          <a:endParaRPr lang="ru-RU" dirty="0"/>
        </a:p>
      </dgm:t>
    </dgm:pt>
    <dgm:pt modelId="{71FFC712-DC3C-4631-A5C8-6C4D6CF4660B}" type="parTrans" cxnId="{5CDF1A5D-CA01-4AC6-8513-6E705AB2A5C0}">
      <dgm:prSet/>
      <dgm:spPr/>
      <dgm:t>
        <a:bodyPr/>
        <a:lstStyle/>
        <a:p>
          <a:endParaRPr lang="ru-RU"/>
        </a:p>
      </dgm:t>
    </dgm:pt>
    <dgm:pt modelId="{839E23A3-3DA3-486B-BAB7-395E70F4705E}" type="sibTrans" cxnId="{5CDF1A5D-CA01-4AC6-8513-6E705AB2A5C0}">
      <dgm:prSet/>
      <dgm:spPr/>
      <dgm:t>
        <a:bodyPr/>
        <a:lstStyle/>
        <a:p>
          <a:endParaRPr lang="ru-RU"/>
        </a:p>
      </dgm:t>
    </dgm:pt>
    <dgm:pt modelId="{5B924EDD-AB4E-4252-BCC2-04775D884640}">
      <dgm:prSet phldrT="[Текст]" custT="1"/>
      <dgm:spPr/>
      <dgm:t>
        <a:bodyPr/>
        <a:lstStyle/>
        <a:p>
          <a:pPr marL="0" marR="0" lvl="0" indent="0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+mn-lt"/>
              <a:cs typeface="Times New Roman" panose="02020603050405020304" pitchFamily="18" charset="0"/>
            </a:rPr>
            <a:t>Подготовка победителей конкурса ЛИДЕРЫ + </a:t>
          </a:r>
        </a:p>
        <a:p>
          <a:pPr marL="0" marR="0" lvl="0" indent="0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+mn-lt"/>
              <a:cs typeface="Times New Roman" panose="02020603050405020304" pitchFamily="18" charset="0"/>
            </a:rPr>
            <a:t>к участию в конкурсе краевых инновационных площадок.</a:t>
          </a:r>
        </a:p>
        <a:p>
          <a:pPr lvl="0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D066FDC4-6B84-4E04-B346-30DAC275B4BB}" type="parTrans" cxnId="{73013CDD-8D51-4B03-8742-DA41E2C83F6B}">
      <dgm:prSet/>
      <dgm:spPr/>
      <dgm:t>
        <a:bodyPr/>
        <a:lstStyle/>
        <a:p>
          <a:endParaRPr lang="ru-RU"/>
        </a:p>
      </dgm:t>
    </dgm:pt>
    <dgm:pt modelId="{056DBF41-4751-4337-8AD3-9B3D76D18B95}" type="sibTrans" cxnId="{73013CDD-8D51-4B03-8742-DA41E2C83F6B}">
      <dgm:prSet/>
      <dgm:spPr/>
      <dgm:t>
        <a:bodyPr/>
        <a:lstStyle/>
        <a:p>
          <a:endParaRPr lang="ru-RU"/>
        </a:p>
      </dgm:t>
    </dgm:pt>
    <dgm:pt modelId="{9C48AD12-5E0F-4386-8867-0E9156B8DD1A}" type="pres">
      <dgm:prSet presAssocID="{D897AC9D-58D5-4FC7-A82F-4B9D16C1819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61D925-4802-4369-A1A2-A6D80F06D99A}" type="pres">
      <dgm:prSet presAssocID="{7E108F49-4995-4FF6-B391-3D44DE42121B}" presName="node" presStyleLbl="node1" presStyleIdx="0" presStyleCnt="4" custScaleY="141268" custLinFactNeighborY="-51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79FD25-F91E-49E2-A2FB-F3A69F6C6406}" type="pres">
      <dgm:prSet presAssocID="{A7C3DDFF-2F9C-4B35-BABB-C63EA27CBD36}" presName="sibTrans" presStyleCnt="0"/>
      <dgm:spPr/>
    </dgm:pt>
    <dgm:pt modelId="{89E871FD-6B73-4682-AD22-D267144FA94C}" type="pres">
      <dgm:prSet presAssocID="{40B98C56-6AC3-46B7-8EB4-1E107CBAFF5C}" presName="node" presStyleLbl="node1" presStyleIdx="1" presStyleCnt="4" custScaleY="148808" custLinFactNeighborY="-3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9413C-D648-4A01-8635-FA275E572F3D}" type="pres">
      <dgm:prSet presAssocID="{23516EC8-5115-47EF-8D77-B37A6FF3B9BB}" presName="sibTrans" presStyleCnt="0"/>
      <dgm:spPr/>
    </dgm:pt>
    <dgm:pt modelId="{3DA2163B-FA6E-4386-ADC3-FD9696F8C9C5}" type="pres">
      <dgm:prSet presAssocID="{0749F3B4-9A47-4DF4-B76D-D85284BAE757}" presName="node" presStyleLbl="node1" presStyleIdx="2" presStyleCnt="4" custScaleY="147516" custLinFactNeighborX="-416" custLinFactNeighborY="-50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DA14D2-5DD5-42CB-AAA7-01997E109E28}" type="pres">
      <dgm:prSet presAssocID="{839E23A3-3DA3-486B-BAB7-395E70F4705E}" presName="sibTrans" presStyleCnt="0"/>
      <dgm:spPr/>
    </dgm:pt>
    <dgm:pt modelId="{79073910-C43E-480B-A104-45DA16FB47F5}" type="pres">
      <dgm:prSet presAssocID="{5B924EDD-AB4E-4252-BCC2-04775D884640}" presName="node" presStyleLbl="node1" presStyleIdx="3" presStyleCnt="4" custScaleX="171221" custScaleY="1223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D3AD5C-C295-4FE9-AE77-63A9AD2E37D2}" srcId="{D897AC9D-58D5-4FC7-A82F-4B9D16C18197}" destId="{40B98C56-6AC3-46B7-8EB4-1E107CBAFF5C}" srcOrd="1" destOrd="0" parTransId="{431EE642-7488-452C-9857-D8B3E3AC4BE8}" sibTransId="{23516EC8-5115-47EF-8D77-B37A6FF3B9BB}"/>
    <dgm:cxn modelId="{E5023035-E708-4FD3-8E4D-45882C0401EF}" type="presOf" srcId="{40B98C56-6AC3-46B7-8EB4-1E107CBAFF5C}" destId="{89E871FD-6B73-4682-AD22-D267144FA94C}" srcOrd="0" destOrd="0" presId="urn:microsoft.com/office/officeart/2005/8/layout/default"/>
    <dgm:cxn modelId="{F5752985-3550-485F-BEC8-2EDF787F1707}" type="presOf" srcId="{0749F3B4-9A47-4DF4-B76D-D85284BAE757}" destId="{3DA2163B-FA6E-4386-ADC3-FD9696F8C9C5}" srcOrd="0" destOrd="0" presId="urn:microsoft.com/office/officeart/2005/8/layout/default"/>
    <dgm:cxn modelId="{5CDF1A5D-CA01-4AC6-8513-6E705AB2A5C0}" srcId="{D897AC9D-58D5-4FC7-A82F-4B9D16C18197}" destId="{0749F3B4-9A47-4DF4-B76D-D85284BAE757}" srcOrd="2" destOrd="0" parTransId="{71FFC712-DC3C-4631-A5C8-6C4D6CF4660B}" sibTransId="{839E23A3-3DA3-486B-BAB7-395E70F4705E}"/>
    <dgm:cxn modelId="{73013CDD-8D51-4B03-8742-DA41E2C83F6B}" srcId="{D897AC9D-58D5-4FC7-A82F-4B9D16C18197}" destId="{5B924EDD-AB4E-4252-BCC2-04775D884640}" srcOrd="3" destOrd="0" parTransId="{D066FDC4-6B84-4E04-B346-30DAC275B4BB}" sibTransId="{056DBF41-4751-4337-8AD3-9B3D76D18B95}"/>
    <dgm:cxn modelId="{3D1D1C42-4B78-4BA3-B78A-470BAEBDC0B6}" type="presOf" srcId="{D897AC9D-58D5-4FC7-A82F-4B9D16C18197}" destId="{9C48AD12-5E0F-4386-8867-0E9156B8DD1A}" srcOrd="0" destOrd="0" presId="urn:microsoft.com/office/officeart/2005/8/layout/default"/>
    <dgm:cxn modelId="{9CC8E3E3-8CFF-4CCB-90CA-6D68D16D0FD7}" type="presOf" srcId="{5B924EDD-AB4E-4252-BCC2-04775D884640}" destId="{79073910-C43E-480B-A104-45DA16FB47F5}" srcOrd="0" destOrd="0" presId="urn:microsoft.com/office/officeart/2005/8/layout/default"/>
    <dgm:cxn modelId="{C7A2B6D1-1E4B-473E-940E-F04E744AD98C}" type="presOf" srcId="{7E108F49-4995-4FF6-B391-3D44DE42121B}" destId="{ED61D925-4802-4369-A1A2-A6D80F06D99A}" srcOrd="0" destOrd="0" presId="urn:microsoft.com/office/officeart/2005/8/layout/default"/>
    <dgm:cxn modelId="{C7F3C696-D405-48AE-9B85-9DCBE3DBDB70}" srcId="{D897AC9D-58D5-4FC7-A82F-4B9D16C18197}" destId="{7E108F49-4995-4FF6-B391-3D44DE42121B}" srcOrd="0" destOrd="0" parTransId="{0ECAD70D-D1C6-47E2-9F50-613A511D7965}" sibTransId="{A7C3DDFF-2F9C-4B35-BABB-C63EA27CBD36}"/>
    <dgm:cxn modelId="{A42E04F9-DC08-45D1-B610-94C1CFF782F2}" type="presParOf" srcId="{9C48AD12-5E0F-4386-8867-0E9156B8DD1A}" destId="{ED61D925-4802-4369-A1A2-A6D80F06D99A}" srcOrd="0" destOrd="0" presId="urn:microsoft.com/office/officeart/2005/8/layout/default"/>
    <dgm:cxn modelId="{5B9DA716-01F3-435D-819B-CB9EBE19C7F5}" type="presParOf" srcId="{9C48AD12-5E0F-4386-8867-0E9156B8DD1A}" destId="{1879FD25-F91E-49E2-A2FB-F3A69F6C6406}" srcOrd="1" destOrd="0" presId="urn:microsoft.com/office/officeart/2005/8/layout/default"/>
    <dgm:cxn modelId="{F1776CCF-857F-4CCE-9B7F-E5EEC083AFF6}" type="presParOf" srcId="{9C48AD12-5E0F-4386-8867-0E9156B8DD1A}" destId="{89E871FD-6B73-4682-AD22-D267144FA94C}" srcOrd="2" destOrd="0" presId="urn:microsoft.com/office/officeart/2005/8/layout/default"/>
    <dgm:cxn modelId="{C2E90751-F2AE-4ACC-B4DC-D70446382BE9}" type="presParOf" srcId="{9C48AD12-5E0F-4386-8867-0E9156B8DD1A}" destId="{C4C9413C-D648-4A01-8635-FA275E572F3D}" srcOrd="3" destOrd="0" presId="urn:microsoft.com/office/officeart/2005/8/layout/default"/>
    <dgm:cxn modelId="{F993B2BE-8F18-4F15-9BC5-D0B70A8A4DB9}" type="presParOf" srcId="{9C48AD12-5E0F-4386-8867-0E9156B8DD1A}" destId="{3DA2163B-FA6E-4386-ADC3-FD9696F8C9C5}" srcOrd="4" destOrd="0" presId="urn:microsoft.com/office/officeart/2005/8/layout/default"/>
    <dgm:cxn modelId="{E241A5CB-4D5E-48FB-9AA9-CFC109827811}" type="presParOf" srcId="{9C48AD12-5E0F-4386-8867-0E9156B8DD1A}" destId="{BCDA14D2-5DD5-42CB-AAA7-01997E109E28}" srcOrd="5" destOrd="0" presId="urn:microsoft.com/office/officeart/2005/8/layout/default"/>
    <dgm:cxn modelId="{6D98787E-2FE9-4448-AB10-B2851DDDE0B2}" type="presParOf" srcId="{9C48AD12-5E0F-4386-8867-0E9156B8DD1A}" destId="{79073910-C43E-480B-A104-45DA16FB47F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1D925-4802-4369-A1A2-A6D80F06D99A}">
      <dsp:nvSpPr>
        <dsp:cNvPr id="0" name=""/>
        <dsp:cNvSpPr/>
      </dsp:nvSpPr>
      <dsp:spPr>
        <a:xfrm>
          <a:off x="0" y="0"/>
          <a:ext cx="2595359" cy="21998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Приняли участие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0000"/>
              </a:solidFill>
            </a:rPr>
            <a:t>101</a:t>
          </a:r>
          <a:r>
            <a:rPr lang="ru-RU" sz="2000" kern="1200" dirty="0" smtClean="0">
              <a:solidFill>
                <a:srgbClr val="FF0000"/>
              </a:solidFill>
            </a:rPr>
            <a:t> </a:t>
          </a:r>
          <a:r>
            <a:rPr lang="ru-RU" sz="2000" kern="1200" dirty="0" smtClean="0"/>
            <a:t>школьная управленческая команда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FF0000"/>
              </a:solidFill>
            </a:rPr>
            <a:t>25</a:t>
          </a:r>
          <a:r>
            <a:rPr lang="ru-RU" sz="2000" kern="1200" dirty="0" smtClean="0"/>
            <a:t> </a:t>
          </a:r>
          <a:r>
            <a:rPr lang="ru-RU" sz="2000" kern="1200" dirty="0"/>
            <a:t>муниципальных управленческих команд</a:t>
          </a:r>
        </a:p>
      </dsp:txBody>
      <dsp:txXfrm>
        <a:off x="0" y="0"/>
        <a:ext cx="2595359" cy="2199847"/>
      </dsp:txXfrm>
    </dsp:sp>
    <dsp:sp modelId="{89E871FD-6B73-4682-AD22-D267144FA94C}">
      <dsp:nvSpPr>
        <dsp:cNvPr id="0" name=""/>
        <dsp:cNvSpPr/>
      </dsp:nvSpPr>
      <dsp:spPr>
        <a:xfrm>
          <a:off x="2854894" y="0"/>
          <a:ext cx="2595359" cy="21772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Выявлены профессиональные дефициты</a:t>
          </a:r>
          <a:endParaRPr lang="ru-RU" sz="2200" kern="1200" dirty="0"/>
        </a:p>
      </dsp:txBody>
      <dsp:txXfrm>
        <a:off x="2854894" y="0"/>
        <a:ext cx="2595359" cy="2177298"/>
      </dsp:txXfrm>
    </dsp:sp>
    <dsp:sp modelId="{3DA2163B-FA6E-4386-ADC3-FD9696F8C9C5}">
      <dsp:nvSpPr>
        <dsp:cNvPr id="0" name=""/>
        <dsp:cNvSpPr/>
      </dsp:nvSpPr>
      <dsp:spPr>
        <a:xfrm>
          <a:off x="5698993" y="0"/>
          <a:ext cx="2595359" cy="211144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Разработаны программы развития команд</a:t>
          </a:r>
          <a:endParaRPr lang="ru-RU" sz="2200" kern="1200" dirty="0"/>
        </a:p>
      </dsp:txBody>
      <dsp:txXfrm>
        <a:off x="5698993" y="0"/>
        <a:ext cx="2595359" cy="2111443"/>
      </dsp:txXfrm>
    </dsp:sp>
    <dsp:sp modelId="{27E598EC-5852-4F2A-B451-28163A5A23FB}">
      <dsp:nvSpPr>
        <dsp:cNvPr id="0" name=""/>
        <dsp:cNvSpPr/>
      </dsp:nvSpPr>
      <dsp:spPr>
        <a:xfrm>
          <a:off x="1427447" y="2494146"/>
          <a:ext cx="2595359" cy="19248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/>
            <a:t>Проведены: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/>
            <a:t> </a:t>
          </a:r>
          <a:r>
            <a:rPr lang="ru-RU" sz="2200" kern="1200" dirty="0" err="1"/>
            <a:t>коучинговые</a:t>
          </a:r>
          <a:r>
            <a:rPr lang="ru-RU" sz="2200" kern="1200" dirty="0"/>
            <a:t> сессии;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/>
            <a:t> вебинары;</a:t>
          </a:r>
        </a:p>
        <a:p>
          <a:pPr lvl="0" algn="ctr" defTabSz="9779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200" kern="1200" dirty="0"/>
            <a:t> </a:t>
          </a:r>
          <a:r>
            <a:rPr lang="ru-RU" sz="2200" kern="1200" dirty="0" smtClean="0"/>
            <a:t>семинары</a:t>
          </a:r>
          <a:endParaRPr lang="ru-RU" sz="2200" kern="1200" dirty="0"/>
        </a:p>
      </dsp:txBody>
      <dsp:txXfrm>
        <a:off x="1427447" y="2494146"/>
        <a:ext cx="2595359" cy="1924842"/>
      </dsp:txXfrm>
    </dsp:sp>
    <dsp:sp modelId="{79073910-C43E-480B-A104-45DA16FB47F5}">
      <dsp:nvSpPr>
        <dsp:cNvPr id="0" name=""/>
        <dsp:cNvSpPr/>
      </dsp:nvSpPr>
      <dsp:spPr>
        <a:xfrm>
          <a:off x="4282342" y="2503871"/>
          <a:ext cx="2595359" cy="1905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200" kern="1200" dirty="0" smtClean="0"/>
            <a:t>Проведены курсы повышения </a:t>
          </a:r>
          <a:r>
            <a:rPr lang="ru-RU" sz="2200" kern="1200" dirty="0" err="1" smtClean="0"/>
            <a:t>профмастерства</a:t>
          </a:r>
          <a:endParaRPr lang="ru-RU" sz="2200" kern="1200" dirty="0" smtClean="0"/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4282342" y="2503871"/>
        <a:ext cx="2595359" cy="1905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61D925-4802-4369-A1A2-A6D80F06D99A}">
      <dsp:nvSpPr>
        <dsp:cNvPr id="0" name=""/>
        <dsp:cNvSpPr/>
      </dsp:nvSpPr>
      <dsp:spPr>
        <a:xfrm>
          <a:off x="119300" y="0"/>
          <a:ext cx="2576558" cy="21839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/>
            <a:t>Реализация на практике личностно-профессиональных управленческих компетенций </a:t>
          </a:r>
          <a:endParaRPr lang="ru-RU" sz="2000" b="1" kern="1200" dirty="0" smtClean="0"/>
        </a:p>
        <a:p>
          <a:pPr algn="ctr">
            <a:spcBef>
              <a:spcPct val="0"/>
            </a:spcBef>
          </a:pPr>
          <a:endParaRPr lang="ru-RU" sz="2000" kern="1200" dirty="0"/>
        </a:p>
      </dsp:txBody>
      <dsp:txXfrm>
        <a:off x="119300" y="0"/>
        <a:ext cx="2576558" cy="2183911"/>
      </dsp:txXfrm>
    </dsp:sp>
    <dsp:sp modelId="{89E871FD-6B73-4682-AD22-D267144FA94C}">
      <dsp:nvSpPr>
        <dsp:cNvPr id="0" name=""/>
        <dsp:cNvSpPr/>
      </dsp:nvSpPr>
      <dsp:spPr>
        <a:xfrm>
          <a:off x="2953515" y="0"/>
          <a:ext cx="2576558" cy="23004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marR="0" lvl="0" indent="0" algn="ctr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endParaRPr lang="ru-RU" sz="2000" kern="1200" dirty="0" smtClean="0"/>
        </a:p>
        <a:p>
          <a:pPr marL="0" marR="0" lvl="0" indent="0" algn="ctr" defTabSz="28892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/>
            <a:t>Разработка инновационного проекта по повышению качества образования</a:t>
          </a:r>
          <a:endParaRPr lang="ru-RU" sz="2000" b="1" kern="1200" dirty="0" smtClean="0"/>
        </a:p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>
        <a:off x="2953515" y="0"/>
        <a:ext cx="2576558" cy="2300475"/>
      </dsp:txXfrm>
    </dsp:sp>
    <dsp:sp modelId="{3DA2163B-FA6E-4386-ADC3-FD9696F8C9C5}">
      <dsp:nvSpPr>
        <dsp:cNvPr id="0" name=""/>
        <dsp:cNvSpPr/>
      </dsp:nvSpPr>
      <dsp:spPr>
        <a:xfrm>
          <a:off x="5777011" y="0"/>
          <a:ext cx="2576558" cy="22805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Разработка и внедрение нового направления в программу развития школы или муниципального органа управления образованием</a:t>
          </a:r>
          <a:endParaRPr lang="ru-RU" sz="1800" kern="1200" dirty="0"/>
        </a:p>
      </dsp:txBody>
      <dsp:txXfrm>
        <a:off x="5777011" y="0"/>
        <a:ext cx="2576558" cy="2280501"/>
      </dsp:txXfrm>
    </dsp:sp>
    <dsp:sp modelId="{79073910-C43E-480B-A104-45DA16FB47F5}">
      <dsp:nvSpPr>
        <dsp:cNvPr id="0" name=""/>
        <dsp:cNvSpPr/>
      </dsp:nvSpPr>
      <dsp:spPr>
        <a:xfrm>
          <a:off x="2035989" y="2558631"/>
          <a:ext cx="4411609" cy="18915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ctr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+mn-lt"/>
              <a:cs typeface="Times New Roman" panose="02020603050405020304" pitchFamily="18" charset="0"/>
            </a:rPr>
            <a:t>Подготовка победителей конкурса ЛИДЕРЫ + </a:t>
          </a:r>
        </a:p>
        <a:p>
          <a:pPr marL="0" marR="0" lvl="0" indent="0" algn="ctr" defTabSz="93345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+mn-lt"/>
              <a:cs typeface="Times New Roman" panose="02020603050405020304" pitchFamily="18" charset="0"/>
            </a:rPr>
            <a:t>к участию в конкурсе краевых инновационных площадок.</a:t>
          </a: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035989" y="2558631"/>
        <a:ext cx="4411609" cy="1891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D56FE-E8B4-6542-B0BD-942AA5C3A01D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09D5CD-20F8-394C-8865-0730912DD7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94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9D5CD-20F8-394C-8865-0730912DD75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98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09D5CD-20F8-394C-8865-0730912DD75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67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0482B5-9AAC-EC43-B16E-A17541C0D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79FD84-FA96-7E4A-95C3-3EF4B37946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E27B1B-BE9B-E047-82B0-20C94A73B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99DD30-79F5-8343-A3DC-DE7527E8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0D6CBC-9145-AB4E-A8A0-1EA575C5A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93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60636-7AA8-E242-8E7A-D6255EACA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B7D7247-4EA4-2047-BB20-0A7FDF205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E032DE-8056-A543-AF83-62CBBC5CF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00D6FE-35F4-0A4C-A043-6653444AF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B496E5-C89C-0A46-BC3E-4A1FC6B22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4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16C7D6E-D913-784A-9C20-A7B71DCAA4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3E57B29-C7E3-B048-9800-96521A3F61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D38310-5004-1A48-9F93-2E31EDF96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07A83C-350B-D14A-BD34-A5140A89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CFBB22-6A64-D440-86F7-DCDD4AF91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593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979A4-6E09-BE45-A65A-C461275AD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11A4C1-53AD-B045-A011-64C20981C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713ABA-40C2-C141-9C98-EA2443783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8F16FE-00E7-654F-8B86-DB8006606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F1A128-4772-5144-9689-0F1EA276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920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E71CEB-34CC-724F-BAD4-AA2C9EE9B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07F205-3C0C-5D4F-9A5E-BC0ABB77F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059423-2677-B246-8066-5F7D58E95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1BA019-D6B0-6C4D-B362-E00592873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4840D4-A596-9D4F-AB02-9E82B13E6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77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9BA81B-9DDE-494C-BC23-062E490F4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AAB0B6-D86D-AF46-B053-991B29EF12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9D51C92-47C4-E648-8E0B-FD568D1E4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51FD1D1-8C48-A54A-8C70-8CF36A6A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7CE442E-3EDF-BC40-B7E9-A2BB910F0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6D5E37-C70F-2E47-9A9F-5F4E0632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805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35AFAB-7E62-534F-81F0-A9A2E4FA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F435AC-AF90-834F-AFA0-B084E4124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62C004-FD15-E643-BE45-AD0459C795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B3489DC-0181-3648-A589-D5F826E07E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B8A9E57-7368-CC41-85A1-93CC62A93E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2FBA971-44AF-4745-B439-C86A729A9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CE6B71A-C2E8-3F4B-87DA-0566B38C6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E34571C-3A18-5144-985F-1D604808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13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91BCA-67E6-624A-A541-FD3821D6E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CB4F8C9-3268-284A-98E9-7D2D7B7FF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280F24-39A9-FF4F-AB1C-F8E9118E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B5B241A-C259-E94C-A1E7-56F657D7D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468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19D27AF-C767-ED46-853F-64E3DB1D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194C200-2E9E-4042-8747-1803D6CEE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49242A0-B376-544A-893D-68B51E5DC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01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9F33F-997F-564B-87E1-E69658E07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CD443E-4841-1243-9FDE-0B46CDDCA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C45992-10D6-0D43-8AEC-FB9D66CF1F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F0A14B8-543C-884A-AFD6-A9D8B8BC9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507495-DDD9-E944-AD93-CB35FADC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293C42-E740-E541-B380-9629BC094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511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1FAE0A-E115-D844-917E-FC065B483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56941F4-EF4A-C848-A67C-237699C86E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138C91-6908-3F46-88DC-0F0EEA1AC7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334B821-84B8-D34A-8441-57BE41AF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ED8F0F-81AB-0448-8935-511C703BE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2229EE1-0162-BE47-B1DC-4BC55A0F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70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AE2C68-95E6-894A-9A0D-D0B756221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4448BBF-F284-754A-AB2C-6F6A9D649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75A39F-39C8-504D-98B5-D309098D88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1A381-81DA-C54A-962F-E2924EBE831E}" type="datetimeFigureOut">
              <a:rPr lang="ru-RU" smtClean="0"/>
              <a:t>13.01.2022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8D8E25-FEEE-234F-AE86-F410E5E0B2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65FD5C-27F1-5A46-B909-87ED31A62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07EA7-3F97-5840-A402-FD3C648AA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7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kuos@iro23.ru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mailto:k.shkolnye@yandex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78EFEB-DBF1-2142-940B-C791FADBF8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7AEC5A-12E1-D147-A619-FFD974103A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1B69F36F-BCAE-8240-A9C3-4238F0CE51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97EF0D7-8174-1E48-BA71-5A8713EA065E}"/>
              </a:ext>
            </a:extLst>
          </p:cNvPr>
          <p:cNvSpPr txBox="1"/>
          <p:nvPr/>
        </p:nvSpPr>
        <p:spPr>
          <a:xfrm>
            <a:off x="9424636" y="665384"/>
            <a:ext cx="13388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17.01.2022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1AB3AB9-CE6F-744D-A6D6-23B4BA8AE599}"/>
              </a:ext>
            </a:extLst>
          </p:cNvPr>
          <p:cNvSpPr txBox="1"/>
          <p:nvPr/>
        </p:nvSpPr>
        <p:spPr>
          <a:xfrm>
            <a:off x="1234441" y="1702145"/>
            <a:ext cx="95290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ДОРОЖНАЯ КАРТА РЕГИОНАЛЬНОГО ПРОЕКТА</a:t>
            </a:r>
          </a:p>
          <a:p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«Мастерская </a:t>
            </a:r>
            <a:r>
              <a:rPr lang="ru-RU" sz="3600" dirty="0">
                <a:solidFill>
                  <a:schemeClr val="bg1"/>
                </a:solidFill>
              </a:rPr>
              <a:t>управленческих команд как механизм развития управленческого потенциала региональной системы образования» 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5146" y="5858293"/>
            <a:ext cx="1013348" cy="976161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7D34975-2B80-4CAA-8CC8-EC958ADFCA69}"/>
              </a:ext>
            </a:extLst>
          </p:cNvPr>
          <p:cNvSpPr/>
          <p:nvPr/>
        </p:nvSpPr>
        <p:spPr>
          <a:xfrm>
            <a:off x="15097" y="5871539"/>
            <a:ext cx="8704813" cy="962916"/>
          </a:xfrm>
          <a:prstGeom prst="rect">
            <a:avLst/>
          </a:prstGeom>
          <a:solidFill>
            <a:srgbClr val="3EAC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22DD25-E855-B04A-810C-26FAC74CA9CE}"/>
              </a:ext>
            </a:extLst>
          </p:cNvPr>
          <p:cNvSpPr txBox="1"/>
          <p:nvPr/>
        </p:nvSpPr>
        <p:spPr>
          <a:xfrm>
            <a:off x="372880" y="386357"/>
            <a:ext cx="9164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Кафедра управления образовательными системами и кадрового резерва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970" y="5871539"/>
            <a:ext cx="1068553" cy="99970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607322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BE908-D530-CC47-92B3-7EF1A37B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D20AB43-68C1-6F46-8A3F-94AB6327A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5098" y="-153995"/>
            <a:ext cx="12192000" cy="6858000"/>
          </a:xfrm>
        </p:spPr>
      </p:pic>
      <p:sp>
        <p:nvSpPr>
          <p:cNvPr id="4" name="Овальная выноска 3"/>
          <p:cNvSpPr/>
          <p:nvPr/>
        </p:nvSpPr>
        <p:spPr>
          <a:xfrm>
            <a:off x="838200" y="-109"/>
            <a:ext cx="2553008" cy="2291951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Начало реализации проекта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332312" y="2333910"/>
            <a:ext cx="18608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8284" y="5709385"/>
            <a:ext cx="1032511" cy="994620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8B31AA3-7653-41C0-B9CE-1B72D7374CB6}"/>
              </a:ext>
            </a:extLst>
          </p:cNvPr>
          <p:cNvSpPr/>
          <p:nvPr/>
        </p:nvSpPr>
        <p:spPr>
          <a:xfrm>
            <a:off x="15097" y="5709385"/>
            <a:ext cx="2465455" cy="994620"/>
          </a:xfrm>
          <a:prstGeom prst="rect">
            <a:avLst/>
          </a:prstGeom>
          <a:solidFill>
            <a:srgbClr val="3EAC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46A77739-7675-4F8A-94ED-F9CED001CC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7740328"/>
              </p:ext>
            </p:extLst>
          </p:nvPr>
        </p:nvGraphicFramePr>
        <p:xfrm>
          <a:off x="3561208" y="1202014"/>
          <a:ext cx="8305149" cy="4453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3" name="Рисунок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6209" y="5704299"/>
            <a:ext cx="1068553" cy="999706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02263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BE908-D530-CC47-92B3-7EF1A37B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D20AB43-68C1-6F46-8A3F-94AB6327A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39785"/>
            <a:ext cx="12192000" cy="68580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332312" y="2333910"/>
            <a:ext cx="18608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0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</a:t>
            </a:r>
            <a:endParaRPr lang="ru-RU" sz="40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4110" y="5882566"/>
            <a:ext cx="1069998" cy="1030732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8B31AA3-7653-41C0-B9CE-1B72D7374CB6}"/>
              </a:ext>
            </a:extLst>
          </p:cNvPr>
          <p:cNvSpPr/>
          <p:nvPr/>
        </p:nvSpPr>
        <p:spPr>
          <a:xfrm>
            <a:off x="15097" y="5709385"/>
            <a:ext cx="2465455" cy="994620"/>
          </a:xfrm>
          <a:prstGeom prst="rect">
            <a:avLst/>
          </a:prstGeom>
          <a:solidFill>
            <a:srgbClr val="3EAC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46A77739-7675-4F8A-94ED-F9CED001CC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4737870"/>
              </p:ext>
            </p:extLst>
          </p:nvPr>
        </p:nvGraphicFramePr>
        <p:xfrm>
          <a:off x="3370156" y="1405179"/>
          <a:ext cx="8483589" cy="44507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13" name="Рисунок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597" y="5898079"/>
            <a:ext cx="1068553" cy="99970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Овальная выноска 13"/>
          <p:cNvSpPr/>
          <p:nvPr/>
        </p:nvSpPr>
        <p:spPr>
          <a:xfrm>
            <a:off x="757668" y="39786"/>
            <a:ext cx="2821873" cy="249324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b="1" dirty="0">
                <a:solidFill>
                  <a:srgbClr val="FF0000"/>
                </a:solidFill>
              </a:rPr>
              <a:t>105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школьных управленческих команд </a:t>
            </a:r>
          </a:p>
          <a:p>
            <a:pPr lvl="0"/>
            <a:r>
              <a:rPr lang="ru-RU" b="1" dirty="0">
                <a:solidFill>
                  <a:srgbClr val="FF0000"/>
                </a:solidFill>
              </a:rPr>
              <a:t>18</a:t>
            </a:r>
            <a:r>
              <a:rPr lang="ru-RU" dirty="0"/>
              <a:t> муниципальных управленческих команд</a:t>
            </a:r>
          </a:p>
        </p:txBody>
      </p:sp>
    </p:spTree>
    <p:extLst>
      <p:ext uri="{BB962C8B-B14F-4D97-AF65-F5344CB8AC3E}">
        <p14:creationId xmlns:p14="http://schemas.microsoft.com/office/powerpoint/2010/main" val="25190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A8F71DD-4472-0444-A2FF-5B149D328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15097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172529" y="5401605"/>
            <a:ext cx="9182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показатели диагностики</a:t>
            </a:r>
          </a:p>
          <a:p>
            <a:pPr algn="ctr"/>
            <a:endParaRPr lang="ru-RU" sz="2000" b="1" dirty="0">
              <a:solidFill>
                <a:srgbClr val="CC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68407" y="1959940"/>
            <a:ext cx="104980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marR="359410" lvl="0" algn="ctr">
              <a:defRPr/>
            </a:pPr>
            <a:endParaRPr lang="ru-RU" sz="20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98" y="3929580"/>
            <a:ext cx="2991563" cy="1920491"/>
          </a:xfrm>
          <a:prstGeom prst="rect">
            <a:avLst/>
          </a:prstGeom>
        </p:spPr>
      </p:pic>
      <p:sp>
        <p:nvSpPr>
          <p:cNvPr id="18" name="10-конечная звезда 17"/>
          <p:cNvSpPr/>
          <p:nvPr/>
        </p:nvSpPr>
        <p:spPr>
          <a:xfrm>
            <a:off x="193669" y="199448"/>
            <a:ext cx="1356410" cy="119081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/>
              <a:t>2022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37287" y="5840310"/>
            <a:ext cx="1072980" cy="1033604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0326158-BD6F-40CC-A910-EA1B34F3E181}"/>
              </a:ext>
            </a:extLst>
          </p:cNvPr>
          <p:cNvSpPr/>
          <p:nvPr/>
        </p:nvSpPr>
        <p:spPr>
          <a:xfrm>
            <a:off x="15097" y="6109491"/>
            <a:ext cx="2270903" cy="724964"/>
          </a:xfrm>
          <a:prstGeom prst="rect">
            <a:avLst/>
          </a:prstGeom>
          <a:solidFill>
            <a:srgbClr val="8DAE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527717" y="6129068"/>
            <a:ext cx="9182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План реализации проекта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970" y="5871539"/>
            <a:ext cx="1068553" cy="99970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4602445"/>
              </p:ext>
            </p:extLst>
          </p:nvPr>
        </p:nvGraphicFramePr>
        <p:xfrm>
          <a:off x="2408663" y="987920"/>
          <a:ext cx="9182700" cy="44595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69848">
                  <a:extLst>
                    <a:ext uri="{9D8B030D-6E8A-4147-A177-3AD203B41FA5}">
                      <a16:colId xmlns:a16="http://schemas.microsoft.com/office/drawing/2014/main" val="3749458778"/>
                    </a:ext>
                  </a:extLst>
                </a:gridCol>
                <a:gridCol w="1687806">
                  <a:extLst>
                    <a:ext uri="{9D8B030D-6E8A-4147-A177-3AD203B41FA5}">
                      <a16:colId xmlns:a16="http://schemas.microsoft.com/office/drawing/2014/main" val="1508948631"/>
                    </a:ext>
                  </a:extLst>
                </a:gridCol>
                <a:gridCol w="1406616">
                  <a:extLst>
                    <a:ext uri="{9D8B030D-6E8A-4147-A177-3AD203B41FA5}">
                      <a16:colId xmlns:a16="http://schemas.microsoft.com/office/drawing/2014/main" val="1905473552"/>
                    </a:ext>
                  </a:extLst>
                </a:gridCol>
                <a:gridCol w="1518430">
                  <a:extLst>
                    <a:ext uri="{9D8B030D-6E8A-4147-A177-3AD203B41FA5}">
                      <a16:colId xmlns:a16="http://schemas.microsoft.com/office/drawing/2014/main" val="3035460855"/>
                    </a:ext>
                  </a:extLst>
                </a:gridCol>
              </a:tblGrid>
              <a:tr h="443024">
                <a:tc>
                  <a:txBody>
                    <a:bodyPr/>
                    <a:lstStyle/>
                    <a:p>
                      <a:pPr marL="1905" indent="-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Наименование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905" indent="-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Форма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905" indent="-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Сроки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905" indent="-190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Ответственные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90063224"/>
                  </a:ext>
                </a:extLst>
              </a:tr>
              <a:tr h="430883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Обеспечение функционирования единого информационного блока проекта на сайте ИРО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Текстовые, фото и видео материалы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 течение года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94656717"/>
                  </a:ext>
                </a:extLst>
              </a:tr>
              <a:tr h="2216493"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Утверждение состава рабочей группы и дорожной карты по реализации проекта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Приказ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Январь </a:t>
                      </a:r>
                      <a:r>
                        <a:rPr lang="ru-RU" sz="1200" dirty="0" smtClean="0">
                          <a:effectLst/>
                        </a:rPr>
                        <a:t>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Первый проректор</a:t>
                      </a:r>
                    </a:p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Проректор по профессиональному развитию и национальным проектам </a:t>
                      </a:r>
                    </a:p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ГБОУ ИРО Краснодарского края</a:t>
                      </a:r>
                    </a:p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2960411"/>
                  </a:ext>
                </a:extLst>
              </a:tr>
              <a:tr h="434569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«Школа управленческих команд» - 2022»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Информационный вебинар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Один раз в квартал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КУОСКР</a:t>
                      </a:r>
                    </a:p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ЦНППМПР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1711470"/>
                  </a:ext>
                </a:extLst>
              </a:tr>
              <a:tr h="434569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Сбор заявок от управленческих команд на участие в проекте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Электронные и бумажные носители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Январь 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5703971"/>
                  </a:ext>
                </a:extLst>
              </a:tr>
              <a:tr h="434569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Разработка локального акта регионального конкурса «Лидеры+»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Положение о конкурсе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Январь 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КУОСКР</a:t>
                      </a:r>
                    </a:p>
                    <a:p>
                      <a:pPr marL="1270" indent="-127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ЦНППМПР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60731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5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5A8F71DD-4472-0444-A2FF-5B149D328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15097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172529" y="5401605"/>
            <a:ext cx="9182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показатели диагностики</a:t>
            </a:r>
          </a:p>
          <a:p>
            <a:pPr algn="ctr"/>
            <a:endParaRPr lang="ru-RU" sz="2000" b="1" dirty="0">
              <a:solidFill>
                <a:srgbClr val="CC66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68407" y="1959940"/>
            <a:ext cx="104980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340" marR="359410" lvl="0" algn="ctr">
              <a:defRPr/>
            </a:pPr>
            <a:endParaRPr lang="ru-RU" sz="2000" b="1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1502" y="4162926"/>
            <a:ext cx="2697561" cy="1655081"/>
          </a:xfrm>
          <a:prstGeom prst="rect">
            <a:avLst/>
          </a:prstGeom>
        </p:spPr>
      </p:pic>
      <p:sp>
        <p:nvSpPr>
          <p:cNvPr id="18" name="10-конечная звезда 17"/>
          <p:cNvSpPr/>
          <p:nvPr/>
        </p:nvSpPr>
        <p:spPr>
          <a:xfrm>
            <a:off x="193669" y="199448"/>
            <a:ext cx="1356410" cy="1190814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800" b="1" dirty="0"/>
              <a:t>2022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7130" y="5840310"/>
            <a:ext cx="1056460" cy="1017690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0326158-BD6F-40CC-A910-EA1B34F3E181}"/>
              </a:ext>
            </a:extLst>
          </p:cNvPr>
          <p:cNvSpPr/>
          <p:nvPr/>
        </p:nvSpPr>
        <p:spPr>
          <a:xfrm>
            <a:off x="15097" y="6109491"/>
            <a:ext cx="2270903" cy="724964"/>
          </a:xfrm>
          <a:prstGeom prst="rect">
            <a:avLst/>
          </a:prstGeom>
          <a:solidFill>
            <a:srgbClr val="8DAE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2B1272-4238-0E46-95D5-FDF2DB4B95E8}"/>
              </a:ext>
            </a:extLst>
          </p:cNvPr>
          <p:cNvSpPr txBox="1"/>
          <p:nvPr/>
        </p:nvSpPr>
        <p:spPr>
          <a:xfrm>
            <a:off x="-527717" y="6129068"/>
            <a:ext cx="9182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План реализации проекта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970" y="5871539"/>
            <a:ext cx="1068553" cy="999706"/>
          </a:xfrm>
          <a:prstGeom prst="rect">
            <a:avLst/>
          </a:prstGeom>
          <a:solidFill>
            <a:schemeClr val="bg1"/>
          </a:solidFill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043619"/>
              </p:ext>
            </p:extLst>
          </p:nvPr>
        </p:nvGraphicFramePr>
        <p:xfrm>
          <a:off x="2176485" y="1"/>
          <a:ext cx="9877984" cy="58180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26509">
                  <a:extLst>
                    <a:ext uri="{9D8B030D-6E8A-4147-A177-3AD203B41FA5}">
                      <a16:colId xmlns:a16="http://schemas.microsoft.com/office/drawing/2014/main" val="781714550"/>
                    </a:ext>
                  </a:extLst>
                </a:gridCol>
                <a:gridCol w="1819535">
                  <a:extLst>
                    <a:ext uri="{9D8B030D-6E8A-4147-A177-3AD203B41FA5}">
                      <a16:colId xmlns:a16="http://schemas.microsoft.com/office/drawing/2014/main" val="3307674147"/>
                    </a:ext>
                  </a:extLst>
                </a:gridCol>
                <a:gridCol w="1516398">
                  <a:extLst>
                    <a:ext uri="{9D8B030D-6E8A-4147-A177-3AD203B41FA5}">
                      <a16:colId xmlns:a16="http://schemas.microsoft.com/office/drawing/2014/main" val="2709999155"/>
                    </a:ext>
                  </a:extLst>
                </a:gridCol>
                <a:gridCol w="1615542">
                  <a:extLst>
                    <a:ext uri="{9D8B030D-6E8A-4147-A177-3AD203B41FA5}">
                      <a16:colId xmlns:a16="http://schemas.microsoft.com/office/drawing/2014/main" val="2496536232"/>
                    </a:ext>
                  </a:extLst>
                </a:gridCol>
              </a:tblGrid>
              <a:tr h="22622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Наименование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Форма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Сроки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Ответственные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3804299537"/>
                  </a:ext>
                </a:extLst>
              </a:tr>
              <a:tr h="672291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уровня личностных и профессиональных компетенций членов управленческих команд, участвующих в проекте в 2022г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Дистанционная диагностика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 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ЦНППМПР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259559719"/>
                  </a:ext>
                </a:extLst>
              </a:tr>
              <a:tr h="672291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материала для развития потенциала управленческих команд -участников проекта на основе выявленных профессиональных дефицитов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развития команд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Март-Апрель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2783143214"/>
                  </a:ext>
                </a:extLst>
              </a:tr>
              <a:tr h="67229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программ обучения для муниципальных команд «Организация и особенности управления муниципальной системы образования»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ДПП ПК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Март, Апрель, Сентябрь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3865268632"/>
                  </a:ext>
                </a:extLst>
              </a:tr>
              <a:tr h="1120485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Реализация программ обучения для школьных команд «Управление финансово-экономической 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хозяйственной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деятельностью. Координация учебных программ и проектов. Воспитание и социализация. Контроль за качеством образования)»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ДПП ПК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 Апрель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Октябрь Ноябрь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455195702"/>
                  </a:ext>
                </a:extLst>
              </a:tr>
              <a:tr h="448193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«Практика управления образовательной организацией в проектном формате»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Стажировка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Сентябрь, Ноябрь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2936038045"/>
                  </a:ext>
                </a:extLst>
              </a:tr>
              <a:tr h="896387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«Школа стратегического управления (в том числе ШНОР/ШССУ, участники Федерального проекта 500+)»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Вебинар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</a:p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ЦНППМПР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2933328395"/>
                  </a:ext>
                </a:extLst>
              </a:tr>
              <a:tr h="665905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«Командообразование»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Воркшоп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2022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</a:p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КППиДО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ЦНППМПР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7425319"/>
                  </a:ext>
                </a:extLst>
              </a:tr>
              <a:tr h="443937">
                <a:tc>
                  <a:txBody>
                    <a:bodyPr/>
                    <a:lstStyle/>
                    <a:p>
                      <a:pPr marL="1270" indent="-127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«Ответы образования на вызовы современности»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Стратегическая сессия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Май, Октябрь 2022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tc>
                  <a:txBody>
                    <a:bodyPr/>
                    <a:lstStyle/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КУОСКР</a:t>
                      </a:r>
                    </a:p>
                    <a:p>
                      <a:pPr marL="1270" indent="-1270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ЦНППМПР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290" marR="59290" marT="0" marB="0" anchor="ctr"/>
                </a:tc>
                <a:extLst>
                  <a:ext uri="{0D108BD9-81ED-4DB2-BD59-A6C34878D82A}">
                    <a16:rowId xmlns:a16="http://schemas.microsoft.com/office/drawing/2014/main" val="36024794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41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BE908-D530-CC47-92B3-7EF1A37B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D20AB43-68C1-6F46-8A3F-94AB6327AF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89571" y="0"/>
            <a:ext cx="12192000" cy="6858000"/>
          </a:xfr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3749" y="5827268"/>
            <a:ext cx="1069998" cy="1030732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8B31AA3-7653-41C0-B9CE-1B72D7374CB6}"/>
              </a:ext>
            </a:extLst>
          </p:cNvPr>
          <p:cNvSpPr/>
          <p:nvPr/>
        </p:nvSpPr>
        <p:spPr>
          <a:xfrm>
            <a:off x="-189571" y="5858294"/>
            <a:ext cx="2465455" cy="994620"/>
          </a:xfrm>
          <a:prstGeom prst="rect">
            <a:avLst/>
          </a:prstGeom>
          <a:solidFill>
            <a:srgbClr val="3EAC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4976" y="1881017"/>
            <a:ext cx="5229921" cy="409871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3597" y="5858294"/>
            <a:ext cx="1068553" cy="999706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4" name="Прямоугольник 3"/>
          <p:cNvSpPr/>
          <p:nvPr/>
        </p:nvSpPr>
        <p:spPr>
          <a:xfrm rot="19997981">
            <a:off x="769974" y="1511024"/>
            <a:ext cx="817212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Ноябрь 2022</a:t>
            </a:r>
            <a:endParaRPr lang="ru-RU" sz="72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142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10FEA4-89C6-3D42-B444-16320A069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7F2FB41-9B12-E542-929A-C1448B497A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6785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0FD39A-BB0B-F140-8532-76C269FCE818}"/>
              </a:ext>
            </a:extLst>
          </p:cNvPr>
          <p:cNvSpPr txBox="1"/>
          <p:nvPr/>
        </p:nvSpPr>
        <p:spPr>
          <a:xfrm>
            <a:off x="2696474" y="55530"/>
            <a:ext cx="63559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3600" b="1" dirty="0">
                <a:solidFill>
                  <a:srgbClr val="0066FF"/>
                </a:solidFill>
              </a:rPr>
              <a:t>БЛАГОДАРИМ ЗА ВНИМАНИЕ! </a:t>
            </a:r>
            <a:endParaRPr lang="ru-RU" sz="2400" b="1" dirty="0">
              <a:solidFill>
                <a:srgbClr val="0066F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62EA83-57B3-4B4E-A0F8-80A9AC5AE750}"/>
              </a:ext>
            </a:extLst>
          </p:cNvPr>
          <p:cNvSpPr txBox="1"/>
          <p:nvPr/>
        </p:nvSpPr>
        <p:spPr>
          <a:xfrm>
            <a:off x="1984255" y="3312544"/>
            <a:ext cx="822348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/>
              <a:t>Краснодарский край, г. Краснодар, ул. </a:t>
            </a:r>
            <a:r>
              <a:rPr lang="ru-RU" sz="2400" b="1" dirty="0" err="1"/>
              <a:t>Сормовская</a:t>
            </a:r>
            <a:r>
              <a:rPr lang="en-US" sz="2400" b="1" dirty="0"/>
              <a:t>,167</a:t>
            </a:r>
            <a:r>
              <a:rPr lang="ru-RU" sz="2400" b="1" dirty="0"/>
              <a:t> (каб.226)</a:t>
            </a:r>
            <a:endParaRPr lang="en-US" sz="2400" b="1" dirty="0"/>
          </a:p>
          <a:p>
            <a:pPr algn="r"/>
            <a:r>
              <a:rPr lang="en-US" sz="4000" b="1" dirty="0"/>
              <a:t>8(861) </a:t>
            </a:r>
            <a:r>
              <a:rPr lang="ru-RU" sz="4000" b="1" dirty="0" smtClean="0"/>
              <a:t>232-29-45</a:t>
            </a:r>
            <a:endParaRPr lang="en-US" sz="4000" b="1" dirty="0"/>
          </a:p>
          <a:p>
            <a:pPr algn="r"/>
            <a:r>
              <a:rPr lang="en-US" sz="3200" dirty="0"/>
              <a:t>E-mail</a:t>
            </a:r>
            <a:r>
              <a:rPr lang="ru-RU" sz="3200" dirty="0"/>
              <a:t>: </a:t>
            </a:r>
            <a:endParaRPr lang="ru-RU" sz="3200" dirty="0" smtClean="0"/>
          </a:p>
          <a:p>
            <a:pPr algn="r"/>
            <a:r>
              <a:rPr lang="en-US" sz="2000" dirty="0" smtClean="0">
                <a:hlinkClick r:id="rId3"/>
              </a:rPr>
              <a:t>kuos@iro23.ru</a:t>
            </a:r>
            <a:r>
              <a:rPr lang="ru-RU" sz="2000" dirty="0" smtClean="0"/>
              <a:t> </a:t>
            </a:r>
          </a:p>
          <a:p>
            <a:pPr algn="r"/>
            <a:r>
              <a:rPr lang="en-US" sz="2000" dirty="0" smtClean="0">
                <a:hlinkClick r:id="rId4"/>
              </a:rPr>
              <a:t>k.shkolnye@yandex.ru</a:t>
            </a:r>
            <a:endParaRPr lang="ru-RU" sz="2000" dirty="0" smtClean="0"/>
          </a:p>
          <a:p>
            <a:pPr algn="r"/>
            <a:endParaRPr lang="ru-RU" sz="2400" dirty="0" smtClean="0"/>
          </a:p>
          <a:p>
            <a:pPr algn="r"/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0FD39A-BB0B-F140-8532-76C269FCE818}"/>
              </a:ext>
            </a:extLst>
          </p:cNvPr>
          <p:cNvSpPr txBox="1"/>
          <p:nvPr/>
        </p:nvSpPr>
        <p:spPr>
          <a:xfrm>
            <a:off x="1409699" y="2000283"/>
            <a:ext cx="937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66FF"/>
                </a:solidFill>
              </a:rPr>
              <a:t>Кафедра </a:t>
            </a:r>
            <a:r>
              <a:rPr lang="ru-RU" sz="2400" b="1" dirty="0">
                <a:solidFill>
                  <a:srgbClr val="0066FF"/>
                </a:solidFill>
              </a:rPr>
              <a:t>управления образовательными системами и кадрового резерва</a:t>
            </a:r>
            <a:endParaRPr lang="ru-RU" sz="1600" b="1" dirty="0">
              <a:solidFill>
                <a:srgbClr val="0066FF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51456" y="55530"/>
            <a:ext cx="1209110" cy="1164739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0566" y="45274"/>
            <a:ext cx="1244951" cy="116473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422000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422</Words>
  <Application>Microsoft Office PowerPoint</Application>
  <PresentationFormat>Широкоэкранный</PresentationFormat>
  <Paragraphs>114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Elizavenia Krylova</dc:creator>
  <cp:lastModifiedBy>Галина В. Степановская</cp:lastModifiedBy>
  <cp:revision>107</cp:revision>
  <cp:lastPrinted>2021-09-29T10:45:03Z</cp:lastPrinted>
  <dcterms:created xsi:type="dcterms:W3CDTF">2021-09-17T12:10:58Z</dcterms:created>
  <dcterms:modified xsi:type="dcterms:W3CDTF">2022-01-13T13:15:20Z</dcterms:modified>
</cp:coreProperties>
</file>