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9" r:id="rId3"/>
    <p:sldId id="272" r:id="rId4"/>
    <p:sldId id="257" r:id="rId5"/>
    <p:sldId id="271" r:id="rId6"/>
    <p:sldId id="258" r:id="rId7"/>
    <p:sldId id="267" r:id="rId8"/>
    <p:sldId id="274" r:id="rId9"/>
    <p:sldId id="276" r:id="rId10"/>
    <p:sldId id="273" r:id="rId11"/>
    <p:sldId id="270" r:id="rId12"/>
    <p:sldId id="263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8767-595D-4562-805F-1F59E9C445A8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23999-6FAF-4CE0-B8A1-ECCC4C523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0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6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6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42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3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9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1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6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9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5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23999-6FAF-4CE0-B8A1-ECCC4C5239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1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2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6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2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0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5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8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8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2A47-7184-4CD7-9BFF-2566F3682266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696A4-BACE-456C-B071-493B5D187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" y="23011"/>
            <a:ext cx="12151091" cy="68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4993" y="2067919"/>
            <a:ext cx="10287307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МОТИВАЦИЯ РОДИТЕЛЕЙ В ВОСПИТАНИИ ОБУЧАЮЩИХСЯ. </a:t>
            </a:r>
          </a:p>
          <a:p>
            <a:pPr lvl="0"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ВЗГЛЯД КЛАССНОГО РУКОВОДИТЕЛЯ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9943" y="324955"/>
            <a:ext cx="6096000" cy="3076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3631"/>
            <a:endParaRPr lang="ru-RU" sz="1399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07293" y="4629035"/>
            <a:ext cx="63656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Марюхина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Андреевна, учитель русского языка и литературы гимназии № 3 города Краснодара, </a:t>
            </a:r>
          </a:p>
          <a:p>
            <a:pPr lvl="0"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регионального конкурса «Учитель года Кубани в 2020 году»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0" y="164468"/>
            <a:ext cx="1060043" cy="10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75" y="100972"/>
            <a:ext cx="7477125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94011" y="359185"/>
            <a:ext cx="808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ЗАНИМАТЕЛЬНОЕ КРАЕВЕДЕНИЕ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5" y="14224"/>
            <a:ext cx="1060043" cy="1059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451602"/>
            <a:ext cx="7065128" cy="47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02" y="96131"/>
            <a:ext cx="9736107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529511" y="354345"/>
            <a:ext cx="97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ЛИЧНЫЙ БЛОГ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9" y="96131"/>
            <a:ext cx="1060043" cy="105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5581" y="1373985"/>
            <a:ext cx="1812055" cy="1806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839" y="1305234"/>
            <a:ext cx="10504395" cy="5063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59" y="3762375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81300" y="2575943"/>
            <a:ext cx="614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0" y="69218"/>
            <a:ext cx="1060043" cy="10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12872" y="3786910"/>
            <a:ext cx="6674837" cy="861325"/>
          </a:xfrm>
          <a:prstGeom prst="roundRect">
            <a:avLst/>
          </a:prstGeom>
          <a:solidFill>
            <a:srgbClr val="AADD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ыше уровень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достижения ребенка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обучении и социализации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27669" y="2984345"/>
            <a:ext cx="691585" cy="5787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872" y="1906431"/>
            <a:ext cx="6693988" cy="5913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840" y="201830"/>
            <a:ext cx="10708690" cy="7133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6" y="104111"/>
            <a:ext cx="862325" cy="86168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401006" y="164595"/>
            <a:ext cx="6918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мотивация и сотрудничество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39171" y="1954393"/>
            <a:ext cx="484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вовлеченность родителей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837" y="1302682"/>
            <a:ext cx="292633" cy="509669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31321" y="2186993"/>
            <a:ext cx="3069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постоянная коммуникация между школой в лице учителей,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классного руководителя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и родителями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1" y="85609"/>
            <a:ext cx="8748714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74127"/>
            <a:ext cx="1060043" cy="1059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9730" y="1846469"/>
            <a:ext cx="9477375" cy="404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может поддерживать учителя, зная, какие изменения происходят в образовательном процессе;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находятся в лучшем положении для того, чтобы информировать школу о потребностях и возможностях их ребенка;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родители, которые частично информированы об изменениях в школе и в образовательном процессе, вынуждены узнавать об этих изменениях через средства массовой информации, и в этом случае не всегда информация может оказаться корректной и полной;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в образовательном процессе приводит к улучшению поведения ребенка в классе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влияет на мотивацию самого ребенка, его самооценку и интерес ребенка к учебной деятельности;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вовлеченность родителей в воспитательный процесс приводит к повышению уровня моральных качеств учителей;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свою очередь активный и вовлеченный родитель сможет лучше понимать своего ребенка и принимать сферу его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интересов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1011" y="262133"/>
            <a:ext cx="649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ТРЕХСТОРОННЯЯ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КОММУНИКАЦИЯ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866476" y="1211314"/>
            <a:ext cx="691585" cy="5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2" y="67585"/>
            <a:ext cx="885237" cy="8845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29" y="1334374"/>
            <a:ext cx="10708690" cy="71336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848399" y="1475382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НЕРАВНОДУШНОЕ ОТНОШЕНИЕ К СУДЬБЕ РЕБЕНКА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80" y="3759002"/>
            <a:ext cx="11810635" cy="8182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05099" y="3788307"/>
            <a:ext cx="11458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ГРАМОТНО ОРГАНИЗОВАННАЯ РАБОТА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КЛАССНОГО РУКОВОДИТЕЛЯ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С СЕМЬЕЙ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5638800" y="2486101"/>
            <a:ext cx="1086399" cy="1048463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 20"/>
          <p:cNvSpPr/>
          <p:nvPr/>
        </p:nvSpPr>
        <p:spPr>
          <a:xfrm>
            <a:off x="5339036" y="4979775"/>
            <a:ext cx="1685925" cy="914400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4368" y="5797254"/>
            <a:ext cx="693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СОЗДАНИЕ ГАРМОНИЧНЫХ УСЛОВИЙ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ДЛЯ РАЗВИТИЯ ЛИЧНОСТИ РЕБЕНКА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4"/>
          <a:stretch/>
        </p:blipFill>
        <p:spPr>
          <a:xfrm>
            <a:off x="722886" y="3153965"/>
            <a:ext cx="1549758" cy="30587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8683" y="3534564"/>
            <a:ext cx="1993565" cy="151193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4995" y="5436975"/>
            <a:ext cx="115224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02" y="96131"/>
            <a:ext cx="10006823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1496007" y="152754"/>
            <a:ext cx="10032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КЛАССНОГО РУКОВОДИТЕЛЯ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0" y="64395"/>
            <a:ext cx="1008466" cy="1007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360410" y="113869"/>
            <a:ext cx="1982426" cy="48801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" name="Блок-схема: знак завершения 27"/>
          <p:cNvSpPr/>
          <p:nvPr/>
        </p:nvSpPr>
        <p:spPr>
          <a:xfrm>
            <a:off x="1691750" y="1370540"/>
            <a:ext cx="1209599" cy="5094020"/>
          </a:xfrm>
          <a:prstGeom prst="flowChartTerminator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в целях мотивации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13405" y="4175527"/>
            <a:ext cx="89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1-11 классы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11546" y="5490676"/>
            <a:ext cx="89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1-11 классы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142" y="2074070"/>
            <a:ext cx="332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ДВУХСТОРОННЯЯ КОММУНИКАЦИЯ</a:t>
            </a:r>
            <a:endParaRPr lang="ru-RU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271" y="2434316"/>
            <a:ext cx="371888" cy="3109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307384" y="2613055"/>
            <a:ext cx="2217803" cy="47508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5643397" y="4426178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ОДНОСТОРОННЯЯ КОММУНИКАЦИЯ</a:t>
            </a:r>
            <a:endParaRPr lang="ru-RU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9166" y="4558181"/>
            <a:ext cx="2228403" cy="186499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271" y="4510935"/>
            <a:ext cx="37188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" y="13022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8" y="13022"/>
            <a:ext cx="1060043" cy="1059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905" y="1126251"/>
            <a:ext cx="4952378" cy="1517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231" y="3174446"/>
            <a:ext cx="4388932" cy="166013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266" y="1213978"/>
            <a:ext cx="2749534" cy="15406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7" name="Прямоугольник 16"/>
          <p:cNvSpPr/>
          <p:nvPr/>
        </p:nvSpPr>
        <p:spPr>
          <a:xfrm>
            <a:off x="4703613" y="1066730"/>
            <a:ext cx="382388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810260" algn="l"/>
              </a:tabLst>
            </a:pPr>
            <a:r>
              <a:rPr lang="ru-RU" sz="2400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-учительские организации</a:t>
            </a:r>
            <a:endParaRPr lang="ru-RU" sz="2400" dirty="0">
              <a:solidFill>
                <a:srgbClr val="0070C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11458" y="1087822"/>
            <a:ext cx="2470454" cy="34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630555" algn="l"/>
                <a:tab pos="810260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81912" y="1219974"/>
            <a:ext cx="322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  <a:tabLst>
                <a:tab pos="630555" algn="l"/>
                <a:tab pos="810260" algn="l"/>
              </a:tabLst>
            </a:pP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ежегодные дни открытых дверей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8431" y="5458052"/>
            <a:ext cx="1600996" cy="16009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251" y="114027"/>
            <a:ext cx="8181974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124669" y="104835"/>
            <a:ext cx="882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подходы в организации живого общения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96231" y="3586699"/>
            <a:ext cx="444804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07000"/>
              </a:lnSpc>
              <a:tabLst>
                <a:tab pos="630555" algn="l"/>
                <a:tab pos="810260" algn="l"/>
              </a:tabLst>
            </a:pP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школьный общественный </a:t>
            </a:r>
            <a:r>
              <a:rPr lang="ru-RU" sz="24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</a:t>
            </a:r>
            <a:endParaRPr lang="ru-RU" sz="2400" b="1" dirty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68" y="1596846"/>
            <a:ext cx="3146957" cy="36990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9490" y="1835618"/>
            <a:ext cx="2484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вечерние встречи, ежегодные спортивные состязания на открытом воздухе,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224" y="4972798"/>
            <a:ext cx="5400675" cy="14018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01428" y="5135497"/>
            <a:ext cx="4641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1741" y="1898771"/>
            <a:ext cx="1548518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75" y="100972"/>
            <a:ext cx="7477125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94011" y="243676"/>
            <a:ext cx="808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ШКОЛЬНОГО НАУЧНОГО ОБЩЕСТВА. ОРГАНИЗАЦИЯ ПРОЕКТНОЙ И ИССЛЕДОВАТЕЛЬСКОЙ ДЕЯТЕЛЬНОСТИ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5" y="14224"/>
            <a:ext cx="1060043" cy="10592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6" y="1317452"/>
            <a:ext cx="4753694" cy="35652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38" y="1870614"/>
            <a:ext cx="42005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75" y="100972"/>
            <a:ext cx="7477125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94011" y="243676"/>
            <a:ext cx="808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ПОСТАНОВКИ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5" y="14224"/>
            <a:ext cx="1060043" cy="1059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124" r="20545" b="2709"/>
          <a:stretch/>
        </p:blipFill>
        <p:spPr>
          <a:xfrm>
            <a:off x="861850" y="1944612"/>
            <a:ext cx="4902525" cy="3075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37" y="1471029"/>
            <a:ext cx="4533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1854" y="5890846"/>
            <a:ext cx="4515309" cy="641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75" y="100972"/>
            <a:ext cx="7477125" cy="885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394011" y="313018"/>
            <a:ext cx="808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ВОЕННО-ПАТРИОТИЧЕСКАЯ РАБОТА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5" y="14224"/>
            <a:ext cx="1060043" cy="105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7" y="1386794"/>
            <a:ext cx="6159500" cy="461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440909"/>
            <a:ext cx="41243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287</Words>
  <Application>Microsoft Office PowerPoint</Application>
  <PresentationFormat>Широкоэкранный</PresentationFormat>
  <Paragraphs>51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ИРО Краснодарского края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Куренная</dc:creator>
  <cp:lastModifiedBy>Елена В. Куренная</cp:lastModifiedBy>
  <cp:revision>70</cp:revision>
  <cp:lastPrinted>2021-03-10T12:25:12Z</cp:lastPrinted>
  <dcterms:created xsi:type="dcterms:W3CDTF">2021-03-10T09:31:55Z</dcterms:created>
  <dcterms:modified xsi:type="dcterms:W3CDTF">2021-08-13T12:12:26Z</dcterms:modified>
</cp:coreProperties>
</file>