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5" r:id="rId9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0986"/>
    <a:srgbClr val="E4097E"/>
    <a:srgbClr val="393186"/>
    <a:srgbClr val="10AA23"/>
    <a:srgbClr val="ECF5FC"/>
    <a:srgbClr val="3F68AF"/>
    <a:srgbClr val="5F92F8"/>
    <a:srgbClr val="3B69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A5585-B2D6-4094-8C62-FE612CDD627A}" type="datetimeFigureOut">
              <a:rPr lang="ru-RU"/>
              <a:pPr>
                <a:defRPr/>
              </a:pPr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FCBCC-B089-47D6-9456-178804BF56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D438C-7C0C-4A72-AD71-6AD1AB1DD1F7}" type="datetimeFigureOut">
              <a:rPr lang="ru-RU"/>
              <a:pPr>
                <a:defRPr/>
              </a:pPr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46C5A-D3F9-4094-BF7F-60A45779CE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881E7-BD05-4ACE-9F17-12AB43A5A906}" type="datetimeFigureOut">
              <a:rPr lang="ru-RU"/>
              <a:pPr>
                <a:defRPr/>
              </a:pPr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9EC1F-E089-4083-B5A7-C8281D169B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56F9D-E923-4479-B30E-3966526C4CB2}" type="datetimeFigureOut">
              <a:rPr lang="ru-RU"/>
              <a:pPr>
                <a:defRPr/>
              </a:pPr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22E05-2CDB-48F9-AAFD-229E9E6115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ACB31-60F6-419A-B1FF-195C3EFD4F40}" type="datetimeFigureOut">
              <a:rPr lang="ru-RU"/>
              <a:pPr>
                <a:defRPr/>
              </a:pPr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BEA5A-D830-4755-82B5-1379167CD5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C37EE-9F01-499B-A1CA-45AEB5202C4D}" type="datetimeFigureOut">
              <a:rPr lang="ru-RU"/>
              <a:pPr>
                <a:defRPr/>
              </a:pPr>
              <a:t>20.01.2022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B8F2C-B698-476F-9AD7-6EDF050189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787B8-C0EC-41E2-8B78-0A70ABD0DA27}" type="datetimeFigureOut">
              <a:rPr lang="ru-RU"/>
              <a:pPr>
                <a:defRPr/>
              </a:pPr>
              <a:t>20.01.2022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3AE82-A910-409E-A64B-89D20D874F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C875C-CFF4-4F92-94B9-3F5A22D54D1F}" type="datetimeFigureOut">
              <a:rPr lang="ru-RU"/>
              <a:pPr>
                <a:defRPr/>
              </a:pPr>
              <a:t>20.01.2022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C27E7-F87F-4722-82DC-60E9D595D4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B777B-8DAA-4276-BD02-0A99318FCC1C}" type="datetimeFigureOut">
              <a:rPr lang="ru-RU"/>
              <a:pPr>
                <a:defRPr/>
              </a:pPr>
              <a:t>20.01.2022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7537E-34FC-43D7-808F-E1D53FC8E0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6922D-47E7-4DB7-AF53-E8A00601CB97}" type="datetimeFigureOut">
              <a:rPr lang="ru-RU"/>
              <a:pPr>
                <a:defRPr/>
              </a:pPr>
              <a:t>20.01.2022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1AAFE-C5F3-47C2-B709-BBB5B67DCE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3055B-4B2D-4F9B-ADF9-7153B7B708A2}" type="datetimeFigureOut">
              <a:rPr lang="ru-RU"/>
              <a:pPr>
                <a:defRPr/>
              </a:pPr>
              <a:t>20.01.2022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BD720-DBF2-40C9-9346-B0ACCFB1F9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7DC4BC1-6444-4998-92F2-63898E4DD73E}" type="datetimeFigureOut">
              <a:rPr lang="ru-RU"/>
              <a:pPr>
                <a:defRPr/>
              </a:pPr>
              <a:t>20.01.2022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92FDD7-09C1-4AAF-9419-CFFEC90393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5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39091" y="1704254"/>
            <a:ext cx="9767455" cy="2387600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Black" panose="00000A00000000000000" pitchFamily="2" charset="-52"/>
              </a:rPr>
              <a:t>Сообщество </a:t>
            </a:r>
            <a:r>
              <a:rPr lang="ru-RU" b="1" dirty="0" smtClean="0">
                <a:solidFill>
                  <a:srgbClr val="F20986"/>
                </a:solidFill>
                <a:latin typeface="Montserrat Black" panose="00000A00000000000000" pitchFamily="2" charset="-52"/>
              </a:rPr>
              <a:t>МОЛОДЫХ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Black" panose="00000A00000000000000" pitchFamily="2" charset="-52"/>
              </a:rPr>
              <a:t> педагогов Кубани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Montserrat Black" panose="00000A00000000000000" pitchFamily="2" charset="-52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73236" y="4904365"/>
            <a:ext cx="7827820" cy="1655762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</a:rPr>
              <a:t>Лосева Екатерина Александровна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</a:rPr>
              <a:t>, заведующий кафедрой психологии, педагогики и дополнительного образования 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Montserrat Light" panose="00000400000000000000" pitchFamily="2" charset="-52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0782" cy="1879889"/>
          </a:xfrm>
          <a:prstGeom prst="rect">
            <a:avLst/>
          </a:prstGeom>
        </p:spPr>
      </p:pic>
      <p:pic>
        <p:nvPicPr>
          <p:cNvPr id="1026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190" y="172388"/>
            <a:ext cx="1531866" cy="1531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9986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5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0782" cy="187988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7668" y="1247054"/>
            <a:ext cx="9767455" cy="1371455"/>
          </a:xfrm>
        </p:spPr>
        <p:txBody>
          <a:bodyPr/>
          <a:lstStyle/>
          <a:p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Montserrat Black" panose="00000A00000000000000" pitchFamily="2" charset="-52"/>
              </a:rPr>
              <a:t>История появления Ассоциации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Montserrat Black" panose="00000A00000000000000" pitchFamily="2" charset="-52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5235" y="2778920"/>
            <a:ext cx="10321637" cy="3898971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</a:rPr>
              <a:t>В 2011 году по инициативе министерства образования, науки и молодежной политики Краснодарского края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</a:rPr>
              <a:t>прошел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</a:rPr>
              <a:t>I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</a:rPr>
              <a:t>Всекубанский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</a:rPr>
              <a:t> Семёновский слёт молодых педагогов Кубани, в ходе проведения которого было решено создать Ассоциацию молодых педагогов края.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</a:rPr>
              <a:t>В Ассоциацию входят молодые педагоги со стажем работы до 5 лет в возрасте до 35 лет включительно, работающих в образовательных учреждениях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</a:rPr>
              <a:t>края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Montserrat Light" panose="00000400000000000000" pitchFamily="2" charset="-52"/>
            </a:endParaRPr>
          </a:p>
        </p:txBody>
      </p:sp>
      <p:pic>
        <p:nvPicPr>
          <p:cNvPr id="1026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190" y="172388"/>
            <a:ext cx="1531866" cy="1531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0894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5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0782" cy="187988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7668" y="1247055"/>
            <a:ext cx="9767455" cy="1302182"/>
          </a:xfrm>
        </p:spPr>
        <p:txBody>
          <a:bodyPr/>
          <a:lstStyle/>
          <a:p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Montserrat Black" panose="00000A00000000000000" pitchFamily="2" charset="-52"/>
              </a:rPr>
              <a:t>Поощрения молодых педагогов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Montserrat Black" panose="00000A00000000000000" pitchFamily="2" charset="-52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2108" y="2549237"/>
            <a:ext cx="10321637" cy="4087090"/>
          </a:xfrm>
        </p:spPr>
        <p:txBody>
          <a:bodyPr/>
          <a:lstStyle/>
          <a:p>
            <a:pPr marL="90488" indent="4763" algn="just"/>
            <a:r>
              <a:rPr lang="ru-RU" b="1" dirty="0" smtClean="0">
                <a:latin typeface="Montserrat Light" panose="00000400000000000000" pitchFamily="2" charset="-52"/>
                <a:cs typeface="Tahoma" pitchFamily="34" charset="0"/>
              </a:rPr>
              <a:t>	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В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Краснодаре ежегодно 150 молодых педагогов, впервые приступивших к работе и проработавших в муниципальном образовательном учреждении от 1 до 2-х лет, получают грант в размере 25 тыс. руб. </a:t>
            </a:r>
          </a:p>
          <a:p>
            <a:pPr marL="90488" indent="4763"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	115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лучших  молодых педагогов, проявивших себя в профессиональной и общественной деятельности, ежегодно получают грант в размере 50 тыс. руб. </a:t>
            </a:r>
          </a:p>
          <a:p>
            <a:pPr marL="90488" indent="4763"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	В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каждой образовательной организации города Краснодара молодые специалисты со стажем работы до 3-х лет получают материальную поддержку от одной до 3-х тысяч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ежемесячно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Montserrat Light" panose="00000400000000000000" pitchFamily="2" charset="-52"/>
              <a:cs typeface="Tahoma" pitchFamily="34" charset="0"/>
            </a:endParaRPr>
          </a:p>
        </p:txBody>
      </p:sp>
      <p:pic>
        <p:nvPicPr>
          <p:cNvPr id="1026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190" y="172388"/>
            <a:ext cx="1531866" cy="1531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4436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5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0782" cy="187988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7667" y="1579564"/>
            <a:ext cx="9767455" cy="1302182"/>
          </a:xfrm>
        </p:spPr>
        <p:txBody>
          <a:bodyPr/>
          <a:lstStyle/>
          <a:p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Montserrat Black" panose="00000A00000000000000" pitchFamily="2" charset="-52"/>
              </a:rPr>
              <a:t>Формы и методы работы с молодыми специалистами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Montserrat Black" panose="00000A00000000000000" pitchFamily="2" charset="-52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89178" y="3014304"/>
            <a:ext cx="8724431" cy="3331078"/>
          </a:xfrm>
        </p:spPr>
        <p:txBody>
          <a:bodyPr/>
          <a:lstStyle/>
          <a:p>
            <a:pPr marL="433388" indent="-34290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профессиональные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конкурсы;</a:t>
            </a:r>
          </a:p>
          <a:p>
            <a:pPr marL="433388" indent="-34290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смотры - конкурсы методических служб;</a:t>
            </a:r>
          </a:p>
          <a:p>
            <a:pPr marL="433388" indent="-34290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создание профессиональных сообществ;</a:t>
            </a:r>
          </a:p>
          <a:p>
            <a:pPr marL="433388" indent="-34290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школа молодого педагога;</a:t>
            </a:r>
          </a:p>
          <a:p>
            <a:pPr marL="433388" indent="-34290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моральная и материальная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поддержка</a:t>
            </a:r>
          </a:p>
          <a:p>
            <a:pPr marL="90488" algn="just"/>
            <a:endParaRPr lang="ru-RU" b="1" dirty="0">
              <a:solidFill>
                <a:srgbClr val="000046"/>
              </a:solidFill>
              <a:latin typeface="Montserrat Light" panose="00000400000000000000" pitchFamily="2" charset="-52"/>
              <a:cs typeface="Tahoma" pitchFamily="34" charset="0"/>
            </a:endParaRPr>
          </a:p>
          <a:p>
            <a:pPr marL="90488"/>
            <a:r>
              <a:rPr lang="ru-RU" b="1" dirty="0" smtClean="0">
                <a:solidFill>
                  <a:srgbClr val="393186"/>
                </a:solidFill>
                <a:latin typeface="Montserrat Light" panose="00000400000000000000" pitchFamily="2" charset="-52"/>
                <a:cs typeface="Tahoma" pitchFamily="34" charset="0"/>
              </a:rPr>
              <a:t>Каждый пятый педагог края – молодой специалист</a:t>
            </a:r>
            <a:endParaRPr lang="ru-RU" b="1" dirty="0">
              <a:solidFill>
                <a:srgbClr val="393186"/>
              </a:solidFill>
              <a:latin typeface="Montserrat Light" panose="00000400000000000000" pitchFamily="2" charset="-52"/>
              <a:cs typeface="Tahoma" pitchFamily="34" charset="0"/>
            </a:endParaRPr>
          </a:p>
        </p:txBody>
      </p:sp>
      <p:pic>
        <p:nvPicPr>
          <p:cNvPr id="1026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190" y="172388"/>
            <a:ext cx="1531866" cy="1531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1923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5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Прямая со стрелкой 35"/>
          <p:cNvCxnSpPr/>
          <p:nvPr/>
        </p:nvCxnSpPr>
        <p:spPr>
          <a:xfrm flipH="1">
            <a:off x="2260782" y="1875074"/>
            <a:ext cx="177618" cy="2450992"/>
          </a:xfrm>
          <a:prstGeom prst="straightConnector1">
            <a:avLst/>
          </a:prstGeom>
          <a:ln>
            <a:solidFill>
              <a:srgbClr val="E4097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245735" y="2377553"/>
            <a:ext cx="2572122" cy="981868"/>
          </a:xfrm>
          <a:prstGeom prst="rect">
            <a:avLst/>
          </a:prstGeom>
          <a:solidFill>
            <a:srgbClr val="E4097E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Диагностика профессиональных дефицитов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cxnSp>
        <p:nvCxnSpPr>
          <p:cNvPr id="56" name="Прямая со стрелкой 55"/>
          <p:cNvCxnSpPr>
            <a:stCxn id="10" idx="1"/>
          </p:cNvCxnSpPr>
          <p:nvPr/>
        </p:nvCxnSpPr>
        <p:spPr>
          <a:xfrm flipH="1">
            <a:off x="2438400" y="1644434"/>
            <a:ext cx="4855081" cy="733119"/>
          </a:xfrm>
          <a:prstGeom prst="straightConnector1">
            <a:avLst/>
          </a:prstGeom>
          <a:ln>
            <a:solidFill>
              <a:srgbClr val="10AA2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>
            <a:stCxn id="10" idx="2"/>
          </p:cNvCxnSpPr>
          <p:nvPr/>
        </p:nvCxnSpPr>
        <p:spPr>
          <a:xfrm flipH="1">
            <a:off x="2839105" y="1879889"/>
            <a:ext cx="5992231" cy="2608984"/>
          </a:xfrm>
          <a:prstGeom prst="straightConnector1">
            <a:avLst/>
          </a:prstGeom>
          <a:ln>
            <a:solidFill>
              <a:srgbClr val="10AA2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flipH="1">
            <a:off x="5611091" y="1875074"/>
            <a:ext cx="3060100" cy="2855950"/>
          </a:xfrm>
          <a:prstGeom prst="straightConnector1">
            <a:avLst/>
          </a:prstGeom>
          <a:ln>
            <a:solidFill>
              <a:srgbClr val="10AA2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>
            <a:off x="7924800" y="1875074"/>
            <a:ext cx="1219200" cy="2450992"/>
          </a:xfrm>
          <a:prstGeom prst="straightConnector1">
            <a:avLst/>
          </a:prstGeom>
          <a:ln>
            <a:solidFill>
              <a:srgbClr val="10AA2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9310255" y="1875074"/>
            <a:ext cx="955138" cy="3052162"/>
          </a:xfrm>
          <a:prstGeom prst="straightConnector1">
            <a:avLst/>
          </a:prstGeom>
          <a:ln>
            <a:solidFill>
              <a:srgbClr val="10AA2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8" idx="3"/>
          </p:cNvCxnSpPr>
          <p:nvPr/>
        </p:nvCxnSpPr>
        <p:spPr>
          <a:xfrm>
            <a:off x="4231604" y="1644434"/>
            <a:ext cx="4711858" cy="1029200"/>
          </a:xfrm>
          <a:prstGeom prst="straightConnector1">
            <a:avLst/>
          </a:prstGeom>
          <a:ln>
            <a:solidFill>
              <a:srgbClr val="E4097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3260824" y="1875074"/>
            <a:ext cx="2967898" cy="2450992"/>
          </a:xfrm>
          <a:prstGeom prst="straightConnector1">
            <a:avLst/>
          </a:prstGeom>
          <a:ln>
            <a:solidFill>
              <a:srgbClr val="E4097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3629891" y="1875074"/>
            <a:ext cx="6359236" cy="3052162"/>
          </a:xfrm>
          <a:prstGeom prst="straightConnector1">
            <a:avLst/>
          </a:prstGeom>
          <a:ln>
            <a:solidFill>
              <a:srgbClr val="E4097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2963627" y="1875074"/>
            <a:ext cx="1267977" cy="2855950"/>
          </a:xfrm>
          <a:prstGeom prst="straightConnector1">
            <a:avLst/>
          </a:prstGeom>
          <a:ln>
            <a:solidFill>
              <a:srgbClr val="E4097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Блок-схема: перфолента 12"/>
          <p:cNvSpPr/>
          <p:nvPr/>
        </p:nvSpPr>
        <p:spPr>
          <a:xfrm>
            <a:off x="4351033" y="2396645"/>
            <a:ext cx="2415722" cy="2253602"/>
          </a:xfrm>
          <a:prstGeom prst="flowChartPunchedTape">
            <a:avLst/>
          </a:prstGeom>
          <a:solidFill>
            <a:srgbClr val="3F68AF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Montserrat Light" panose="00000400000000000000" pitchFamily="2" charset="-52"/>
              </a:rPr>
              <a:t>Взаимодействие с краевым профсоюзом, совместные проекты</a:t>
            </a:r>
            <a:endParaRPr lang="ru-RU" dirty="0">
              <a:latin typeface="Montserrat Light" panose="00000400000000000000" pitchFamily="2" charset="-52"/>
            </a:endParaRPr>
          </a:p>
        </p:txBody>
      </p:sp>
      <p:pic>
        <p:nvPicPr>
          <p:cNvPr id="1026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190" y="172388"/>
            <a:ext cx="1531866" cy="1531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760526" y="765822"/>
            <a:ext cx="3560618" cy="364152"/>
          </a:xfrm>
          <a:prstGeom prst="rect">
            <a:avLst/>
          </a:prstGeom>
          <a:solidFill>
            <a:srgbClr val="3F68AF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Montserrat Light" panose="00000400000000000000" pitchFamily="2" charset="-52"/>
              </a:rPr>
              <a:t>ГБОУ ИРО КК – аттрактор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293481" y="1408979"/>
            <a:ext cx="3075709" cy="470910"/>
          </a:xfrm>
          <a:prstGeom prst="rect">
            <a:avLst/>
          </a:prstGeom>
          <a:solidFill>
            <a:srgbClr val="E4097E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Развитие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" y="88837"/>
            <a:ext cx="1770304" cy="1472046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155895" y="1408979"/>
            <a:ext cx="3075709" cy="470910"/>
          </a:xfrm>
          <a:prstGeom prst="rect">
            <a:avLst/>
          </a:prstGeom>
          <a:solidFill>
            <a:srgbClr val="10AA23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Управление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4932217" y="1129974"/>
            <a:ext cx="1517073" cy="1247579"/>
          </a:xfrm>
          <a:prstGeom prst="triangle">
            <a:avLst/>
          </a:prstGeom>
          <a:solidFill>
            <a:srgbClr val="3F68AF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45735" y="4352133"/>
            <a:ext cx="2572122" cy="981868"/>
          </a:xfrm>
          <a:prstGeom prst="rect">
            <a:avLst/>
          </a:prstGeom>
          <a:solidFill>
            <a:srgbClr val="E4097E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Научно-методическая работа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951910" y="4731024"/>
            <a:ext cx="3107488" cy="981868"/>
          </a:xfrm>
          <a:prstGeom prst="rect">
            <a:avLst/>
          </a:prstGeom>
          <a:solidFill>
            <a:srgbClr val="E4097E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«Эксклюзивные курсы» по потребностям молодых педагогов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228722" y="4326066"/>
            <a:ext cx="2442469" cy="627673"/>
          </a:xfrm>
          <a:prstGeom prst="rect">
            <a:avLst/>
          </a:prstGeom>
          <a:solidFill>
            <a:srgbClr val="E4097E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Сетевое взаимодействие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943462" y="4953739"/>
            <a:ext cx="3107488" cy="877289"/>
          </a:xfrm>
          <a:prstGeom prst="rect">
            <a:avLst/>
          </a:prstGeom>
          <a:solidFill>
            <a:srgbClr val="E4097E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Дистанционно-образовательные технологии обучения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562111" y="2673634"/>
            <a:ext cx="3338945" cy="877289"/>
          </a:xfrm>
          <a:prstGeom prst="rect">
            <a:avLst/>
          </a:prstGeom>
          <a:solidFill>
            <a:srgbClr val="E4097E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Поддержка молодых педагогов через систему наставничества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3677" y="3337830"/>
            <a:ext cx="1249963" cy="862543"/>
          </a:xfrm>
          <a:prstGeom prst="rect">
            <a:avLst/>
          </a:prstGeom>
          <a:solidFill>
            <a:srgbClr val="10AA23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Данные ЦОПМКП</a:t>
            </a:r>
            <a:endParaRPr lang="ru-RU" sz="16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206639" y="3286480"/>
            <a:ext cx="1756988" cy="712958"/>
          </a:xfrm>
          <a:prstGeom prst="rect">
            <a:avLst/>
          </a:prstGeom>
          <a:solidFill>
            <a:srgbClr val="10AA23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Социальные потребности</a:t>
            </a:r>
            <a:endParaRPr lang="ru-RU" sz="16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34829" y="5320148"/>
            <a:ext cx="2429929" cy="1331176"/>
          </a:xfrm>
          <a:prstGeom prst="rect">
            <a:avLst/>
          </a:prstGeom>
          <a:solidFill>
            <a:srgbClr val="10AA23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Семинары, вебинары, мастер-классы, конкурсы, научные исследования и т.д.</a:t>
            </a:r>
            <a:endParaRPr lang="ru-RU" sz="16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260824" y="5693092"/>
            <a:ext cx="1967207" cy="789055"/>
          </a:xfrm>
          <a:prstGeom prst="rect">
            <a:avLst/>
          </a:prstGeom>
          <a:solidFill>
            <a:srgbClr val="10AA23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Разработка программ</a:t>
            </a:r>
            <a:endParaRPr lang="ru-RU" sz="16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331669" y="4927236"/>
            <a:ext cx="2249114" cy="1331176"/>
          </a:xfrm>
          <a:prstGeom prst="rect">
            <a:avLst/>
          </a:prstGeom>
          <a:solidFill>
            <a:srgbClr val="10AA23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Сетевые партнёры, ВУЗы, стажировочные площадки, ассоциации</a:t>
            </a:r>
            <a:endParaRPr lang="ru-RU" sz="16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52945" y="172388"/>
            <a:ext cx="10082178" cy="571825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Montserrat Black" panose="00000A00000000000000" pitchFamily="2" charset="-52"/>
              </a:rPr>
              <a:t>Модель поддержки молодых педагогов Кубани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Montserrat Black" panose="00000A00000000000000" pitchFamily="2" charset="-52"/>
            </a:endParaRPr>
          </a:p>
        </p:txBody>
      </p:sp>
      <p:cxnSp>
        <p:nvCxnSpPr>
          <p:cNvPr id="25" name="Прямая со стрелкой 24"/>
          <p:cNvCxnSpPr>
            <a:stCxn id="6" idx="1"/>
          </p:cNvCxnSpPr>
          <p:nvPr/>
        </p:nvCxnSpPr>
        <p:spPr>
          <a:xfrm flipH="1">
            <a:off x="3394364" y="947897"/>
            <a:ext cx="360000" cy="468000"/>
          </a:xfrm>
          <a:prstGeom prst="straightConnector1">
            <a:avLst/>
          </a:prstGeom>
          <a:ln>
            <a:solidFill>
              <a:srgbClr val="3F68AF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6" idx="3"/>
          </p:cNvCxnSpPr>
          <p:nvPr/>
        </p:nvCxnSpPr>
        <p:spPr>
          <a:xfrm>
            <a:off x="7321144" y="947898"/>
            <a:ext cx="465111" cy="461081"/>
          </a:xfrm>
          <a:prstGeom prst="straightConnector1">
            <a:avLst/>
          </a:prstGeom>
          <a:ln>
            <a:solidFill>
              <a:srgbClr val="3F68A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8" idx="3"/>
            <a:endCxn id="10" idx="1"/>
          </p:cNvCxnSpPr>
          <p:nvPr/>
        </p:nvCxnSpPr>
        <p:spPr>
          <a:xfrm>
            <a:off x="4231604" y="1644434"/>
            <a:ext cx="3061877" cy="0"/>
          </a:xfrm>
          <a:prstGeom prst="straightConnector1">
            <a:avLst/>
          </a:prstGeom>
          <a:ln>
            <a:solidFill>
              <a:srgbClr val="3F68A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9651942" y="5835987"/>
            <a:ext cx="2249114" cy="844850"/>
          </a:xfrm>
          <a:prstGeom prst="rect">
            <a:avLst/>
          </a:prstGeom>
          <a:solidFill>
            <a:srgbClr val="10AA23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Программы + качественный контент</a:t>
            </a:r>
            <a:endParaRPr lang="ru-RU" sz="16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8235357" y="3506402"/>
            <a:ext cx="2030036" cy="862543"/>
          </a:xfrm>
          <a:prstGeom prst="rect">
            <a:avLst/>
          </a:prstGeom>
          <a:solidFill>
            <a:srgbClr val="10AA23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Конкурсы профмастерства</a:t>
            </a:r>
            <a:endParaRPr lang="ru-RU" sz="16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0425268" y="3506402"/>
            <a:ext cx="1656788" cy="862543"/>
          </a:xfrm>
          <a:prstGeom prst="rect">
            <a:avLst/>
          </a:prstGeom>
          <a:solidFill>
            <a:srgbClr val="10AA23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Семёновский слёт</a:t>
            </a:r>
            <a:endParaRPr lang="ru-RU" sz="16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 flipH="1">
            <a:off x="1925782" y="1875074"/>
            <a:ext cx="207818" cy="502479"/>
          </a:xfrm>
          <a:prstGeom prst="straightConnector1">
            <a:avLst/>
          </a:prstGeom>
          <a:ln>
            <a:solidFill>
              <a:srgbClr val="E4097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9651942" y="1875074"/>
            <a:ext cx="337185" cy="798560"/>
          </a:xfrm>
          <a:prstGeom prst="straightConnector1">
            <a:avLst/>
          </a:prstGeom>
          <a:ln>
            <a:solidFill>
              <a:srgbClr val="10AA2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9489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5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0782" cy="187988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76" y="817564"/>
            <a:ext cx="9951497" cy="1302182"/>
          </a:xfrm>
        </p:spPr>
        <p:txBody>
          <a:bodyPr/>
          <a:lstStyle/>
          <a:p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Montserrat Black" panose="00000A00000000000000" pitchFamily="2" charset="-52"/>
              </a:rPr>
              <a:t>Ассоциация молодых педагогов Кубани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1026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190" y="172388"/>
            <a:ext cx="1531866" cy="1531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0127" y="2660074"/>
            <a:ext cx="6022794" cy="3598644"/>
          </a:xfrm>
        </p:spPr>
        <p:txBody>
          <a:bodyPr/>
          <a:lstStyle/>
          <a:p>
            <a:pPr marL="90488"/>
            <a:r>
              <a:rPr lang="ru-RU" b="1" dirty="0" smtClean="0">
                <a:solidFill>
                  <a:srgbClr val="000046"/>
                </a:solidFill>
                <a:latin typeface="Montserrat Black" panose="00000A00000000000000" pitchFamily="2" charset="-52"/>
                <a:cs typeface="Tahoma" pitchFamily="34" charset="0"/>
              </a:rPr>
              <a:t>Председатель:</a:t>
            </a:r>
          </a:p>
          <a:p>
            <a:pPr marL="90488" algn="just"/>
            <a:r>
              <a:rPr lang="ru-RU" b="1" dirty="0" smtClean="0">
                <a:solidFill>
                  <a:srgbClr val="E4097E"/>
                </a:solidFill>
                <a:latin typeface="Montserrat Light" panose="00000400000000000000" pitchFamily="2" charset="-52"/>
                <a:cs typeface="Tahoma" pitchFamily="34" charset="0"/>
              </a:rPr>
              <a:t>Щукин </a:t>
            </a:r>
            <a:r>
              <a:rPr lang="ru-RU" b="1" dirty="0" err="1" smtClean="0">
                <a:solidFill>
                  <a:srgbClr val="E4097E"/>
                </a:solidFill>
                <a:latin typeface="Montserrat Light" panose="00000400000000000000" pitchFamily="2" charset="-52"/>
                <a:cs typeface="Tahoma" pitchFamily="34" charset="0"/>
              </a:rPr>
              <a:t>Рамиль</a:t>
            </a:r>
            <a:r>
              <a:rPr lang="ru-RU" b="1" dirty="0" smtClean="0">
                <a:solidFill>
                  <a:srgbClr val="E4097E"/>
                </a:solidFill>
                <a:latin typeface="Montserrat Light" panose="00000400000000000000" pitchFamily="2" charset="-52"/>
                <a:cs typeface="Tahoma" pitchFamily="34" charset="0"/>
              </a:rPr>
              <a:t> Аркадьевич</a:t>
            </a:r>
          </a:p>
          <a:p>
            <a:pPr marL="90488"/>
            <a:endParaRPr lang="ru-RU" b="1" dirty="0" smtClean="0">
              <a:solidFill>
                <a:srgbClr val="000046"/>
              </a:solidFill>
              <a:latin typeface="Montserrat Black" panose="00000A00000000000000" pitchFamily="2" charset="-52"/>
              <a:cs typeface="Tahoma" pitchFamily="34" charset="0"/>
            </a:endParaRPr>
          </a:p>
          <a:p>
            <a:pPr marL="90488"/>
            <a:r>
              <a:rPr lang="ru-RU" b="1" dirty="0" smtClean="0">
                <a:solidFill>
                  <a:srgbClr val="000046"/>
                </a:solidFill>
                <a:latin typeface="Montserrat Black" panose="00000A00000000000000" pitchFamily="2" charset="-52"/>
                <a:cs typeface="Tahoma" pitchFamily="34" charset="0"/>
              </a:rPr>
              <a:t>Заместители:</a:t>
            </a:r>
            <a:endParaRPr lang="ru-RU" b="1" dirty="0">
              <a:solidFill>
                <a:srgbClr val="000046"/>
              </a:solidFill>
              <a:latin typeface="Montserrat Black" panose="00000A00000000000000" pitchFamily="2" charset="-52"/>
              <a:cs typeface="Tahoma" pitchFamily="34" charset="0"/>
            </a:endParaRPr>
          </a:p>
          <a:p>
            <a:pPr marL="90488" algn="just"/>
            <a:r>
              <a:rPr lang="ru-RU" b="1" dirty="0" smtClean="0">
                <a:solidFill>
                  <a:srgbClr val="E4097E"/>
                </a:solidFill>
                <a:latin typeface="Montserrat Light" panose="00000400000000000000" pitchFamily="2" charset="-52"/>
                <a:cs typeface="Tahoma" pitchFamily="34" charset="0"/>
              </a:rPr>
              <a:t>Морозов Виталий Сергеевич</a:t>
            </a:r>
          </a:p>
          <a:p>
            <a:pPr marL="90488" algn="just"/>
            <a:r>
              <a:rPr lang="ru-RU" b="1" dirty="0" smtClean="0">
                <a:solidFill>
                  <a:srgbClr val="E4097E"/>
                </a:solidFill>
                <a:latin typeface="Montserrat Light" panose="00000400000000000000" pitchFamily="2" charset="-52"/>
                <a:cs typeface="Tahoma" pitchFamily="34" charset="0"/>
              </a:rPr>
              <a:t>Андриенко Виолетта Геннадьевна</a:t>
            </a:r>
          </a:p>
          <a:p>
            <a:pPr marL="90488" algn="just"/>
            <a:r>
              <a:rPr lang="ru-RU" b="1" dirty="0" err="1" smtClean="0">
                <a:solidFill>
                  <a:srgbClr val="E4097E"/>
                </a:solidFill>
                <a:latin typeface="Montserrat Light" panose="00000400000000000000" pitchFamily="2" charset="-52"/>
                <a:cs typeface="Tahoma" pitchFamily="34" charset="0"/>
              </a:rPr>
              <a:t>Диброва</a:t>
            </a:r>
            <a:r>
              <a:rPr lang="ru-RU" b="1" dirty="0" smtClean="0">
                <a:solidFill>
                  <a:srgbClr val="E4097E"/>
                </a:solidFill>
                <a:latin typeface="Montserrat Light" panose="00000400000000000000" pitchFamily="2" charset="-52"/>
                <a:cs typeface="Tahoma" pitchFamily="34" charset="0"/>
              </a:rPr>
              <a:t> Наталья Евгеньевна</a:t>
            </a:r>
          </a:p>
          <a:p>
            <a:pPr marL="90488" algn="just"/>
            <a:r>
              <a:rPr lang="ru-RU" b="1" dirty="0" smtClean="0">
                <a:solidFill>
                  <a:srgbClr val="E4097E"/>
                </a:solidFill>
                <a:latin typeface="Montserrat Light" panose="00000400000000000000" pitchFamily="2" charset="-52"/>
                <a:cs typeface="Tahoma" pitchFamily="34" charset="0"/>
              </a:rPr>
              <a:t>Кулакова Оксана Сергеевна</a:t>
            </a:r>
            <a:endParaRPr lang="ru-RU" b="1" dirty="0">
              <a:solidFill>
                <a:srgbClr val="E4097E"/>
              </a:solidFill>
              <a:latin typeface="Montserrat Light" panose="00000400000000000000" pitchFamily="2" charset="-52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77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5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0782" cy="187988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339" y="494976"/>
            <a:ext cx="9951497" cy="886690"/>
          </a:xfrm>
        </p:spPr>
        <p:txBody>
          <a:bodyPr/>
          <a:lstStyle/>
          <a:p>
            <a:r>
              <a:rPr lang="ru-RU" sz="4800" dirty="0" smtClean="0">
                <a:latin typeface="Montserrat Black" panose="00000A00000000000000" pitchFamily="2" charset="-52"/>
              </a:rPr>
              <a:t>План мероприятий</a:t>
            </a:r>
            <a:endParaRPr lang="ru-RU" sz="4800" dirty="0">
              <a:latin typeface="Montserrat Black" panose="00000A00000000000000" pitchFamily="2" charset="-52"/>
            </a:endParaRPr>
          </a:p>
        </p:txBody>
      </p:sp>
      <p:pic>
        <p:nvPicPr>
          <p:cNvPr id="1026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190" y="172388"/>
            <a:ext cx="1531866" cy="1531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592787"/>
              </p:ext>
            </p:extLst>
          </p:nvPr>
        </p:nvGraphicFramePr>
        <p:xfrm>
          <a:off x="249383" y="1876642"/>
          <a:ext cx="11651673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421">
                  <a:extLst>
                    <a:ext uri="{9D8B030D-6E8A-4147-A177-3AD203B41FA5}">
                      <a16:colId xmlns:a16="http://schemas.microsoft.com/office/drawing/2014/main" val="3465236754"/>
                    </a:ext>
                  </a:extLst>
                </a:gridCol>
                <a:gridCol w="10726252">
                  <a:extLst>
                    <a:ext uri="{9D8B030D-6E8A-4147-A177-3AD203B41FA5}">
                      <a16:colId xmlns:a16="http://schemas.microsoft.com/office/drawing/2014/main" val="3148923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1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39318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Подготовка и рассылка дайджеста организационно-методических и правовых материалов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3931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0654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2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F2098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Формирование плана работы на год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F209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333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3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10AA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Проведение региональных онлайн опросов молодых педагогов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10AA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19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4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39318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Участие в организации Ежегодного слёта молодых педагогов</a:t>
                      </a: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 Кубани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3931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50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5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F2098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Обучающие семинары для членов Сообщества (Школа современного молодого педагога)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F209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095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6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10AA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Освещение мероприятий</a:t>
                      </a: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 в региональных СМИ и социальных сетях, на сайте </a:t>
                      </a:r>
                      <a:r>
                        <a:rPr lang="ru-RU" sz="1800" baseline="0" dirty="0" err="1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Медиавики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10AA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872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7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39318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Научно-практическая конференция на лучшие креативные</a:t>
                      </a: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 разработки в обучении и воспитании «ИНСАЙТ»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3931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421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8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F2098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Заседание</a:t>
                      </a: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 совета (в том числе в форме </a:t>
                      </a:r>
                      <a:r>
                        <a:rPr lang="en-US" sz="1800" baseline="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zoom </a:t>
                      </a: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конференций)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F209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900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9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10AA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Выпуск ежегодного сборника статей молодых педагогов Кубани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10AA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47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10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39318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Проведение конкурса «Педагогический дебют»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3931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689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1114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5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0782" cy="187988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3626" y="2309995"/>
            <a:ext cx="9951497" cy="2165024"/>
          </a:xfrm>
        </p:spPr>
        <p:txBody>
          <a:bodyPr/>
          <a:lstStyle/>
          <a:p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Montserrat Black" panose="00000A00000000000000" pitchFamily="2" charset="-52"/>
              </a:rPr>
              <a:t>Благодарю</a:t>
            </a:r>
            <a:b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Montserrat Black" panose="00000A00000000000000" pitchFamily="2" charset="-52"/>
              </a:rPr>
            </a:b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Montserrat Black" panose="00000A00000000000000" pitchFamily="2" charset="-52"/>
              </a:rPr>
              <a:t>за</a:t>
            </a:r>
            <a:b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Montserrat Black" panose="00000A00000000000000" pitchFamily="2" charset="-52"/>
              </a:rPr>
            </a:b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Montserrat Black" panose="00000A00000000000000" pitchFamily="2" charset="-52"/>
              </a:rPr>
              <a:t>внимание!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1026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190" y="172388"/>
            <a:ext cx="1531866" cy="1531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35498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317</Words>
  <Application>Microsoft Office PowerPoint</Application>
  <PresentationFormat>Широкоэкранный</PresentationFormat>
  <Paragraphs>67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Montserrat Black</vt:lpstr>
      <vt:lpstr>Montserrat Light</vt:lpstr>
      <vt:lpstr>Tahoma</vt:lpstr>
      <vt:lpstr>Wingdings</vt:lpstr>
      <vt:lpstr>Тема Office</vt:lpstr>
      <vt:lpstr>Сообщество МОЛОДЫХ педагогов Кубани</vt:lpstr>
      <vt:lpstr>История появления Ассоциации</vt:lpstr>
      <vt:lpstr>Поощрения молодых педагогов</vt:lpstr>
      <vt:lpstr>Формы и методы работы с молодыми специалистами</vt:lpstr>
      <vt:lpstr>Модель поддержки молодых педагогов Кубани</vt:lpstr>
      <vt:lpstr>Ассоциация молодых педагогов Кубани</vt:lpstr>
      <vt:lpstr>План мероприятий</vt:lpstr>
      <vt:lpstr>Благодарю за внимание!</vt:lpstr>
    </vt:vector>
  </TitlesOfParts>
  <Company>ГБОУ ИРО Краснодарского края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В. Куренная</dc:creator>
  <cp:lastModifiedBy>Екатерина А. Лосева</cp:lastModifiedBy>
  <cp:revision>29</cp:revision>
  <dcterms:created xsi:type="dcterms:W3CDTF">2020-03-03T09:22:58Z</dcterms:created>
  <dcterms:modified xsi:type="dcterms:W3CDTF">2022-01-20T09:48:08Z</dcterms:modified>
</cp:coreProperties>
</file>