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9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3018" y="5120639"/>
            <a:ext cx="8998236" cy="1502229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Заяц Елена Алексеевна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, </a:t>
            </a:r>
            <a:br>
              <a:rPr lang="ru-RU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учитель русского языка и литературы МБОУ-СОШ №4 им. И.В.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Вусика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ru-RU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ст.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Старовеличковской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ru-RU" dirty="0">
                <a:solidFill>
                  <a:schemeClr val="bg1">
                    <a:lumMod val="50000"/>
                  </a:schemeClr>
                </a:solidFill>
              </a:rPr>
            </a:b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15065"/>
            <a:ext cx="11584681" cy="22650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/>
              <a:t>СОВРЕМЕННЫЕ СПОСОБЫ </a:t>
            </a:r>
            <a:endParaRPr lang="ru-RU" sz="4000" dirty="0" smtClean="0"/>
          </a:p>
          <a:p>
            <a:pPr marL="0" indent="0" algn="ctr">
              <a:buNone/>
            </a:pPr>
            <a:r>
              <a:rPr lang="ru-RU" sz="4000" dirty="0" smtClean="0"/>
              <a:t>ПОПУЛЯРИЗАЦИИ </a:t>
            </a:r>
            <a:r>
              <a:rPr lang="ru-RU" sz="4000" dirty="0"/>
              <a:t>ЧТЕНИЯ </a:t>
            </a:r>
            <a:endParaRPr lang="ru-RU" sz="4000" dirty="0" smtClean="0"/>
          </a:p>
          <a:p>
            <a:pPr marL="0" indent="0" algn="ctr">
              <a:buNone/>
            </a:pPr>
            <a:r>
              <a:rPr lang="ru-RU" sz="4000" dirty="0" smtClean="0"/>
              <a:t>СРЕДИ </a:t>
            </a:r>
            <a:r>
              <a:rPr lang="ru-RU" sz="4000" dirty="0"/>
              <a:t>ПОДРОСТКОВ</a:t>
            </a:r>
          </a:p>
        </p:txBody>
      </p:sp>
    </p:spTree>
    <p:extLst>
      <p:ext uri="{BB962C8B-B14F-4D97-AF65-F5344CB8AC3E}">
        <p14:creationId xmlns:p14="http://schemas.microsoft.com/office/powerpoint/2010/main" val="258907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3</a:t>
            </a:r>
            <a:r>
              <a:rPr lang="ru-RU" dirty="0" smtClean="0"/>
              <a:t>. Современные </a:t>
            </a:r>
            <a:r>
              <a:rPr lang="ru-RU" dirty="0"/>
              <a:t>жанры подростковой литературы</a:t>
            </a:r>
            <a:br>
              <a:rPr lang="ru-RU" dirty="0"/>
            </a:br>
            <a:r>
              <a:rPr lang="ru-RU" dirty="0"/>
              <a:t>3</a:t>
            </a:r>
            <a:r>
              <a:rPr lang="ru-RU" dirty="0" smtClean="0"/>
              <a:t>.1. </a:t>
            </a:r>
            <a:r>
              <a:rPr lang="ru-RU" dirty="0" err="1" smtClean="0"/>
              <a:t>Фанфики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51" y="2022709"/>
            <a:ext cx="2700184" cy="464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329" y="2013406"/>
            <a:ext cx="3052081" cy="465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4436" y="1995990"/>
            <a:ext cx="26617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accent2"/>
                </a:solidFill>
              </a:rPr>
              <a:t>Фанфик</a:t>
            </a:r>
            <a:r>
              <a:rPr lang="ru-RU" sz="2000" dirty="0">
                <a:solidFill>
                  <a:schemeClr val="accent2"/>
                </a:solidFill>
              </a:rPr>
              <a:t> — произведение, созданное поклонником книги по ее мотивам с участием главных или второстепенных действующих лиц и использованием фабулы или отдельных эпизодов произведения.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30" y="2586773"/>
            <a:ext cx="2785527" cy="31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234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</a:t>
            </a:r>
            <a:r>
              <a:rPr lang="ru-RU" dirty="0" smtClean="0"/>
              <a:t>.2. Подростковая </a:t>
            </a:r>
            <a:r>
              <a:rPr lang="ru-RU" dirty="0"/>
              <a:t>литература</a:t>
            </a:r>
            <a:br>
              <a:rPr lang="ru-RU" dirty="0"/>
            </a:br>
            <a:r>
              <a:rPr lang="en-US" dirty="0" smtClean="0"/>
              <a:t>Young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en-US" dirty="0"/>
              <a:t>Adult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93" y="1970860"/>
            <a:ext cx="3362326" cy="322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805" y="3086169"/>
            <a:ext cx="3541705" cy="339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7021" y="2469314"/>
            <a:ext cx="43651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Направление </a:t>
            </a:r>
            <a:r>
              <a:rPr lang="ru-RU" sz="2400" dirty="0">
                <a:solidFill>
                  <a:schemeClr val="accent2"/>
                </a:solidFill>
              </a:rPr>
              <a:t>художественной литературы, ориентированное на молодежную аудиторию от подростков до 20-летних.</a:t>
            </a:r>
          </a:p>
        </p:txBody>
      </p:sp>
    </p:spTree>
    <p:extLst>
      <p:ext uri="{BB962C8B-B14F-4D97-AF65-F5344CB8AC3E}">
        <p14:creationId xmlns:p14="http://schemas.microsoft.com/office/powerpoint/2010/main" val="483301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517" y="314159"/>
            <a:ext cx="11029616" cy="988332"/>
          </a:xfrm>
        </p:spPr>
        <p:txBody>
          <a:bodyPr/>
          <a:lstStyle/>
          <a:p>
            <a:r>
              <a:rPr lang="ru-RU" dirty="0"/>
              <a:t>3</a:t>
            </a:r>
            <a:r>
              <a:rPr lang="ru-RU" dirty="0" smtClean="0"/>
              <a:t>.3. </a:t>
            </a:r>
            <a:r>
              <a:rPr lang="ru-RU" dirty="0" err="1" smtClean="0"/>
              <a:t>Манга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09262" y="808325"/>
            <a:ext cx="8917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Это </a:t>
            </a:r>
            <a:r>
              <a:rPr lang="ru-RU" sz="2400" dirty="0">
                <a:solidFill>
                  <a:schemeClr val="bg1"/>
                </a:solidFill>
              </a:rPr>
              <a:t>японские комиксы со своей уникальной манерой рисования и сюжетами, превратившиеся в самостоятельную культуру.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203" y="2187438"/>
            <a:ext cx="3394670" cy="44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45" y="2187438"/>
            <a:ext cx="2954125" cy="44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01" y="2187438"/>
            <a:ext cx="3429001" cy="44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7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3878" y="2267210"/>
            <a:ext cx="10426488" cy="315655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63878" y="1079749"/>
            <a:ext cx="4709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5"/>
                </a:solidFill>
              </a:rPr>
              <a:t>Вывод</a:t>
            </a:r>
            <a:endParaRPr lang="ru-RU" sz="4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878" y="3043825"/>
            <a:ext cx="10139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В современном мире огромные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возможности для пропаганды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чтения среди подростков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27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</a:t>
            </a:r>
            <a:r>
              <a:rPr lang="ru-RU" dirty="0" smtClean="0"/>
              <a:t>. </a:t>
            </a:r>
            <a:r>
              <a:rPr lang="ru-RU" dirty="0"/>
              <a:t>Книги, в которых главные герои </a:t>
            </a:r>
            <a:r>
              <a:rPr lang="ru-RU" dirty="0" smtClean="0"/>
              <a:t>читают: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78" y="1924557"/>
            <a:ext cx="3220101" cy="46001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628" y="1924557"/>
            <a:ext cx="3412471" cy="4692985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0" y="1924557"/>
            <a:ext cx="2998712" cy="469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75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Современные способы популяризации чтения среди подростков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02" y="2461303"/>
            <a:ext cx="4288374" cy="4005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30" y="2461302"/>
            <a:ext cx="4402502" cy="4067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494" y="1765464"/>
            <a:ext cx="5179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/>
                </a:solidFill>
              </a:rPr>
              <a:t>2</a:t>
            </a:r>
            <a:r>
              <a:rPr lang="ru-RU" sz="3600" dirty="0" smtClean="0">
                <a:solidFill>
                  <a:schemeClr val="accent1"/>
                </a:solidFill>
              </a:rPr>
              <a:t>.1.Буктьюберы</a:t>
            </a:r>
            <a:endParaRPr lang="ru-R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43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768" y="845819"/>
            <a:ext cx="3468676" cy="57544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133" y="845819"/>
            <a:ext cx="3521958" cy="57544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006" y="1014153"/>
            <a:ext cx="3876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/>
                </a:solidFill>
              </a:rPr>
              <a:t>2</a:t>
            </a:r>
            <a:r>
              <a:rPr lang="ru-RU" sz="4400" dirty="0" smtClean="0">
                <a:solidFill>
                  <a:schemeClr val="accent1"/>
                </a:solidFill>
              </a:rPr>
              <a:t>.2. Книжный</a:t>
            </a:r>
          </a:p>
          <a:p>
            <a:r>
              <a:rPr lang="en-US" sz="4400" dirty="0" err="1" smtClean="0">
                <a:solidFill>
                  <a:schemeClr val="accent1"/>
                </a:solidFill>
              </a:rPr>
              <a:t>Tik</a:t>
            </a:r>
            <a:r>
              <a:rPr lang="en-US" sz="4400" dirty="0" smtClean="0">
                <a:solidFill>
                  <a:schemeClr val="accent1"/>
                </a:solidFill>
              </a:rPr>
              <a:t> </a:t>
            </a:r>
            <a:r>
              <a:rPr lang="en-US" sz="4400" dirty="0" err="1" smtClean="0">
                <a:solidFill>
                  <a:schemeClr val="accent1"/>
                </a:solidFill>
              </a:rPr>
              <a:t>Tok</a:t>
            </a:r>
            <a:endParaRPr lang="ru-RU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52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89" y="1829684"/>
            <a:ext cx="4416234" cy="4416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201" y="1829684"/>
            <a:ext cx="4701168" cy="44162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505" y="759983"/>
            <a:ext cx="712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/>
                </a:solidFill>
              </a:rPr>
              <a:t>2</a:t>
            </a:r>
            <a:r>
              <a:rPr lang="ru-RU" sz="3600" dirty="0" smtClean="0">
                <a:solidFill>
                  <a:schemeClr val="accent1"/>
                </a:solidFill>
              </a:rPr>
              <a:t>.3.Литературные </a:t>
            </a:r>
            <a:r>
              <a:rPr lang="ru-RU" sz="3600" dirty="0" err="1" smtClean="0">
                <a:solidFill>
                  <a:schemeClr val="accent1"/>
                </a:solidFill>
              </a:rPr>
              <a:t>мемы</a:t>
            </a:r>
            <a:endParaRPr lang="ru-R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14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33" y="1777736"/>
            <a:ext cx="3118189" cy="48878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396" y="1737360"/>
            <a:ext cx="3044684" cy="4887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094" y="697081"/>
            <a:ext cx="560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/>
                </a:solidFill>
              </a:rPr>
              <a:t>2</a:t>
            </a:r>
            <a:r>
              <a:rPr lang="ru-RU" sz="3600" dirty="0" smtClean="0">
                <a:solidFill>
                  <a:schemeClr val="accent1"/>
                </a:solidFill>
              </a:rPr>
              <a:t>.4.Экранизации</a:t>
            </a:r>
            <a:endParaRPr lang="ru-RU" sz="3600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08" y="1737361"/>
            <a:ext cx="3213463" cy="488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67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592" y="829194"/>
            <a:ext cx="4108063" cy="5754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509" y="1064029"/>
            <a:ext cx="5624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</a:rPr>
              <a:t>2.5.Спойлеры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145" y="2502444"/>
            <a:ext cx="59315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accent5"/>
                </a:solidFill>
              </a:rPr>
              <a:t>Спойлер</a:t>
            </a:r>
            <a:r>
              <a:rPr lang="ru-RU" sz="2400" dirty="0">
                <a:solidFill>
                  <a:schemeClr val="accent5"/>
                </a:solidFill>
              </a:rPr>
              <a:t> — это преждевременно раскрываемая информация о сюжете художественного произведения (например, фильма или книги) или иного события, которая содержит важные сюжетные детали и может снижать интерес зрителя к данному произведению или событию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2725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383" y="665734"/>
            <a:ext cx="6018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2</a:t>
            </a:r>
            <a:r>
              <a:rPr lang="ru-RU" sz="3200" dirty="0" smtClean="0">
                <a:solidFill>
                  <a:schemeClr val="accent1"/>
                </a:solidFill>
              </a:rPr>
              <a:t>.6.Принт на элементах одежды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892" y="1425165"/>
            <a:ext cx="3556970" cy="5200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862" y="1425166"/>
            <a:ext cx="4360710" cy="5200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165"/>
            <a:ext cx="4193178" cy="530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81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527" y="809352"/>
            <a:ext cx="5769033" cy="5526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258" y="953019"/>
            <a:ext cx="4289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1"/>
                </a:solidFill>
              </a:rPr>
              <a:t>2</a:t>
            </a:r>
            <a:r>
              <a:rPr lang="ru-RU" sz="4400" dirty="0" smtClean="0">
                <a:solidFill>
                  <a:schemeClr val="accent1"/>
                </a:solidFill>
              </a:rPr>
              <a:t>.7.Фандомы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9134" y="2041944"/>
            <a:ext cx="47548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accent5"/>
                </a:solidFill>
              </a:rPr>
              <a:t>Фэндо́м</a:t>
            </a:r>
            <a:r>
              <a:rPr lang="ru-RU" sz="2800" dirty="0">
                <a:solidFill>
                  <a:schemeClr val="accent5"/>
                </a:solidFill>
              </a:rPr>
              <a:t> (англ. </a:t>
            </a:r>
            <a:r>
              <a:rPr lang="ru-RU" sz="2800" dirty="0" err="1">
                <a:solidFill>
                  <a:schemeClr val="accent5"/>
                </a:solidFill>
              </a:rPr>
              <a:t>fandom</a:t>
            </a:r>
            <a:r>
              <a:rPr lang="ru-RU" sz="2800" dirty="0">
                <a:solidFill>
                  <a:schemeClr val="accent5"/>
                </a:solidFill>
              </a:rPr>
              <a:t>) </a:t>
            </a:r>
            <a:r>
              <a:rPr lang="ru-RU" sz="2800" dirty="0" smtClean="0">
                <a:solidFill>
                  <a:schemeClr val="accent5"/>
                </a:solidFill>
              </a:rPr>
              <a:t>—сообщества, </a:t>
            </a:r>
            <a:r>
              <a:rPr lang="ru-RU" sz="2800" dirty="0">
                <a:solidFill>
                  <a:schemeClr val="accent5"/>
                </a:solidFill>
              </a:rPr>
              <a:t>участники которых объединены каким-то единым интересом или хобби — пристрастием к определённому жанру в искусстве, писателю, актёру, спортсмену и так далее.</a:t>
            </a:r>
          </a:p>
        </p:txBody>
      </p:sp>
    </p:spTree>
    <p:extLst>
      <p:ext uri="{BB962C8B-B14F-4D97-AF65-F5344CB8AC3E}">
        <p14:creationId xmlns:p14="http://schemas.microsoft.com/office/powerpoint/2010/main" val="123818327"/>
      </p:ext>
    </p:extLst>
  </p:cSld>
  <p:clrMapOvr>
    <a:masterClrMapping/>
  </p:clrMapOvr>
</p:sld>
</file>

<file path=ppt/theme/theme1.xml><?xml version="1.0" encoding="utf-8"?>
<a:theme xmlns:a="http://schemas.openxmlformats.org/drawingml/2006/main" name="Дивиденд">
  <a:themeElements>
    <a:clrScheme name="Другая 4">
      <a:dk1>
        <a:sysClr val="windowText" lastClr="000000"/>
      </a:dk1>
      <a:lt1>
        <a:srgbClr val="EFECE7"/>
      </a:lt1>
      <a:dk2>
        <a:srgbClr val="B1A489"/>
      </a:dk2>
      <a:lt2>
        <a:srgbClr val="AFAA9B"/>
      </a:lt2>
      <a:accent1>
        <a:srgbClr val="AB947D"/>
      </a:accent1>
      <a:accent2>
        <a:srgbClr val="866F57"/>
      </a:accent2>
      <a:accent3>
        <a:srgbClr val="F7CDA9"/>
      </a:accent3>
      <a:accent4>
        <a:srgbClr val="A5A5A5"/>
      </a:accent4>
      <a:accent5>
        <a:srgbClr val="7B7B7B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426</TotalTime>
  <Words>189</Words>
  <Application>Microsoft Office PowerPoint</Application>
  <PresentationFormat>Широкоэкранный</PresentationFormat>
  <Paragraphs>24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Corbel</vt:lpstr>
      <vt:lpstr>Gill Sans MT</vt:lpstr>
      <vt:lpstr>Wingdings 2</vt:lpstr>
      <vt:lpstr>Дивиденд</vt:lpstr>
      <vt:lpstr>    Заяц Елена Алексеевна,  учитель русского языка и литературы МБОУ-СОШ №4 им. И.В. Вусика  ст. Старовеличковской   </vt:lpstr>
      <vt:lpstr>1. Книги, в которых главные герои читают:</vt:lpstr>
      <vt:lpstr>2. Современные способы популяризации чтения среди подростков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Современные жанры подростковой литературы 3.1. Фанфики</vt:lpstr>
      <vt:lpstr>3.2. Подростковая литература Young  Adult </vt:lpstr>
      <vt:lpstr>3.3. Манга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Светлана Ахмадеева</cp:lastModifiedBy>
  <cp:revision>30</cp:revision>
  <dcterms:created xsi:type="dcterms:W3CDTF">2021-02-04T13:29:24Z</dcterms:created>
  <dcterms:modified xsi:type="dcterms:W3CDTF">2021-06-11T08:20:04Z</dcterms:modified>
</cp:coreProperties>
</file>