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62" r:id="rId5"/>
    <p:sldId id="263" r:id="rId6"/>
    <p:sldId id="264" r:id="rId7"/>
    <p:sldId id="258" r:id="rId8"/>
    <p:sldId id="259" r:id="rId9"/>
    <p:sldId id="266" r:id="rId10"/>
    <p:sldId id="267" r:id="rId11"/>
    <p:sldId id="260" r:id="rId12"/>
    <p:sldId id="265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CC3AF-A2BD-4873-9867-EEF5D4C3077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2CEB3-8D9A-4601-9FB6-56C1A45DFA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01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CC3AF-A2BD-4873-9867-EEF5D4C3077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2CEB3-8D9A-4601-9FB6-56C1A45DFA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929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CC3AF-A2BD-4873-9867-EEF5D4C3077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2CEB3-8D9A-4601-9FB6-56C1A45DFA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2776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CC3AF-A2BD-4873-9867-EEF5D4C3077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2CEB3-8D9A-4601-9FB6-56C1A45DFA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115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CC3AF-A2BD-4873-9867-EEF5D4C3077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2CEB3-8D9A-4601-9FB6-56C1A45DFA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887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CC3AF-A2BD-4873-9867-EEF5D4C3077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2CEB3-8D9A-4601-9FB6-56C1A45DFA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82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CC3AF-A2BD-4873-9867-EEF5D4C3077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2CEB3-8D9A-4601-9FB6-56C1A45DFA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63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CC3AF-A2BD-4873-9867-EEF5D4C3077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2CEB3-8D9A-4601-9FB6-56C1A45DFA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143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CC3AF-A2BD-4873-9867-EEF5D4C3077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2CEB3-8D9A-4601-9FB6-56C1A45DFA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535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CC3AF-A2BD-4873-9867-EEF5D4C3077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2CEB3-8D9A-4601-9FB6-56C1A45DFA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891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CC3AF-A2BD-4873-9867-EEF5D4C3077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2CEB3-8D9A-4601-9FB6-56C1A45DFA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20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CC3AF-A2BD-4873-9867-EEF5D4C3077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2CEB3-8D9A-4601-9FB6-56C1A45DFA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35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CC3AF-A2BD-4873-9867-EEF5D4C3077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2CEB3-8D9A-4601-9FB6-56C1A45DFA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015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78CCC3AF-A2BD-4873-9867-EEF5D4C3077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1482CEB3-8D9A-4601-9FB6-56C1A45DFA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005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78CCC3AF-A2BD-4873-9867-EEF5D4C3077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1482CEB3-8D9A-4601-9FB6-56C1A45DFA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8303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Лучший педагогический работник ДОО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Краевой конкурс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6873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Для </a:t>
            </a:r>
            <a:r>
              <a:rPr lang="ru-RU" dirty="0"/>
              <a:t>критерия 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816" y="2588047"/>
            <a:ext cx="11852366" cy="36365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ПРИМЕРНЫЙ РАСЧЕТ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3200" dirty="0" smtClean="0"/>
              <a:t>З документа уровня региона – 3*3= 9 ед. </a:t>
            </a:r>
          </a:p>
          <a:p>
            <a:pPr marL="0" indent="0">
              <a:buNone/>
            </a:pPr>
            <a:r>
              <a:rPr lang="ru-RU" sz="3200" dirty="0" smtClean="0"/>
              <a:t>– </a:t>
            </a:r>
            <a:r>
              <a:rPr lang="ru-RU" sz="3200" u="sng" dirty="0" smtClean="0"/>
              <a:t>три балла</a:t>
            </a:r>
          </a:p>
          <a:p>
            <a:pPr marL="0" indent="0">
              <a:buNone/>
            </a:pPr>
            <a:r>
              <a:rPr lang="ru-RU" sz="3200" dirty="0" smtClean="0"/>
              <a:t>2 документа уровня МО + один документа уровня РФ – 2*2+3=7 ед. </a:t>
            </a:r>
          </a:p>
          <a:p>
            <a:pPr marL="0" indent="0">
              <a:buNone/>
            </a:pPr>
            <a:r>
              <a:rPr lang="ru-RU" sz="3200" dirty="0" smtClean="0"/>
              <a:t>– </a:t>
            </a:r>
            <a:r>
              <a:rPr lang="ru-RU" sz="3200" u="sng" dirty="0" smtClean="0"/>
              <a:t>три балла </a:t>
            </a:r>
          </a:p>
          <a:p>
            <a:pPr marL="0" indent="0">
              <a:buNone/>
            </a:pPr>
            <a:r>
              <a:rPr lang="ru-RU" sz="3200" dirty="0" smtClean="0"/>
              <a:t>2 документа уровня МО – 2+2= 4 ед. </a:t>
            </a:r>
          </a:p>
          <a:p>
            <a:pPr marL="0" indent="0">
              <a:buNone/>
            </a:pPr>
            <a:r>
              <a:rPr lang="ru-RU" sz="3200" dirty="0" smtClean="0"/>
              <a:t>– </a:t>
            </a:r>
            <a:r>
              <a:rPr lang="ru-RU" sz="3200" u="sng" dirty="0" smtClean="0"/>
              <a:t>два балла</a:t>
            </a:r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497800" y="5347063"/>
            <a:ext cx="3380691" cy="107721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/>
              <a:t>3+3+2 = 8 </a:t>
            </a:r>
          </a:p>
          <a:p>
            <a:r>
              <a:rPr lang="ru-RU" sz="3200" dirty="0" smtClean="0"/>
              <a:t>8: 3 = </a:t>
            </a:r>
            <a:r>
              <a:rPr lang="ru-RU" sz="3200" u="sng" dirty="0" smtClean="0"/>
              <a:t>2,6 балла</a:t>
            </a:r>
            <a:endParaRPr lang="ru-RU" sz="3200" u="sng" dirty="0"/>
          </a:p>
        </p:txBody>
      </p:sp>
    </p:spTree>
    <p:extLst>
      <p:ext uri="{BB962C8B-B14F-4D97-AF65-F5344CB8AC3E}">
        <p14:creationId xmlns:p14="http://schemas.microsoft.com/office/powerpoint/2010/main" val="421991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368" y="315643"/>
            <a:ext cx="10571998" cy="970450"/>
          </a:xfrm>
        </p:spPr>
        <p:txBody>
          <a:bodyPr/>
          <a:lstStyle/>
          <a:p>
            <a:r>
              <a:rPr lang="ru-RU" sz="3000" dirty="0" smtClean="0"/>
              <a:t>Критерий 4. Эффективность взаимодействия </a:t>
            </a:r>
            <a:r>
              <a:rPr lang="ru-RU" sz="3000" dirty="0" smtClean="0"/>
              <a:t/>
            </a:r>
            <a:br>
              <a:rPr lang="ru-RU" sz="3000" dirty="0" smtClean="0"/>
            </a:br>
            <a:r>
              <a:rPr lang="ru-RU" sz="3000" dirty="0" smtClean="0"/>
              <a:t>с </a:t>
            </a:r>
            <a:r>
              <a:rPr lang="ru-RU" sz="3000" dirty="0" smtClean="0"/>
              <a:t>социумом</a:t>
            </a:r>
            <a:endParaRPr lang="ru-RU" sz="3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7291081"/>
              </p:ext>
            </p:extLst>
          </p:nvPr>
        </p:nvGraphicFramePr>
        <p:xfrm>
          <a:off x="347884" y="2703763"/>
          <a:ext cx="11597067" cy="2563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435"/>
                <a:gridCol w="5020632"/>
              </a:tblGrid>
              <a:tr h="285998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Документы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139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Системное </a:t>
                      </a: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включение родительской общественности 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образовательный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процесс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Аналитическая справка;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Методические материалы, подтверждающие содержание критерия (планы, сценарии,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 5 шт.)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763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Системное проведение совместных проектов, социальных акций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6066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1626" y="2797053"/>
            <a:ext cx="11155574" cy="3636511"/>
          </a:xfrm>
        </p:spPr>
        <p:txBody>
          <a:bodyPr/>
          <a:lstStyle/>
          <a:p>
            <a:pPr marL="0" indent="0">
              <a:buNone/>
            </a:pPr>
            <a:r>
              <a:rPr lang="ru-RU" sz="4000" dirty="0" smtClean="0"/>
              <a:t>Баллы по показателям </a:t>
            </a:r>
            <a:r>
              <a:rPr lang="ru-RU" sz="4000" dirty="0"/>
              <a:t>суммируются. </a:t>
            </a:r>
            <a:endParaRPr lang="ru-RU" sz="4000" dirty="0" smtClean="0"/>
          </a:p>
          <a:p>
            <a:pPr marL="0" indent="0">
              <a:buNone/>
            </a:pPr>
            <a:endParaRPr lang="ru-RU" sz="4000" dirty="0" smtClean="0"/>
          </a:p>
          <a:p>
            <a:pPr marL="0" indent="0">
              <a:buNone/>
            </a:pPr>
            <a:r>
              <a:rPr lang="ru-RU" sz="4000" dirty="0" smtClean="0"/>
              <a:t>Максимально можно набрать 12 баллов.</a:t>
            </a:r>
            <a:endParaRPr lang="ru-RU" sz="4000" dirty="0"/>
          </a:p>
          <a:p>
            <a:endParaRPr lang="ru-RU" sz="40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801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Публичная защита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231417"/>
              </p:ext>
            </p:extLst>
          </p:nvPr>
        </p:nvGraphicFramePr>
        <p:xfrm>
          <a:off x="1088571" y="2525487"/>
          <a:ext cx="9492343" cy="30475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492343"/>
              </a:tblGrid>
              <a:tr h="5642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Способность к эффективному решению профессиональных педагогических задач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  <a:tr h="6833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Способность к самоанализу в совместной деятельности участников образовательных отношений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  <a:tr h="5610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Глубина и содержательная ценность высказываний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  <a:tr h="5610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Способность к педагогическому экспромту 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  <a:tr h="677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Коммуникативная культура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936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869" y="508148"/>
            <a:ext cx="10571998" cy="970450"/>
          </a:xfrm>
        </p:spPr>
        <p:txBody>
          <a:bodyPr/>
          <a:lstStyle/>
          <a:p>
            <a:r>
              <a:rPr lang="ru-RU" sz="3000" dirty="0" smtClean="0"/>
              <a:t>Критерий 1. Способность к эффективному решению профессиональных педагогических задач</a:t>
            </a:r>
            <a:endParaRPr lang="ru-RU" sz="3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7203850"/>
              </p:ext>
            </p:extLst>
          </p:nvPr>
        </p:nvGraphicFramePr>
        <p:xfrm>
          <a:off x="261257" y="2222501"/>
          <a:ext cx="11828074" cy="4487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0259"/>
                <a:gridCol w="2367815"/>
              </a:tblGrid>
              <a:tr h="416343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Документы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15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Владение современными методиками и технологиями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профессиональной деятельности. 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6">
                  <a:txBody>
                    <a:bodyPr/>
                    <a:lstStyle/>
                    <a:p>
                      <a:r>
                        <a:rPr lang="ru-RU" dirty="0" smtClean="0"/>
                        <a:t>Аналитическая справка (до 6 стр.)</a:t>
                      </a:r>
                      <a:r>
                        <a:rPr lang="ru-RU" baseline="0" dirty="0" smtClean="0"/>
                        <a:t> – 1 шт.</a:t>
                      </a:r>
                    </a:p>
                    <a:p>
                      <a:endParaRPr lang="ru-RU" baseline="0" dirty="0" smtClean="0"/>
                    </a:p>
                    <a:p>
                      <a:endParaRPr lang="ru-RU" baseline="0" dirty="0" smtClean="0"/>
                    </a:p>
                    <a:p>
                      <a:r>
                        <a:rPr lang="ru-RU" baseline="0" dirty="0" smtClean="0"/>
                        <a:t>Видеозапись образовательной деятельности (до 5 мин.) – 1 шт.</a:t>
                      </a:r>
                    </a:p>
                    <a:p>
                      <a:endParaRPr lang="ru-RU" baseline="0" dirty="0" smtClean="0"/>
                    </a:p>
                    <a:p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Важно: </a:t>
                      </a:r>
                    </a:p>
                    <a:p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не 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монтаж, допускается ускорение!!!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296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Интеграция и комбинирование содержания различных программ, технологий. 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438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Целесообразное использование ресурсов развивающей предметно-пространственной среды. </a:t>
                      </a: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5017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Обеспечение эмоционального благополучия участников образовательных отношений. 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5017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Поддержка индивидуальности и инициативы участников образовательных отношений. 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564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условий для установления правил взаимодействия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разных ситуациях.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3519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712" y="1039371"/>
            <a:ext cx="10571998" cy="970450"/>
          </a:xfrm>
        </p:spPr>
        <p:txBody>
          <a:bodyPr/>
          <a:lstStyle/>
          <a:p>
            <a:r>
              <a:rPr lang="ru-RU" dirty="0" smtClean="0"/>
              <a:t>Для </a:t>
            </a:r>
            <a:r>
              <a:rPr lang="ru-RU" dirty="0"/>
              <a:t>критериев 1, 2, 4.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0933" y="1882652"/>
            <a:ext cx="11059777" cy="5537050"/>
          </a:xfrm>
        </p:spPr>
        <p:txBody>
          <a:bodyPr>
            <a:normAutofit/>
          </a:bodyPr>
          <a:lstStyle/>
          <a:p>
            <a:r>
              <a:rPr lang="ru-RU" sz="2400" b="1" dirty="0"/>
              <a:t>- </a:t>
            </a:r>
            <a:r>
              <a:rPr lang="ru-RU" sz="2400" dirty="0" smtClean="0"/>
              <a:t>3 </a:t>
            </a:r>
            <a:r>
              <a:rPr lang="ru-RU" sz="2400" dirty="0"/>
              <a:t>балла - четкость, понятность в передаче информации, наивысшая степень соответствия материалов содержанию критерия;</a:t>
            </a:r>
          </a:p>
          <a:p>
            <a:r>
              <a:rPr lang="ru-RU" sz="2400" dirty="0"/>
              <a:t>2 балла - критерий в целом изложен понятно, однако присутствует разорванность и непоследовательность, допущено несколько незначительных недочетов, частичное соответствие материалов содержанию критерия;</a:t>
            </a:r>
          </a:p>
          <a:p>
            <a:r>
              <a:rPr lang="ru-RU" sz="2400" dirty="0"/>
              <a:t>1 балл - размытость, </a:t>
            </a:r>
            <a:r>
              <a:rPr lang="ru-RU" sz="2400" dirty="0" err="1"/>
              <a:t>малопонятность</a:t>
            </a:r>
            <a:r>
              <a:rPr lang="ru-RU" sz="2400" dirty="0"/>
              <a:t> изложения, допущены грубые недочеты, полное несоответствие содержанию критерия;</a:t>
            </a:r>
          </a:p>
          <a:p>
            <a:r>
              <a:rPr lang="ru-RU" sz="2400" dirty="0"/>
              <a:t>0 баллов - качество критерия оценить невозможно.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6159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869" y="508148"/>
            <a:ext cx="10571998" cy="970450"/>
          </a:xfrm>
        </p:spPr>
        <p:txBody>
          <a:bodyPr/>
          <a:lstStyle/>
          <a:p>
            <a:r>
              <a:rPr lang="ru-RU" sz="3000" dirty="0" smtClean="0"/>
              <a:t>Критерий 1. Способность к эффективному решению профессиональных педагогических задач</a:t>
            </a:r>
            <a:endParaRPr lang="ru-RU" sz="3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6397325"/>
              </p:ext>
            </p:extLst>
          </p:nvPr>
        </p:nvGraphicFramePr>
        <p:xfrm>
          <a:off x="261257" y="2222500"/>
          <a:ext cx="11625943" cy="3565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5943"/>
              </a:tblGrid>
              <a:tr h="435603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Показатель (расшифровка)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8628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Обеспечение эмоционального благополучия участников образовательных отношений. </a:t>
                      </a:r>
                      <a:endParaRPr lang="ru-RU" sz="1600" b="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587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педагог внимателен к просьбам и пожеланиям человека, не оставляет их без внимания, выполняет данные обещания; стремится организовать непосредственное общение с каждым человеком с целью учета его особых образовательных потребностей; демонстрирует уважительное отношение к каждому человеку, к его чувствам и потребностям; умеет подчеркнуть достоинства каждого из них и указать на недостатки, не унижая его; использует доброжелательный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недирективный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тон речи и соответствующие возникшей педагогической ситуации речевые формулы, позволяющие человеку почувствовать свою значимость; создает ситуации эмоциональной отзывчивости, сопереживания, как в среде детей, так и в среде взрослых; умеет сдерживать эмоции даже в сложных конфликтных ситуациях; готов к диалогу, инициирует диалог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0649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869" y="508148"/>
            <a:ext cx="10571998" cy="970450"/>
          </a:xfrm>
        </p:spPr>
        <p:txBody>
          <a:bodyPr/>
          <a:lstStyle/>
          <a:p>
            <a:r>
              <a:rPr lang="ru-RU" sz="3000" dirty="0" smtClean="0"/>
              <a:t>Критерий 1. Способность к эффективному решению профессиональных педагогических задач</a:t>
            </a:r>
            <a:endParaRPr lang="ru-RU" sz="3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28070"/>
              </p:ext>
            </p:extLst>
          </p:nvPr>
        </p:nvGraphicFramePr>
        <p:xfrm>
          <a:off x="261257" y="2222499"/>
          <a:ext cx="11625943" cy="2988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5943"/>
              </a:tblGrid>
              <a:tr h="59279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Показатель (расшифровка)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56507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Поддержка индивидуальности и инициативы участников образовательных отношений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923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педагог умеет поддержать спонтанную инициативу человека; организует различные виды деятельности с детьми/ со взрослыми; стремится сформировать у участников внутренний глубинный мотив к включению в разнообразные виды деятельности; организует разнообразные ситуации, побуждающие детей/взрослых осуществлять самостоятельный выбор разнообразных видов деятельности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2999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869" y="508148"/>
            <a:ext cx="10571998" cy="970450"/>
          </a:xfrm>
        </p:spPr>
        <p:txBody>
          <a:bodyPr/>
          <a:lstStyle/>
          <a:p>
            <a:r>
              <a:rPr lang="ru-RU" sz="3000" dirty="0" smtClean="0"/>
              <a:t>Критерий 1. Способность к эффективному решению профессиональных педагогических задач</a:t>
            </a:r>
            <a:endParaRPr lang="ru-RU" sz="3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9442584"/>
              </p:ext>
            </p:extLst>
          </p:nvPr>
        </p:nvGraphicFramePr>
        <p:xfrm>
          <a:off x="261257" y="2222499"/>
          <a:ext cx="11625943" cy="31790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5943"/>
              </a:tblGrid>
              <a:tr h="59279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Показатель (расшифровка)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56507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условий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установления правил взаимодействия в разных ситуациях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923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педагог организует разнообразные ситуации, требующие сотрудничества участников, умения учитывать интересы и чувства других, сопереживать неудачам, радоваться успехам других; обращает межличностные конфликты, возникающие в различных ситуациях взаимодействия детей/взрослых, в педагогическую ситуацию и создает условия для принятия участниками конструктивных решений по их урегулированию; побуждает разрешить, а не избежать конфликтной ситуации; вовлекает детей/взрослых в совместную выработку правил поведения в различных ситуациях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11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368" y="315643"/>
            <a:ext cx="10571998" cy="970450"/>
          </a:xfrm>
        </p:spPr>
        <p:txBody>
          <a:bodyPr/>
          <a:lstStyle/>
          <a:p>
            <a:r>
              <a:rPr lang="ru-RU" sz="3000" dirty="0" smtClean="0"/>
              <a:t>Критерий 2. Педагогическая продуктивность</a:t>
            </a:r>
            <a:endParaRPr lang="ru-RU" sz="3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4603304"/>
              </p:ext>
            </p:extLst>
          </p:nvPr>
        </p:nvGraphicFramePr>
        <p:xfrm>
          <a:off x="261257" y="2222500"/>
          <a:ext cx="11597067" cy="4204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435"/>
                <a:gridCol w="5020632"/>
              </a:tblGrid>
              <a:tr h="435603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Документы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7783">
                <a:tc rowSpan="2"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Программы, методические пособия, методические рекомендации и иные материалы, обеспечивающие единство развивающих целей и задач образовательного процесса. </a:t>
                      </a: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оценке учитывается содержательность, востребованность презентабельность, наличие авторских элементов.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Продукт профессиональной деятельности; </a:t>
                      </a:r>
                    </a:p>
                    <a:p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Документы, подтверждающие востребованность (отзывы, публикации, сертификаты, наиболее значимые для отражения сути критерия, </a:t>
                      </a:r>
                      <a:r>
                        <a:rPr lang="ru-RU" sz="16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более 2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); </a:t>
                      </a:r>
                    </a:p>
                    <a:p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Внешняя рецензия, подтверждающая содержательную ценность продукта</a:t>
                      </a:r>
                    </a:p>
                    <a:p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38595"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Аналитическая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справка; 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Материалы, подтверждающие содержание критерия, т.е. все продукты в полном объеме</a:t>
                      </a:r>
                    </a:p>
                    <a:p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6088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368" y="315643"/>
            <a:ext cx="10571998" cy="970450"/>
          </a:xfrm>
        </p:spPr>
        <p:txBody>
          <a:bodyPr/>
          <a:lstStyle/>
          <a:p>
            <a:r>
              <a:rPr lang="ru-RU" sz="3000" dirty="0" smtClean="0"/>
              <a:t>Критерий 3. Результативность взаимодействия </a:t>
            </a:r>
            <a:br>
              <a:rPr lang="ru-RU" sz="3000" dirty="0" smtClean="0"/>
            </a:br>
            <a:r>
              <a:rPr lang="ru-RU" sz="3000" dirty="0" smtClean="0"/>
              <a:t>в педагогическом сообществе</a:t>
            </a:r>
            <a:endParaRPr lang="ru-RU" sz="3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1311801"/>
              </p:ext>
            </p:extLst>
          </p:nvPr>
        </p:nvGraphicFramePr>
        <p:xfrm>
          <a:off x="261257" y="2289877"/>
          <a:ext cx="11597067" cy="4218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435"/>
                <a:gridCol w="5020632"/>
              </a:tblGrid>
              <a:tr h="378151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Документы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762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Участие в профессиональных конкурсах, конкурсах методических разработок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Документы, подтверждающие участие (наиболее качественные и значимые по уровню, не более 3, по выбору педагога)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23110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Публичная трансляция результатов профессиональной деятельности (мастер-классы, конференции, открытые показы и пр.)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Документы, подтверждающие участие (наиболее качественные и значимые по уровню, не более 3, по выбору педагога), материалы выступления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4116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Трансляция результатов профессиональной деятельности через СМИ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Документы, подтверждающие участие (наиболее качественные и значимые по уровню, не более 3, по выбору педагога), материалы статей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960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Для </a:t>
            </a:r>
            <a:r>
              <a:rPr lang="ru-RU" dirty="0"/>
              <a:t>критерия 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Каждый </a:t>
            </a:r>
            <a:r>
              <a:rPr lang="ru-RU" dirty="0"/>
              <a:t>документ уровня муниципального образования – 2 ед.</a:t>
            </a:r>
          </a:p>
          <a:p>
            <a:pPr marL="0" indent="0">
              <a:buNone/>
            </a:pPr>
            <a:r>
              <a:rPr lang="ru-RU" dirty="0"/>
              <a:t>Каждый документ федерального или регионального уровня – 3 ед.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Единицы суммируются:</a:t>
            </a:r>
          </a:p>
          <a:p>
            <a:r>
              <a:rPr lang="ru-RU" dirty="0"/>
              <a:t>1 балл – 1-3 единицы;</a:t>
            </a:r>
          </a:p>
          <a:p>
            <a:r>
              <a:rPr lang="ru-RU" dirty="0"/>
              <a:t>2 балла – 4-6 единиц;</a:t>
            </a:r>
          </a:p>
          <a:p>
            <a:r>
              <a:rPr lang="ru-RU" dirty="0"/>
              <a:t>3 балла – 7-9 единиц.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31520" y="5605196"/>
            <a:ext cx="108770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По каждому критерию высчитывается среднеарифметический показатель</a:t>
            </a:r>
          </a:p>
        </p:txBody>
      </p:sp>
    </p:spTree>
    <p:extLst>
      <p:ext uri="{BB962C8B-B14F-4D97-AF65-F5344CB8AC3E}">
        <p14:creationId xmlns:p14="http://schemas.microsoft.com/office/powerpoint/2010/main" val="21888349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Цитаты">
  <a:themeElements>
    <a:clrScheme name="Цитаты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Цитаты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Цитаты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TM03457503[[fn=Цитируемая]]</Template>
  <TotalTime>115</TotalTime>
  <Words>817</Words>
  <Application>Microsoft Office PowerPoint</Application>
  <PresentationFormat>Широкоэкранный</PresentationFormat>
  <Paragraphs>102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Century Gothic</vt:lpstr>
      <vt:lpstr>Wingdings 2</vt:lpstr>
      <vt:lpstr>Цитаты</vt:lpstr>
      <vt:lpstr>Лучший педагогический работник ДОО</vt:lpstr>
      <vt:lpstr>Критерий 1. Способность к эффективному решению профессиональных педагогических задач</vt:lpstr>
      <vt:lpstr>Для критериев 1, 2, 4. </vt:lpstr>
      <vt:lpstr>Критерий 1. Способность к эффективному решению профессиональных педагогических задач</vt:lpstr>
      <vt:lpstr>Критерий 1. Способность к эффективному решению профессиональных педагогических задач</vt:lpstr>
      <vt:lpstr>Критерий 1. Способность к эффективному решению профессиональных педагогических задач</vt:lpstr>
      <vt:lpstr>Критерий 2. Педагогическая продуктивность</vt:lpstr>
      <vt:lpstr>Критерий 3. Результативность взаимодействия  в педагогическом сообществе</vt:lpstr>
      <vt:lpstr>Для критерия 3</vt:lpstr>
      <vt:lpstr>Для критерия 3</vt:lpstr>
      <vt:lpstr>Критерий 4. Эффективность взаимодействия  с социумом</vt:lpstr>
      <vt:lpstr>ИТОГО</vt:lpstr>
      <vt:lpstr>Публичная защита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Лучший педагогический работник ДОО</dc:title>
  <dc:creator>Юлия В. Илюхина</dc:creator>
  <cp:lastModifiedBy>Юлия В. Илюхина</cp:lastModifiedBy>
  <cp:revision>8</cp:revision>
  <dcterms:created xsi:type="dcterms:W3CDTF">2016-06-20T10:32:54Z</dcterms:created>
  <dcterms:modified xsi:type="dcterms:W3CDTF">2022-02-01T14:24:44Z</dcterms:modified>
</cp:coreProperties>
</file>