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5" r:id="rId2"/>
    <p:sldId id="258" r:id="rId3"/>
    <p:sldId id="264" r:id="rId4"/>
    <p:sldId id="261" r:id="rId5"/>
    <p:sldId id="262" r:id="rId6"/>
    <p:sldId id="263" r:id="rId7"/>
    <p:sldId id="266" r:id="rId8"/>
    <p:sldId id="268" r:id="rId9"/>
    <p:sldId id="270" r:id="rId10"/>
    <p:sldId id="267" r:id="rId11"/>
    <p:sldId id="257" r:id="rId12"/>
    <p:sldId id="256" r:id="rId13"/>
    <p:sldId id="271" r:id="rId14"/>
    <p:sldId id="27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3040" y="1352004"/>
            <a:ext cx="9601200" cy="2841171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(алгоритм, схема)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деятельностью по введению обновленных ФГОС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366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9252" t="17312" r="4218" b="5493"/>
          <a:stretch/>
        </p:blipFill>
        <p:spPr>
          <a:xfrm>
            <a:off x="744583" y="248195"/>
            <a:ext cx="11447417" cy="6296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395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348" t="5108" r="2732" b="5167"/>
          <a:stretch/>
        </p:blipFill>
        <p:spPr>
          <a:xfrm>
            <a:off x="914399" y="470263"/>
            <a:ext cx="11011989" cy="6074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349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9438" t="4821" r="6730" b="29464"/>
          <a:stretch/>
        </p:blipFill>
        <p:spPr>
          <a:xfrm>
            <a:off x="640080" y="378823"/>
            <a:ext cx="10907485" cy="527739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 flipH="1">
            <a:off x="796833" y="5943599"/>
            <a:ext cx="10750731" cy="5878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 алгоритм перехода на обновленные ФГОС !!!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6300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024" y="130629"/>
            <a:ext cx="11116490" cy="640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6219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150" y="156754"/>
            <a:ext cx="10868296" cy="637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592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2697" y="287991"/>
            <a:ext cx="11704319" cy="387967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509" y="502920"/>
            <a:ext cx="805543" cy="36579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888274" y="3657600"/>
            <a:ext cx="10972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Согласие о переходе на новые ФГОС родителей (законных представителей) несовершеннолетних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8984258"/>
              </p:ext>
            </p:extLst>
          </p:nvPr>
        </p:nvGraphicFramePr>
        <p:xfrm>
          <a:off x="744582" y="4026932"/>
          <a:ext cx="11247120" cy="2243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040">
                  <a:extLst>
                    <a:ext uri="{9D8B030D-6E8A-4147-A177-3AD203B41FA5}">
                      <a16:colId xmlns:a16="http://schemas.microsoft.com/office/drawing/2014/main" val="1631680851"/>
                    </a:ext>
                  </a:extLst>
                </a:gridCol>
                <a:gridCol w="3749040">
                  <a:extLst>
                    <a:ext uri="{9D8B030D-6E8A-4147-A177-3AD203B41FA5}">
                      <a16:colId xmlns:a16="http://schemas.microsoft.com/office/drawing/2014/main" val="2972090274"/>
                    </a:ext>
                  </a:extLst>
                </a:gridCol>
                <a:gridCol w="3749040">
                  <a:extLst>
                    <a:ext uri="{9D8B030D-6E8A-4147-A177-3AD203B41FA5}">
                      <a16:colId xmlns:a16="http://schemas.microsoft.com/office/drawing/2014/main" val="494936088"/>
                    </a:ext>
                  </a:extLst>
                </a:gridCol>
              </a:tblGrid>
              <a:tr h="40406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 5 классы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классы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3-4 классы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9672932"/>
                  </a:ext>
                </a:extLst>
              </a:tr>
              <a:tr h="40406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!</a:t>
                      </a:r>
                      <a:endParaRPr lang="ru-RU" b="1" dirty="0">
                        <a:solidFill>
                          <a:srgbClr val="00B05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b="1" dirty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!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9328435"/>
                  </a:ext>
                </a:extLst>
              </a:tr>
              <a:tr h="1435115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требуется</a:t>
                      </a:r>
                      <a:endParaRPr lang="ru-RU" b="1" dirty="0">
                        <a:solidFill>
                          <a:srgbClr val="00B05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Можно обучать без согласия : дети зачислены с 01.09.2021 г. – после даты, когда ФГОС - 21 вступили в силу.</a:t>
                      </a:r>
                      <a:endParaRPr lang="ru-RU" b="1" dirty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Запросить до 01.09.2022г.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2432174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119052" y="6270171"/>
            <a:ext cx="107420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Разъяснения МИНПРОСВЕЩЕИЯ РФ!!!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328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0"/>
            <a:ext cx="9601200" cy="37882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 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2991908"/>
              </p:ext>
            </p:extLst>
          </p:nvPr>
        </p:nvGraphicFramePr>
        <p:xfrm>
          <a:off x="195942" y="522517"/>
          <a:ext cx="11900264" cy="6223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2755">
                  <a:extLst>
                    <a:ext uri="{9D8B030D-6E8A-4147-A177-3AD203B41FA5}">
                      <a16:colId xmlns:a16="http://schemas.microsoft.com/office/drawing/2014/main" val="203894146"/>
                    </a:ext>
                  </a:extLst>
                </a:gridCol>
                <a:gridCol w="2455817">
                  <a:extLst>
                    <a:ext uri="{9D8B030D-6E8A-4147-A177-3AD203B41FA5}">
                      <a16:colId xmlns:a16="http://schemas.microsoft.com/office/drawing/2014/main" val="1514214838"/>
                    </a:ext>
                  </a:extLst>
                </a:gridCol>
                <a:gridCol w="2821577">
                  <a:extLst>
                    <a:ext uri="{9D8B030D-6E8A-4147-A177-3AD203B41FA5}">
                      <a16:colId xmlns:a16="http://schemas.microsoft.com/office/drawing/2014/main" val="688507249"/>
                    </a:ext>
                  </a:extLst>
                </a:gridCol>
                <a:gridCol w="4180115">
                  <a:extLst>
                    <a:ext uri="{9D8B030D-6E8A-4147-A177-3AD203B41FA5}">
                      <a16:colId xmlns:a16="http://schemas.microsoft.com/office/drawing/2014/main" val="2029413577"/>
                    </a:ext>
                  </a:extLst>
                </a:gridCol>
              </a:tblGrid>
              <a:tr h="402162">
                <a:tc gridSpan="3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Общее образование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Специальное коррекционное образование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8401753"/>
                  </a:ext>
                </a:extLst>
              </a:tr>
              <a:tr h="363019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НОО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2632411"/>
                  </a:ext>
                </a:extLst>
              </a:tr>
              <a:tr h="4264017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Министерства просвещения РФ 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31 мая 2021 г. № 286 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“Об утверждении ФГОС НОО”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(1-4 кл.)</a:t>
                      </a:r>
                    </a:p>
                    <a:p>
                      <a:pPr algn="ctr"/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Министерства просвещения РФ от 31 мая 2021 г. № 287 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“Об утверждении ФГОС ООО”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(5 кл.)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Министерства образования и науки РФ от 17 декабря 2010 г. № 1897 “Об утверждении Об утверждении ФГОС ООО”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(6-9 кл.)</a:t>
                      </a: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Министерства образования и науки Российской Федерации 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17 мая 2012 года N 413 «Об утверждении ФГОС СОО»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(10-11 кл.)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Министерства образования и науки Российской Федерации от 19 декабря 2014 г. № 1598 «Об  утверждении ФГОС НОО обучающихся с ОВЗ»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(1-4 кл.)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Министерства образования и науки РФ от 19 декабря 2014 г. № 1599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«Об утверждении ФГОС обучающихся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умственной отсталостью (интеллектуальными нарушениями)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(1-9 кл.)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Министерства просвещения РФ от 31 мая 2021 г. № 287 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“Об утверждении ФГОС ООО”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(5 кл.)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Министерства образования и науки РФ от 17 декабря 2010 г. № 1897 “Об утверждении Об утверждении ФГОС ООО”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(6-9 кл.)</a:t>
                      </a: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29685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167743" y="6040571"/>
            <a:ext cx="60089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4 образовательных программ!!!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971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4742670"/>
              </p:ext>
            </p:extLst>
          </p:nvPr>
        </p:nvGraphicFramePr>
        <p:xfrm>
          <a:off x="770710" y="104504"/>
          <a:ext cx="11207930" cy="627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0604">
                  <a:extLst>
                    <a:ext uri="{9D8B030D-6E8A-4147-A177-3AD203B41FA5}">
                      <a16:colId xmlns:a16="http://schemas.microsoft.com/office/drawing/2014/main" val="3640139159"/>
                    </a:ext>
                  </a:extLst>
                </a:gridCol>
                <a:gridCol w="2902568">
                  <a:extLst>
                    <a:ext uri="{9D8B030D-6E8A-4147-A177-3AD203B41FA5}">
                      <a16:colId xmlns:a16="http://schemas.microsoft.com/office/drawing/2014/main" val="3122681827"/>
                    </a:ext>
                  </a:extLst>
                </a:gridCol>
                <a:gridCol w="2241586">
                  <a:extLst>
                    <a:ext uri="{9D8B030D-6E8A-4147-A177-3AD203B41FA5}">
                      <a16:colId xmlns:a16="http://schemas.microsoft.com/office/drawing/2014/main" val="561358347"/>
                    </a:ext>
                  </a:extLst>
                </a:gridCol>
                <a:gridCol w="2241586">
                  <a:extLst>
                    <a:ext uri="{9D8B030D-6E8A-4147-A177-3AD203B41FA5}">
                      <a16:colId xmlns:a16="http://schemas.microsoft.com/office/drawing/2014/main" val="3297550419"/>
                    </a:ext>
                  </a:extLst>
                </a:gridCol>
                <a:gridCol w="2241586">
                  <a:extLst>
                    <a:ext uri="{9D8B030D-6E8A-4147-A177-3AD203B41FA5}">
                      <a16:colId xmlns:a16="http://schemas.microsoft.com/office/drawing/2014/main" val="4252684984"/>
                    </a:ext>
                  </a:extLst>
                </a:gridCol>
              </a:tblGrid>
              <a:tr h="559185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Категория учащихся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Специфика ООП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НОО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1884004"/>
                  </a:ext>
                </a:extLst>
              </a:tr>
              <a:tr h="4326323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Осваивающие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ООП</a:t>
                      </a:r>
                    </a:p>
                    <a:p>
                      <a:pPr algn="ctr"/>
                      <a:endParaRPr lang="ru-RU" sz="1600" b="1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Осваивающие АООП (ОВЗ)</a:t>
                      </a:r>
                    </a:p>
                    <a:p>
                      <a:pPr algn="ctr"/>
                      <a:endParaRPr lang="ru-RU" sz="1600" b="1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Осваивающие АООП</a:t>
                      </a:r>
                    </a:p>
                    <a:p>
                      <a:pPr algn="ctr"/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b="1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ОВЗ</a:t>
                      </a:r>
                      <a:r>
                        <a:rPr lang="ru-RU" sz="1600" b="1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600" b="1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Осваивающие АООП (УО (ИН)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ООП (с 01.09.2022г.)</a:t>
                      </a: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ООП (действующая)</a:t>
                      </a: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АООП (действующие)</a:t>
                      </a: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АООП (с 01.09.2022г.)</a:t>
                      </a: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АООП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(действующая)</a:t>
                      </a:r>
                    </a:p>
                    <a:p>
                      <a:pPr algn="ctr"/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1-4 кл. приказ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Минпросвещения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РФ от 31.05.2021г. № 286 </a:t>
                      </a: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1-4 кл.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Министерства образования и науки РФ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19 декабря 2014 г. № 1598</a:t>
                      </a: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1-4 кл.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Министерства образования и науки РФ от 19 декабря 2014 г. № 1599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кл. приказ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Минпросвещения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РФ от 31.05.2021г. № 287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6-9 кл. приказ Министерства образования и науки РФ от 17 декабря 2010 г. № 1897 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6-9 кл. 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Министерства образования и науки РФ от 17 декабря 2010 г. № 1897 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кл. приказ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Минпросвещения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РФ от 31.05.2021г. № № 287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5-9 кл.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приказ Министерства образования и науки РФ от 19 декабря 2014 г. № 1599</a:t>
                      </a:r>
                    </a:p>
                    <a:p>
                      <a:pPr algn="ctr"/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10-11 кл. приказ Министерства образования и науки РФ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17 мая 2012 года N 413 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10-11 кл. приказ Министерства образования и науки РФ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17 мая 2012 года N 413 </a:t>
                      </a:r>
                    </a:p>
                    <a:p>
                      <a:pPr algn="ctr"/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3265556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2845061"/>
              </p:ext>
            </p:extLst>
          </p:nvPr>
        </p:nvGraphicFramePr>
        <p:xfrm>
          <a:off x="783770" y="6139542"/>
          <a:ext cx="11194869" cy="600892"/>
        </p:xfrm>
        <a:graphic>
          <a:graphicData uri="http://schemas.openxmlformats.org/drawingml/2006/table">
            <a:tbl>
              <a:tblPr/>
              <a:tblGrid>
                <a:gridCol w="11194869">
                  <a:extLst>
                    <a:ext uri="{9D8B030D-6E8A-4147-A177-3AD203B41FA5}">
                      <a16:colId xmlns:a16="http://schemas.microsoft.com/office/drawing/2014/main" val="955514295"/>
                    </a:ext>
                  </a:extLst>
                </a:gridCol>
              </a:tblGrid>
              <a:tr h="600892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образовательные программы разрабатываются на уровень образования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4386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503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2257288"/>
              </p:ext>
            </p:extLst>
          </p:nvPr>
        </p:nvGraphicFramePr>
        <p:xfrm>
          <a:off x="769938" y="444499"/>
          <a:ext cx="11169651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2176">
                  <a:extLst>
                    <a:ext uri="{9D8B030D-6E8A-4147-A177-3AD203B41FA5}">
                      <a16:colId xmlns:a16="http://schemas.microsoft.com/office/drawing/2014/main" val="3164981688"/>
                    </a:ext>
                  </a:extLst>
                </a:gridCol>
                <a:gridCol w="1397726">
                  <a:extLst>
                    <a:ext uri="{9D8B030D-6E8A-4147-A177-3AD203B41FA5}">
                      <a16:colId xmlns:a16="http://schemas.microsoft.com/office/drawing/2014/main" val="3594108185"/>
                    </a:ext>
                  </a:extLst>
                </a:gridCol>
                <a:gridCol w="1789749">
                  <a:extLst>
                    <a:ext uri="{9D8B030D-6E8A-4147-A177-3AD203B41FA5}">
                      <a16:colId xmlns:a16="http://schemas.microsoft.com/office/drawing/2014/main" val="1070717953"/>
                    </a:ext>
                  </a:extLst>
                </a:gridCol>
              </a:tblGrid>
              <a:tr h="507733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публикации ОП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Классы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Специфика ООП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3283775"/>
                  </a:ext>
                </a:extLst>
              </a:tr>
              <a:tr h="388102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01.04.2022г. (прием на обучение)</a:t>
                      </a:r>
                    </a:p>
                    <a:p>
                      <a:pPr algn="ctr"/>
                      <a:endParaRPr lang="ru-RU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(25) 05.2022г. (зачисление на обучение в связи с переводом)</a:t>
                      </a:r>
                    </a:p>
                    <a:p>
                      <a:pPr algn="ctr"/>
                      <a:endParaRPr lang="ru-RU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(25) 05.2022г. ( в 5 класс в связи с завершением освоения ООП НОО)</a:t>
                      </a:r>
                    </a:p>
                    <a:p>
                      <a:pPr algn="ctr"/>
                      <a:endParaRPr lang="ru-RU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даты предъявления выписки из протокола ПМПК и заявления родителей (законных представителей) несовершеннолетних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1классы</a:t>
                      </a:r>
                    </a:p>
                    <a:p>
                      <a:pPr algn="ctr"/>
                      <a:endParaRPr lang="ru-RU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2-4 классы</a:t>
                      </a:r>
                    </a:p>
                    <a:p>
                      <a:pPr algn="ctr"/>
                      <a:endParaRPr lang="ru-RU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класс</a:t>
                      </a:r>
                    </a:p>
                    <a:p>
                      <a:pPr algn="ctr"/>
                      <a:endParaRPr lang="ru-RU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класс</a:t>
                      </a:r>
                    </a:p>
                    <a:p>
                      <a:pPr algn="ctr"/>
                      <a:endParaRPr lang="ru-RU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ООП НОО</a:t>
                      </a:r>
                    </a:p>
                    <a:p>
                      <a:pPr algn="ctr"/>
                      <a:endParaRPr lang="ru-RU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ООП НОО</a:t>
                      </a:r>
                    </a:p>
                    <a:p>
                      <a:pPr algn="ctr"/>
                      <a:endParaRPr lang="ru-RU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ООП ООО</a:t>
                      </a:r>
                    </a:p>
                    <a:p>
                      <a:pPr algn="ctr"/>
                      <a:endParaRPr lang="ru-RU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АООП ОВЗ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1132051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476103" y="5999784"/>
            <a:ext cx="104634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Правильная формулировка обоснования перевода учащихся, завершивших освоение ООП НОО, в 5 класс !!!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830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4590252"/>
              </p:ext>
            </p:extLst>
          </p:nvPr>
        </p:nvGraphicFramePr>
        <p:xfrm>
          <a:off x="1371600" y="457200"/>
          <a:ext cx="10267406" cy="56285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6789">
                  <a:extLst>
                    <a:ext uri="{9D8B030D-6E8A-4147-A177-3AD203B41FA5}">
                      <a16:colId xmlns:a16="http://schemas.microsoft.com/office/drawing/2014/main" val="3591333115"/>
                    </a:ext>
                  </a:extLst>
                </a:gridCol>
                <a:gridCol w="6570617">
                  <a:extLst>
                    <a:ext uri="{9D8B030D-6E8A-4147-A177-3AD203B41FA5}">
                      <a16:colId xmlns:a16="http://schemas.microsoft.com/office/drawing/2014/main" val="1677445073"/>
                    </a:ext>
                  </a:extLst>
                </a:gridCol>
              </a:tblGrid>
              <a:tr h="504589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01.04.2022г.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Утвердить ООП НОО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119247"/>
                  </a:ext>
                </a:extLst>
              </a:tr>
              <a:tr h="504589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(25).</a:t>
                      </a:r>
                      <a:r>
                        <a:rPr lang="ru-RU" sz="24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05.2022г.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Утвердить ООП ООО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4948950"/>
                  </a:ext>
                </a:extLst>
              </a:tr>
              <a:tr h="504589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01.09.2022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Отменить действие предыдущей ООП НОО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304287"/>
                  </a:ext>
                </a:extLst>
              </a:tr>
              <a:tr h="3110483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01.09.2022г.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Составить список ООП, рабочих программ, учебников/пособий, которые будут реализовываться в ОО с 1 сентября 2022г., с учетом ФГОС второго и третьего поколений, адаптированных ООП, в том числе для обучающихся с умственной отсталостью (интеллектуальными нарушениями).</a:t>
                      </a:r>
                    </a:p>
                    <a:p>
                      <a:pPr algn="ctr"/>
                      <a:endParaRPr lang="ru-RU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Утвердить список ООП, рабочих программ, учебников/пособий на первом педсовете 2022-23 учебного года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2803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6486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2188" y="143692"/>
            <a:ext cx="9980023" cy="39188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группа по введению ФГОС-2021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     </a:t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6833" y="535578"/>
            <a:ext cx="11142617" cy="615260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ОО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Заместители руководителя ОО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Руководители предметных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методических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объединений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Учителя-предметники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Заведующий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библиотекой и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медиатекой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библиотекарь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уководитель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психолого-педагогической службы </a:t>
            </a: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Председатель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психолого-педагогического консилиума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деятельности рабочей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о создании  рабочей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дорожная карта/план мероприятий перехода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обновленные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ФГОС. Составить план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перехода на ФГОС-21.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оценить кадровые и материальные ресурсы школы;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собрать заявления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(законных представителей) учащихся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изучение родного и второго иностранного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языков при условии, что в ОО имеются ресурсы для их изучения; выбор модуля при изучении ОРКСЭ, ОДНКНР;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быть готовыми к разработке проектов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ООП;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проверить и изменить локальные акты, разработать новые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дорожной карты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плана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  перехода на обновленные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ФГОС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 на обновленные ФГОС завершится в 2026г.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656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0708" y="156755"/>
            <a:ext cx="11142617" cy="6544492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Раздать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поручения членам рабочей группы: </a:t>
            </a: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изучить отличие обновленных ФГОС от ФГОС второго поколения в части структуры и содержания ООП НОО и ООО;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проанализировать, в какие локальные акты ОО требуется внести изменения: о рабочей программе, о языках образования; об обучении по ИУП, должностные инструкции и др.;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осуществлять мониторинг выпуска разъяснений по  ФГОС-21; своевременно публиковать все материалы, связанные с переходом на обновленные ФГОС на официальном сайте ОО в подразделе «Образование» раздела «Сведения об образовательной организации»;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определиться с набором предметов и уровнем их освоения в учебных планах НОО и ООО до разработки ООП (родной язык, второй иностранный язык, ОРКСЭ, ОДНКНР и т.д.);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 разработку рабочих программ и размещение их на сайте ОО с аннотациями в  подразделе «Образование» раздела «Сведения об образовательной организации»;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оценить оснащение ОО  по трём направлениям: содержание информационно-образовательной среды; материально-технические ресурсы; учебно-методические ресурсы;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 проведение педсовета о конкретных изменениях в ООП НОО и ООО по ФГОС-21;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по каждому </a:t>
            </a:r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мероприятию !!!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175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8273" y="130629"/>
            <a:ext cx="11011989" cy="6492240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spcBef>
                <a:spcPts val="600"/>
              </a:spcBef>
              <a:buNone/>
            </a:pPr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Раздать поручения членам рабочей группы:</a:t>
            </a:r>
          </a:p>
          <a:p>
            <a:pPr algn="just">
              <a:spcBef>
                <a:spcPts val="600"/>
              </a:spcBef>
            </a:pPr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оценить кадровые ресурсы, чтобы минимизировать профессиональные дефициты;</a:t>
            </a:r>
          </a:p>
          <a:p>
            <a:pPr algn="just">
              <a:spcBef>
                <a:spcPts val="600"/>
              </a:spcBef>
            </a:pPr>
            <a:endParaRPr lang="ru-RU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составить учебные планы, календарные учебные графики, планы ВД с учетом изменённого объема часов аудиторной нагрузки; </a:t>
            </a:r>
          </a:p>
          <a:p>
            <a:pPr algn="just">
              <a:spcBef>
                <a:spcPts val="600"/>
              </a:spcBef>
            </a:pPr>
            <a:endParaRPr lang="ru-RU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проект новой программы воспитания и календарного плана воспитательной работы;</a:t>
            </a:r>
          </a:p>
          <a:p>
            <a:pPr algn="just">
              <a:spcBef>
                <a:spcPts val="600"/>
              </a:spcBef>
            </a:pPr>
            <a:endParaRPr lang="ru-RU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 родительское собрание (2-4 классы). Сообщить, что с 1 сентября 2022 года ОО принимает на обучение в 1- 5-е классы уже по ФГОС-21. Описать преимущества для родителей и детей;</a:t>
            </a:r>
          </a:p>
          <a:p>
            <a:pPr algn="just">
              <a:spcBef>
                <a:spcPts val="600"/>
              </a:spcBef>
            </a:pPr>
            <a:endParaRPr lang="ru-RU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составить список учебников, учебных пособий, информационно-цифровых ресурсов, используемых в образовательном процессе в соответствии с обновленными ФГОС;</a:t>
            </a:r>
          </a:p>
          <a:p>
            <a:pPr algn="just">
              <a:spcBef>
                <a:spcPts val="600"/>
              </a:spcBef>
            </a:pPr>
            <a:endParaRPr lang="ru-RU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модель ВД с учетом сетевого взаимодействия с социальными партнерами и с целью сопряжения содержания урочной и внеурочной деятельности, обеспечивающей формирование функциональной грамотности;</a:t>
            </a:r>
          </a:p>
          <a:p>
            <a:pPr algn="just">
              <a:spcBef>
                <a:spcPts val="600"/>
              </a:spcBef>
            </a:pPr>
            <a:endParaRPr lang="ru-RU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осуществлять еженедельный контроль готовности к переходу на обновленные стандарты.</a:t>
            </a:r>
          </a:p>
          <a:p>
            <a:pPr algn="just">
              <a:spcBef>
                <a:spcPts val="600"/>
              </a:spcBef>
            </a:pPr>
            <a:endParaRPr lang="ru-RU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ru-RU" sz="7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сроки по каждому мероприятию !!!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2242304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875</TotalTime>
  <Words>953</Words>
  <Application>Microsoft Office PowerPoint</Application>
  <PresentationFormat>Широкоэкранный</PresentationFormat>
  <Paragraphs>203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Franklin Gothic Book</vt:lpstr>
      <vt:lpstr>Times New Roman</vt:lpstr>
      <vt:lpstr>Crop</vt:lpstr>
      <vt:lpstr>Процесс (алгоритм, схема)  управления деятельностью по введению обновленных ФГОС </vt:lpstr>
      <vt:lpstr>Презентация PowerPoint</vt:lpstr>
      <vt:lpstr>ФГОС </vt:lpstr>
      <vt:lpstr>Презентация PowerPoint</vt:lpstr>
      <vt:lpstr>Презентация PowerPoint</vt:lpstr>
      <vt:lpstr>Презентация PowerPoint</vt:lpstr>
      <vt:lpstr>Рабочая группа по введению ФГОС-2021     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2</dc:creator>
  <cp:lastModifiedBy>2</cp:lastModifiedBy>
  <cp:revision>34</cp:revision>
  <dcterms:created xsi:type="dcterms:W3CDTF">2022-02-01T17:51:57Z</dcterms:created>
  <dcterms:modified xsi:type="dcterms:W3CDTF">2022-02-04T06:32:25Z</dcterms:modified>
</cp:coreProperties>
</file>