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8" r:id="rId3"/>
    <p:sldId id="264" r:id="rId4"/>
    <p:sldId id="261" r:id="rId5"/>
    <p:sldId id="262" r:id="rId6"/>
    <p:sldId id="263" r:id="rId7"/>
    <p:sldId id="266" r:id="rId8"/>
    <p:sldId id="268" r:id="rId9"/>
    <p:sldId id="270" r:id="rId10"/>
    <p:sldId id="267" r:id="rId11"/>
    <p:sldId id="257" r:id="rId12"/>
    <p:sldId id="256" r:id="rId13"/>
    <p:sldId id="271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1352004"/>
            <a:ext cx="9601200" cy="284117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(алгоритм, схема)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деятельностью по введению обновленных ФГОС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52" t="17312" r="4218" b="5493"/>
          <a:stretch/>
        </p:blipFill>
        <p:spPr>
          <a:xfrm>
            <a:off x="744583" y="248195"/>
            <a:ext cx="11447417" cy="62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8" t="5108" r="2732" b="5167"/>
          <a:stretch/>
        </p:blipFill>
        <p:spPr>
          <a:xfrm>
            <a:off x="914399" y="470263"/>
            <a:ext cx="11011989" cy="60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38" t="4821" r="6730" b="29464"/>
          <a:stretch/>
        </p:blipFill>
        <p:spPr>
          <a:xfrm>
            <a:off x="640080" y="378823"/>
            <a:ext cx="10907485" cy="5277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>
            <a:off x="796833" y="5943599"/>
            <a:ext cx="10750731" cy="58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алгоритм перехода на обновленные ФГОС 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3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4" y="130629"/>
            <a:ext cx="1111649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50" y="156754"/>
            <a:ext cx="10868296" cy="6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9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22" t="21384" r="15661" b="7547"/>
          <a:stretch/>
        </p:blipFill>
        <p:spPr>
          <a:xfrm>
            <a:off x="1280160" y="313509"/>
            <a:ext cx="10541725" cy="5277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149529" y="5875823"/>
            <a:ext cx="1067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готовности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обновленных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и ФГОС ООО</a:t>
            </a:r>
          </a:p>
        </p:txBody>
      </p:sp>
    </p:spTree>
    <p:extLst>
      <p:ext uri="{BB962C8B-B14F-4D97-AF65-F5344CB8AC3E}">
        <p14:creationId xmlns:p14="http://schemas.microsoft.com/office/powerpoint/2010/main" val="34427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43" t="22323" r="8684" b="7944"/>
          <a:stretch/>
        </p:blipFill>
        <p:spPr>
          <a:xfrm>
            <a:off x="1071154" y="261258"/>
            <a:ext cx="10789920" cy="63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2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" y="287991"/>
            <a:ext cx="11704319" cy="3879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9" y="502920"/>
            <a:ext cx="805543" cy="365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8274" y="3657600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о переходе на новые ФГОС родителей (законных представителей) несовершеннолетних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84258"/>
              </p:ext>
            </p:extLst>
          </p:nvPr>
        </p:nvGraphicFramePr>
        <p:xfrm>
          <a:off x="744582" y="4026932"/>
          <a:ext cx="11247120" cy="224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1631680851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2972090274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494936088"/>
                    </a:ext>
                  </a:extLst>
                </a:gridCol>
              </a:tblGrid>
              <a:tr h="4040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5 классы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72932"/>
                  </a:ext>
                </a:extLst>
              </a:tr>
              <a:tr h="4040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28435"/>
                  </a:ext>
                </a:extLst>
              </a:tr>
              <a:tr h="14351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обучать без согласия : дети зачислены с 01.09.2021 г. – после даты, когда ФГОС - 21 вступили в силу.</a:t>
                      </a:r>
                      <a:endParaRPr lang="ru-RU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Запросить до 01.09.2022г.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3217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9052" y="6270171"/>
            <a:ext cx="10742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МИНПРОСВЕЩЕИЯ РФ!!!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2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378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991908"/>
              </p:ext>
            </p:extLst>
          </p:nvPr>
        </p:nvGraphicFramePr>
        <p:xfrm>
          <a:off x="195942" y="522517"/>
          <a:ext cx="11900264" cy="622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755">
                  <a:extLst>
                    <a:ext uri="{9D8B030D-6E8A-4147-A177-3AD203B41FA5}">
                      <a16:colId xmlns:a16="http://schemas.microsoft.com/office/drawing/2014/main" val="203894146"/>
                    </a:ext>
                  </a:extLst>
                </a:gridCol>
                <a:gridCol w="2455817">
                  <a:extLst>
                    <a:ext uri="{9D8B030D-6E8A-4147-A177-3AD203B41FA5}">
                      <a16:colId xmlns:a16="http://schemas.microsoft.com/office/drawing/2014/main" val="1514214838"/>
                    </a:ext>
                  </a:extLst>
                </a:gridCol>
                <a:gridCol w="2821577">
                  <a:extLst>
                    <a:ext uri="{9D8B030D-6E8A-4147-A177-3AD203B41FA5}">
                      <a16:colId xmlns:a16="http://schemas.microsoft.com/office/drawing/2014/main" val="688507249"/>
                    </a:ext>
                  </a:extLst>
                </a:gridCol>
                <a:gridCol w="4180115">
                  <a:extLst>
                    <a:ext uri="{9D8B030D-6E8A-4147-A177-3AD203B41FA5}">
                      <a16:colId xmlns:a16="http://schemas.microsoft.com/office/drawing/2014/main" val="2029413577"/>
                    </a:ext>
                  </a:extLst>
                </a:gridCol>
              </a:tblGrid>
              <a:tr h="40216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Специальное коррекционное образование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401753"/>
                  </a:ext>
                </a:extLst>
              </a:tr>
              <a:tr h="3630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32411"/>
                  </a:ext>
                </a:extLst>
              </a:tr>
              <a:tr h="426401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просвещения РФ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31 мая 2021 г. № 286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“Об утверждении ФГОС НОО”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(1-4 кл.)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просвещения РФ от 31 мая 2021 г. № 287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“Об утверждении ФГОС ООО”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кл.)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 от 17 декабря 2010 г. № 1897 “Об утверждении Об утверждении ФГОС ООО”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(6-9 кл.)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Российской Федерации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 мая 2012 года N 413 «Об утверждении ФГОС СОО»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(10-11 кл.)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Российской Федерации от 19 декабря 2014 г. № 1598 «Об  утверждении ФГОС НОО обучающихся с ОВЗ»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(1-4 кл.)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 от 19 декабря 2014 г. № 1599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ФГОС обучающихся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умственной отсталостью (интеллектуальными нарушениями)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(1-9 кл.)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просвещения РФ от 31 мая 2021 г. № 287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“Об утверждении ФГОС ООО”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кл.)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 от 17 декабря 2010 г. № 1897 “Об утверждении Об утверждении ФГОС ООО”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(6-9 кл.)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29685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67743" y="6040571"/>
            <a:ext cx="6008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 образовательных программ!!!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7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742670"/>
              </p:ext>
            </p:extLst>
          </p:nvPr>
        </p:nvGraphicFramePr>
        <p:xfrm>
          <a:off x="770710" y="104504"/>
          <a:ext cx="1120793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604">
                  <a:extLst>
                    <a:ext uri="{9D8B030D-6E8A-4147-A177-3AD203B41FA5}">
                      <a16:colId xmlns:a16="http://schemas.microsoft.com/office/drawing/2014/main" val="3640139159"/>
                    </a:ext>
                  </a:extLst>
                </a:gridCol>
                <a:gridCol w="2902568">
                  <a:extLst>
                    <a:ext uri="{9D8B030D-6E8A-4147-A177-3AD203B41FA5}">
                      <a16:colId xmlns:a16="http://schemas.microsoft.com/office/drawing/2014/main" val="3122681827"/>
                    </a:ext>
                  </a:extLst>
                </a:gridCol>
                <a:gridCol w="2241586">
                  <a:extLst>
                    <a:ext uri="{9D8B030D-6E8A-4147-A177-3AD203B41FA5}">
                      <a16:colId xmlns:a16="http://schemas.microsoft.com/office/drawing/2014/main" val="561358347"/>
                    </a:ext>
                  </a:extLst>
                </a:gridCol>
                <a:gridCol w="2241586">
                  <a:extLst>
                    <a:ext uri="{9D8B030D-6E8A-4147-A177-3AD203B41FA5}">
                      <a16:colId xmlns:a16="http://schemas.microsoft.com/office/drawing/2014/main" val="3297550419"/>
                    </a:ext>
                  </a:extLst>
                </a:gridCol>
                <a:gridCol w="2241586">
                  <a:extLst>
                    <a:ext uri="{9D8B030D-6E8A-4147-A177-3AD203B41FA5}">
                      <a16:colId xmlns:a16="http://schemas.microsoft.com/office/drawing/2014/main" val="4252684984"/>
                    </a:ext>
                  </a:extLst>
                </a:gridCol>
              </a:tblGrid>
              <a:tr h="5591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учащихся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 ООП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884004"/>
                  </a:ext>
                </a:extLst>
              </a:tr>
              <a:tr h="43263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Осваивающие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ООП</a:t>
                      </a: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Осваивающие АООП (ОВЗ)</a:t>
                      </a: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Осваивающие АООП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(ОВЗ)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Осваивающие АООП (УО (ИН)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(с 01.09.2022г.)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(действующая)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(действующие)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(с 01.09.2022г.)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(действующая)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кл. приказ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31.05.2021г. № 286 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19 декабря 2014 г. № 1598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 от 19 декабря 2014 г. № 1599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кл. приказ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31.05.2021г. № 287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 кл. приказ Министерства образования и науки РФ от 17 декабря 2010 г. № 1897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 кл.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 от 17 декабря 2010 г. № 1897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кл. приказ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31.05.2021г. № № 287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кл.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образования и науки РФ от 19 декабря 2014 г. № 1599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кл. приказ Министерства образования и науки РФ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 мая 2012 года N 413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кл. приказ Министерства образования и науки РФ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 мая 2012 года N 413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6555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45061"/>
              </p:ext>
            </p:extLst>
          </p:nvPr>
        </p:nvGraphicFramePr>
        <p:xfrm>
          <a:off x="783770" y="6139542"/>
          <a:ext cx="11194869" cy="600892"/>
        </p:xfrm>
        <a:graphic>
          <a:graphicData uri="http://schemas.openxmlformats.org/drawingml/2006/table">
            <a:tbl>
              <a:tblPr/>
              <a:tblGrid>
                <a:gridCol w="11194869">
                  <a:extLst>
                    <a:ext uri="{9D8B030D-6E8A-4147-A177-3AD203B41FA5}">
                      <a16:colId xmlns:a16="http://schemas.microsoft.com/office/drawing/2014/main" val="955514295"/>
                    </a:ext>
                  </a:extLst>
                </a:gridCol>
              </a:tblGrid>
              <a:tr h="6008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образовательные программы разрабатываются на уровень образования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38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257288"/>
              </p:ext>
            </p:extLst>
          </p:nvPr>
        </p:nvGraphicFramePr>
        <p:xfrm>
          <a:off x="769938" y="444499"/>
          <a:ext cx="1116965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176">
                  <a:extLst>
                    <a:ext uri="{9D8B030D-6E8A-4147-A177-3AD203B41FA5}">
                      <a16:colId xmlns:a16="http://schemas.microsoft.com/office/drawing/2014/main" val="3164981688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3594108185"/>
                    </a:ext>
                  </a:extLst>
                </a:gridCol>
                <a:gridCol w="1789749">
                  <a:extLst>
                    <a:ext uri="{9D8B030D-6E8A-4147-A177-3AD203B41FA5}">
                      <a16:colId xmlns:a16="http://schemas.microsoft.com/office/drawing/2014/main" val="1070717953"/>
                    </a:ext>
                  </a:extLst>
                </a:gridCol>
              </a:tblGrid>
              <a:tr h="5077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публикации ОП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 ООП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83775"/>
                  </a:ext>
                </a:extLst>
              </a:tr>
              <a:tr h="38810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01.04.2022г. (прием на обучение)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(25) 05.2022г. (зачисление на обучение в связи с переводом)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(25) 05.2022г. ( в 5 класс в связи с завершением освоения ООП НОО)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даты предъявления выписки из протокола ПМПК и заявления родителей (законных представителей) несовершеннолетних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1классы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классы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НОО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НОО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ООО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ОВЗ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3205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6103" y="5999784"/>
            <a:ext cx="1046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формулировка обоснования перевода учащихся, завершивших освоение ООП НОО, в 5 класс 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3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85287"/>
              </p:ext>
            </p:extLst>
          </p:nvPr>
        </p:nvGraphicFramePr>
        <p:xfrm>
          <a:off x="1371600" y="457200"/>
          <a:ext cx="10267406" cy="611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789">
                  <a:extLst>
                    <a:ext uri="{9D8B030D-6E8A-4147-A177-3AD203B41FA5}">
                      <a16:colId xmlns:a16="http://schemas.microsoft.com/office/drawing/2014/main" val="3591333115"/>
                    </a:ext>
                  </a:extLst>
                </a:gridCol>
                <a:gridCol w="6570617">
                  <a:extLst>
                    <a:ext uri="{9D8B030D-6E8A-4147-A177-3AD203B41FA5}">
                      <a16:colId xmlns:a16="http://schemas.microsoft.com/office/drawing/2014/main" val="1677445073"/>
                    </a:ext>
                  </a:extLst>
                </a:gridCol>
              </a:tblGrid>
              <a:tr h="5480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01.04.2022г.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Утвердить ООП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119247"/>
                  </a:ext>
                </a:extLst>
              </a:tr>
              <a:tr h="5480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(25).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05.2022г.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Утвердить ООП ООО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48950"/>
                  </a:ext>
                </a:extLst>
              </a:tr>
              <a:tr h="5480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01.09.2022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Отменить действие предыдущей ООП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04287"/>
                  </a:ext>
                </a:extLst>
              </a:tr>
              <a:tr h="446925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01.09.2022г.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список ООП, рабочих программ, учебников/пособий, которые будут реализовываться в ОО с 1 сентября 2022г., с учетом ФГОС второго и третьего поколений, адаптированных ООП, в том числе для обучающихся с умственной отсталостью (интеллектуальными нарушениями).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Утвердить список ООП, рабочих программ, учебников/пособий на первом педсовете 2022-23 учебного года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0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48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188" y="143692"/>
            <a:ext cx="9980023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введению ФГОС-2021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3" y="535578"/>
            <a:ext cx="11142617" cy="61526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руководителя ОО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предметных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Учителя-предметники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библиотекой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медиатекой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службы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консилиума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деятельности рабочей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 рабочей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карта/план мероприятий перехода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ФГОС. Составить план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на ФГОС-21.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оценить кадровые и материальные ресурсы школы;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собрать заявления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учащихся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изучение родного и второго иностранного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при условии, что в ОО имеются ресурсы для их изучения; выбор модуля при изучении ОРКСЭ, ОДНКНР;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готовыми к разработке проектов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проверить и изменить локальные акты, разработать новые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дорожной карты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 перехода на обновленные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обновленные ФГОС завершится в 2026г.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5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708" y="156755"/>
            <a:ext cx="11142617" cy="65444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членам рабочей группы: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изучить отличие обновленных ФГОС от ФГОС второго поколения в части структуры и содержания ООП НОО и ООО;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проанализировать, в какие локальные акты ОО требуется внести изменения: о рабочей программе, о языках образования; об обучении по ИУП, должностные инструкции и др.;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мониторинг выпуска разъяснений по  ФГОС-21; своевременно публиковать все материалы, связанные с переходом на обновленные ФГОС на официальном сайте ОО в подразделе «Образование» раздела «Сведения об образовательной организации»;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набором предметов и уровнем их освоения в учебных планах НОО и ООО до разработки ООП (родной язык, второй иностранный язык, ОРКСЭ, ОДНКНР и т.д.);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разработку рабочих программ и размещение их на сайте ОО с аннотациями в  подразделе «Образование» раздела «Сведения об образовательной организации»;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оснащение ОО  по трём направлениям: содержание информационно-образовательной среды; материально-технические ресурсы; учебно-методические ресурсы;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проведение педсовета о конкретных изменениях в ООП НОО и ООО по ФГОС-21;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 каждому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мероприятию !!!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7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273" y="130629"/>
            <a:ext cx="11011989" cy="64922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Раздать поручения членам рабочей группы:</a:t>
            </a: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кадровые ресурсы, чтобы минимизировать профессиональные дефициты;</a:t>
            </a:r>
          </a:p>
          <a:p>
            <a:pPr algn="just">
              <a:spcBef>
                <a:spcPts val="600"/>
              </a:spcBef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учебные планы, календарные учебные графики, планы ВД с учетом изменённого объема часов аудиторной нагрузки; </a:t>
            </a:r>
          </a:p>
          <a:p>
            <a:pPr algn="just">
              <a:spcBef>
                <a:spcPts val="600"/>
              </a:spcBef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новой программы воспитания и календарного плана воспитательной работы;</a:t>
            </a:r>
          </a:p>
          <a:p>
            <a:pPr algn="just">
              <a:spcBef>
                <a:spcPts val="600"/>
              </a:spcBef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родительское собрание (2-4 классы). Сообщить, что с 1 сентября 2022 года ОО принимает на обучение в 1- 5-е классы уже по ФГОС-21. Описать преимущества для родителей и детей;</a:t>
            </a:r>
          </a:p>
          <a:p>
            <a:pPr algn="just">
              <a:spcBef>
                <a:spcPts val="600"/>
              </a:spcBef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список учебников, учебных пособий, информационно-цифровых ресурсов, используемых в образовательном процессе в соответствии с обновленными ФГОС;</a:t>
            </a:r>
          </a:p>
          <a:p>
            <a:pPr algn="just">
              <a:spcBef>
                <a:spcPts val="600"/>
              </a:spcBef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модель ВД с учетом сетевого взаимодействия с социальными партнерами и с целью сопряжения содержания урочной и внеурочной деятельности, обеспечивающей формирование функциональной грамотности;</a:t>
            </a:r>
          </a:p>
          <a:p>
            <a:pPr algn="just">
              <a:spcBef>
                <a:spcPts val="600"/>
              </a:spcBef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еженедельный контроль готовности к переходу на обновленные стандарты.</a:t>
            </a:r>
          </a:p>
          <a:p>
            <a:pPr algn="ctr">
              <a:spcBef>
                <a:spcPts val="600"/>
              </a:spcBef>
            </a:pPr>
            <a:endParaRPr lang="ru-RU" sz="6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готовности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к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обновленных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и ФГОС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!!!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4230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1088</TotalTime>
  <Words>972</Words>
  <Application>Microsoft Office PowerPoint</Application>
  <PresentationFormat>Широкоэкранный</PresentationFormat>
  <Paragraphs>204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Franklin Gothic Book</vt:lpstr>
      <vt:lpstr>Times New Roman</vt:lpstr>
      <vt:lpstr>Crop</vt:lpstr>
      <vt:lpstr>Процесс (алгоритм, схема)  управления деятельностью по введению обновленных ФГОС </vt:lpstr>
      <vt:lpstr>Презентация PowerPoint</vt:lpstr>
      <vt:lpstr>ФГОС </vt:lpstr>
      <vt:lpstr>Презентация PowerPoint</vt:lpstr>
      <vt:lpstr>Презентация PowerPoint</vt:lpstr>
      <vt:lpstr>Презентация PowerPoint</vt:lpstr>
      <vt:lpstr>Рабочая группа по введению ФГОС-2021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37</cp:revision>
  <dcterms:created xsi:type="dcterms:W3CDTF">2022-02-01T17:51:57Z</dcterms:created>
  <dcterms:modified xsi:type="dcterms:W3CDTF">2022-02-04T11:16:22Z</dcterms:modified>
</cp:coreProperties>
</file>