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13"/>
  </p:notesMasterIdLst>
  <p:sldIdLst>
    <p:sldId id="256" r:id="rId2"/>
    <p:sldId id="268" r:id="rId3"/>
    <p:sldId id="269" r:id="rId4"/>
    <p:sldId id="257" r:id="rId5"/>
    <p:sldId id="258" r:id="rId6"/>
    <p:sldId id="259" r:id="rId7"/>
    <p:sldId id="260" r:id="rId8"/>
    <p:sldId id="261" r:id="rId9"/>
    <p:sldId id="280" r:id="rId10"/>
    <p:sldId id="281" r:id="rId11"/>
    <p:sldId id="27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76AE5-2435-4B61-A8AD-684694A4647F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D251B-4FE5-4C7E-9C34-5B4133DDE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067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BD6638E-998B-4BEB-9739-286444386DB9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23960E4D-69F4-4997-94AD-B5DB64973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2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638E-998B-4BEB-9739-286444386DB9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0E4D-69F4-4997-94AD-B5DB64973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09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638E-998B-4BEB-9739-286444386DB9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0E4D-69F4-4997-94AD-B5DB64973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703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638E-998B-4BEB-9739-286444386DB9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0E4D-69F4-4997-94AD-B5DB64973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200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638E-998B-4BEB-9739-286444386DB9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0E4D-69F4-4997-94AD-B5DB64973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136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638E-998B-4BEB-9739-286444386DB9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0E4D-69F4-4997-94AD-B5DB64973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906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638E-998B-4BEB-9739-286444386DB9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0E4D-69F4-4997-94AD-B5DB64973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916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638E-998B-4BEB-9739-286444386DB9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0E4D-69F4-4997-94AD-B5DB64973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95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638E-998B-4BEB-9739-286444386DB9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0E4D-69F4-4997-94AD-B5DB64973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59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638E-998B-4BEB-9739-286444386DB9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0E4D-69F4-4997-94AD-B5DB64973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648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638E-998B-4BEB-9739-286444386DB9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0E4D-69F4-4997-94AD-B5DB64973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18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638E-998B-4BEB-9739-286444386DB9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0E4D-69F4-4997-94AD-B5DB64973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28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638E-998B-4BEB-9739-286444386DB9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0E4D-69F4-4997-94AD-B5DB64973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7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638E-998B-4BEB-9739-286444386DB9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0E4D-69F4-4997-94AD-B5DB64973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780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638E-998B-4BEB-9739-286444386DB9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0E4D-69F4-4997-94AD-B5DB64973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491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638E-998B-4BEB-9739-286444386DB9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0E4D-69F4-4997-94AD-B5DB64973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195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638E-998B-4BEB-9739-286444386DB9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0E4D-69F4-4997-94AD-B5DB64973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78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BD6638E-998B-4BEB-9739-286444386DB9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3960E4D-69F4-4997-94AD-B5DB64973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66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8725989" cy="1734049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FF00"/>
                </a:solidFill>
              </a:rPr>
              <a:t>Подготовка к профессиональным конкурсам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11633" y="5434147"/>
            <a:ext cx="6662057" cy="825137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FFFF00"/>
                </a:solidFill>
              </a:rPr>
              <a:t>Доцент кафедры ДО </a:t>
            </a:r>
          </a:p>
          <a:p>
            <a:pPr algn="just"/>
            <a:r>
              <a:rPr lang="ru-RU" b="1" dirty="0">
                <a:solidFill>
                  <a:srgbClr val="FFFF00"/>
                </a:solidFill>
              </a:rPr>
              <a:t>Романычева Наталья Витальевна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3" y="69759"/>
            <a:ext cx="1209675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925" y="1914071"/>
            <a:ext cx="1362075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041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311236"/>
            <a:ext cx="10515600" cy="146858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Удачи! Хорошего настроения! Делового, полезного профессионального общения! Побед и новых ступеней роста!</a:t>
            </a:r>
            <a:b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3" descr="F:\2017\фото картинки\main_im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79818"/>
            <a:ext cx="11258872" cy="1817534"/>
          </a:xfrm>
          <a:prstGeom prst="rect">
            <a:avLst/>
          </a:prstGeom>
          <a:noFill/>
        </p:spPr>
      </p:pic>
      <p:pic>
        <p:nvPicPr>
          <p:cNvPr id="6" name="Picture 4" descr="F:\2017\фото картинки\0_68c81_d29fd08a_ori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2507">
            <a:off x="336807" y="203995"/>
            <a:ext cx="11232313" cy="35380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263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3143672" y="476672"/>
            <a:ext cx="5832648" cy="77809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496389" y="2941455"/>
            <a:ext cx="10554787" cy="273653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FF0000"/>
                </a:solidFill>
              </a:rPr>
              <a:t>E-mail</a:t>
            </a:r>
            <a:r>
              <a:rPr lang="ru-RU" sz="4000" b="1" dirty="0">
                <a:solidFill>
                  <a:srgbClr val="FF0000"/>
                </a:solidFill>
              </a:rPr>
              <a:t>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FF0000"/>
                </a:solidFill>
              </a:rPr>
              <a:t>kdo@iro23.ru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82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altLang="ru-RU" b="1" dirty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altLang="ru-RU" b="1" dirty="0">
                <a:solidFill>
                  <a:srgbClr val="FFFF00"/>
                </a:solidFill>
                <a:latin typeface="Times New Roman" pitchFamily="18" charset="0"/>
              </a:rPr>
              <a:t>Он лишь до тех пор способен на самом деле воспитывать и образовывать, пока сам работает над своим собственным воспитанием и образованием</a:t>
            </a:r>
            <a:br>
              <a:rPr lang="ru-RU" altLang="ru-RU" b="1" dirty="0">
                <a:solidFill>
                  <a:srgbClr val="FFFF00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А. </a:t>
            </a:r>
            <a:r>
              <a:rPr lang="ru-RU" alt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Дистервег</a:t>
            </a: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про педагога</a:t>
            </a:r>
            <a:endParaRPr lang="ru-RU" sz="2400" dirty="0"/>
          </a:p>
          <a:p>
            <a:pPr algn="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496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39634" y="1063417"/>
            <a:ext cx="11678195" cy="1967166"/>
          </a:xfrm>
        </p:spPr>
        <p:txBody>
          <a:bodyPr/>
          <a:lstStyle/>
          <a:p>
            <a:r>
              <a:rPr lang="ru-RU" sz="2400" dirty="0">
                <a:solidFill>
                  <a:srgbClr val="FFFF00"/>
                </a:solidFill>
                <a:latin typeface="Times New Roman" pitchFamily="18" charset="0"/>
              </a:rPr>
              <a:t>«Компетентный» (от лат.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</a:rPr>
              <a:t>сompetentis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</a:rPr>
              <a:t> )– «соответствующий, надлежащий, способный». </a:t>
            </a:r>
            <a:br>
              <a:rPr lang="ru-RU" sz="2400" dirty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Times New Roman" pitchFamily="18" charset="0"/>
              </a:rPr>
              <a:t>Профессиональная компетентность — это характеристика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</a:rPr>
              <a:t>степени соответствия требованиям профессии; выраженная способность применять свои знания и навыки, способность к постоянному профессиональному росту и повышению квалификации, реализация себя в профессиональном труде. 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44732" y="3543299"/>
            <a:ext cx="10319658" cy="308392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Профессиональная компетентность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педагога включает в себя психолого-педагогическую  компетентность трех составляющих труда педагога: </a:t>
            </a:r>
          </a:p>
          <a:p>
            <a:pPr>
              <a:lnSpc>
                <a:spcPct val="80000"/>
              </a:lnSpc>
              <a:defRPr/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1)педагогическую деятельность, 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2) педагогическое общение, 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3) личностное развитие  педагога.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36030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Краевой </a:t>
            </a:r>
            <a:r>
              <a:rPr lang="ru-RU" b="1">
                <a:solidFill>
                  <a:srgbClr val="FFFF00"/>
                </a:solidFill>
              </a:rPr>
              <a:t>конкурс видео занятий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«Работаем по стандарту» </a:t>
            </a:r>
            <a:br>
              <a:rPr lang="ru-RU" b="1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в 2022 году</a:t>
            </a:r>
            <a:br>
              <a:rPr lang="ru-RU" sz="4400" dirty="0">
                <a:solidFill>
                  <a:srgbClr val="FF0000"/>
                </a:solidFill>
              </a:rPr>
            </a:b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186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3177" y="1927419"/>
            <a:ext cx="11347269" cy="493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Конкурс проводится с целью </a:t>
            </a:r>
          </a:p>
          <a:p>
            <a:r>
              <a:rPr lang="ru-RU" dirty="0">
                <a:latin typeface="+mj-lt"/>
              </a:rPr>
              <a:t>обобщения и распростране</a:t>
            </a:r>
            <a:r>
              <a:rPr lang="ru-RU" dirty="0"/>
              <a:t>ния перспективного педагогического опыта;  повышения мотивации педагогов ДОО работать в личностно-ориентированной парадигме; создания краевой базы видеофильмов, посвященных работе в ДОО Краснодарского края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endParaRPr lang="ru-RU" spc="15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endParaRPr lang="ru-RU" spc="15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400" b="1" spc="15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Задачами Конкурса являются:</a:t>
            </a:r>
            <a:endParaRPr lang="ru-RU" sz="2400" b="1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/>
              <a:t>- создание условий, способствующих проявлению профессиональной и личностной самореализации  педагогов;</a:t>
            </a:r>
          </a:p>
          <a:p>
            <a:r>
              <a:rPr lang="ru-RU" dirty="0"/>
              <a:t>- содействие повышению творческого потенциала, росту профессионального мастерства педагогов;</a:t>
            </a:r>
          </a:p>
          <a:p>
            <a:r>
              <a:rPr lang="ru-RU" dirty="0"/>
              <a:t>- выявление талантливых, творчески работающих педагогов ДОО.</a:t>
            </a:r>
            <a:br>
              <a:rPr lang="ru-RU" dirty="0"/>
            </a:br>
            <a:endParaRPr lang="ru-RU" dirty="0"/>
          </a:p>
          <a:p>
            <a:r>
              <a:rPr lang="ru-RU" dirty="0"/>
              <a:t>-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Цель и задачи Конкурса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122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8241" y="834444"/>
            <a:ext cx="9622970" cy="3950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Сроки проведения Конкурса</a:t>
            </a:r>
            <a:endParaRPr lang="ru-RU" sz="32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Конкурс проводится  </a:t>
            </a:r>
            <a:r>
              <a:rPr lang="ru-RU" sz="2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сентябре-ноябре 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2022 г. в два этапа.  </a:t>
            </a: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4.1. Первый этап – муниципальный.   </a:t>
            </a: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 муниципальном уровне Конкурс проводится в период с ____по ______2022 г. Результаты муниципального отбора (информацию о победителях в муниципальном этапе Конкурса – </a:t>
            </a:r>
            <a:r>
              <a:rPr lang="ru-RU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 1 победителю по каждой номинации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направляются Организатору. </a:t>
            </a: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4.2. Второй этап – региональный.  </a:t>
            </a: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 региональном уровне смотр материалов проводится экспертной группой. Подведение итогов Конкурса проводится до конца ноября 2022 г. </a:t>
            </a: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163" y="4563382"/>
            <a:ext cx="1209675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937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0263" y="546406"/>
            <a:ext cx="11286308" cy="600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5. Организация и порядок проведения Конкурса</a:t>
            </a:r>
            <a:endParaRPr lang="ru-RU" sz="28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5.1. Муниципальный этап Конкурса утверждается приказом муниципального органа управления образованием, который регламентирует основные положения Конкурса, порядок проведения отбора, состав экспертных групп и др. </a:t>
            </a: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5.2. Региональный этап Конкурса проводится в соответствии с Положением. </a:t>
            </a: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5.3. Проведение регионального этапа Конкурса организует Оргкомитет, состав которого утверждается приказом Координатора. </a:t>
            </a: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5.4. Для участия в региональном этапе Конкурса участники, прошедшие отбор муниципального этапа Конкурса, размещают ссылки на следующие документы и материалы: </a:t>
            </a: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1) заявление(я) о согласии на обработку персональных данных </a:t>
            </a:r>
            <a:b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(.</a:t>
            </a:r>
            <a:r>
              <a:rPr lang="ru-RU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pdf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формате (приложение 1);</a:t>
            </a: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2) представление муниципального органа управления образованием на участника Конкурса в (.</a:t>
            </a:r>
            <a:r>
              <a:rPr lang="ru-RU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pdf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формате (в свободной форме);</a:t>
            </a: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ru-RU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Видеозанятие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загружается на облачное хранилище, а на сайте </a:t>
            </a:r>
            <a:r>
              <a:rPr lang="ru-RU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МедиаВики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размещается активная ссылка, которая должна содержать, в том числе информацию об участнике Конкурса, о целях, задачах, содержании педагогической практики, представленной на Конкурс, возможно также систему работы по приобщению детей к детской литературе;</a:t>
            </a: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3" y="69759"/>
            <a:ext cx="1209675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610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304" y="2523683"/>
            <a:ext cx="11382102" cy="394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/>
              <a:t>Конкурсные материалы должны быть представлены в виде методической разработки мероприятия в ДОО и видеозаписи его проведения. Это могут быть занятия с детьми, мероприятия с родителями или педагогическим персоналом. Оцениваться будет </a:t>
            </a:r>
            <a:r>
              <a:rPr lang="ru-RU" dirty="0" err="1"/>
              <a:t>видеомероприятие</a:t>
            </a:r>
            <a:r>
              <a:rPr lang="ru-RU" dirty="0"/>
              <a:t>, а методическая разработка  является сопровождением </a:t>
            </a:r>
            <a:r>
              <a:rPr lang="ru-RU" dirty="0" err="1"/>
              <a:t>видеопоказа</a:t>
            </a:r>
            <a:r>
              <a:rPr lang="ru-RU" dirty="0"/>
              <a:t>. </a:t>
            </a:r>
          </a:p>
          <a:p>
            <a:r>
              <a:rPr lang="ru-RU" dirty="0"/>
              <a:t>Методическая разработка должна содержать конспект этого мероприятия, может содержать методические и дидактические материалы, обеспечивающие его проведение, и рекомендации по организации проведения этого мероприятия.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Участники Конкурса гарантируют, что все предоставленные ими материалы не нарушают авторские права и иные права интеллектуальной собственности третьих лиц, и, в случае предъявления претензий третьими лицами Организатору относительно использования предоставленных участниками материалов, участник Конкурса обязуется урегулировать такие претензии самостоятельно и за свой счет.</a:t>
            </a: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54954" y="947920"/>
            <a:ext cx="10375195" cy="728480"/>
          </a:xfrm>
        </p:spPr>
        <p:txBody>
          <a:bodyPr/>
          <a:lstStyle/>
          <a:p>
            <a:r>
              <a:rPr lang="ru-RU" sz="2000" b="1" dirty="0">
                <a:solidFill>
                  <a:srgbClr val="FFFF00"/>
                </a:solidFill>
              </a:rPr>
              <a:t>ФОРМА ПРЕДСТАВЛЕНИЯ КОНКУРСНЫХ МАТЕРИАЛОВ, ТРЕБОВАНИЯ К НИМ</a:t>
            </a:r>
            <a:br>
              <a:rPr lang="ru-RU" sz="2000" dirty="0">
                <a:solidFill>
                  <a:srgbClr val="FFFF00"/>
                </a:solidFill>
              </a:rPr>
            </a:br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5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344783"/>
              </p:ext>
            </p:extLst>
          </p:nvPr>
        </p:nvGraphicFramePr>
        <p:xfrm>
          <a:off x="148047" y="313508"/>
          <a:ext cx="11460480" cy="6440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519">
                  <a:extLst>
                    <a:ext uri="{9D8B030D-6E8A-4147-A177-3AD203B41FA5}">
                      <a16:colId xmlns:a16="http://schemas.microsoft.com/office/drawing/2014/main" val="3266786044"/>
                    </a:ext>
                  </a:extLst>
                </a:gridCol>
                <a:gridCol w="10044186">
                  <a:extLst>
                    <a:ext uri="{9D8B030D-6E8A-4147-A177-3AD203B41FA5}">
                      <a16:colId xmlns:a16="http://schemas.microsoft.com/office/drawing/2014/main" val="2515757425"/>
                    </a:ext>
                  </a:extLst>
                </a:gridCol>
                <a:gridCol w="684775">
                  <a:extLst>
                    <a:ext uri="{9D8B030D-6E8A-4147-A177-3AD203B41FA5}">
                      <a16:colId xmlns:a16="http://schemas.microsoft.com/office/drawing/2014/main" val="582919377"/>
                    </a:ext>
                  </a:extLst>
                </a:gridCol>
              </a:tblGrid>
              <a:tr h="29609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№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24" marR="2652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Критерии, показатели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24" marR="2652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Баллы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24" marR="26524" marT="0" marB="0"/>
                </a:tc>
                <a:extLst>
                  <a:ext uri="{0D108BD9-81ED-4DB2-BD59-A6C34878D82A}">
                    <a16:rowId xmlns:a16="http://schemas.microsoft.com/office/drawing/2014/main" val="3652523704"/>
                  </a:ext>
                </a:extLst>
              </a:tr>
              <a:tr h="61090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24" marR="26524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Обоснованность целей и задач мероприятия (цели понятны для участников деятельности, конкретны и </a:t>
                      </a:r>
                      <a:r>
                        <a:rPr lang="ru-RU" sz="1400" dirty="0" err="1">
                          <a:effectLst/>
                        </a:rPr>
                        <a:t>побудительны</a:t>
                      </a:r>
                      <a:r>
                        <a:rPr lang="ru-RU" sz="1400" dirty="0">
                          <a:effectLst/>
                        </a:rPr>
                        <a:t> для них)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24" marR="2652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24" marR="26524" marT="0" marB="0"/>
                </a:tc>
                <a:extLst>
                  <a:ext uri="{0D108BD9-81ED-4DB2-BD59-A6C34878D82A}">
                    <a16:rowId xmlns:a16="http://schemas.microsoft.com/office/drawing/2014/main" val="154979813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24" marR="26524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Мотивация детей (или других участников деятельности) педагогом к поиску решения познавательной проблемы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24" marR="2652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24" marR="26524" marT="0" marB="0"/>
                </a:tc>
                <a:extLst>
                  <a:ext uri="{0D108BD9-81ED-4DB2-BD59-A6C34878D82A}">
                    <a16:rowId xmlns:a16="http://schemas.microsoft.com/office/drawing/2014/main" val="2414109426"/>
                  </a:ext>
                </a:extLst>
              </a:tr>
              <a:tr h="66185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24" marR="26524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Актуализация опыта участников деятельности (насколько новые знания опираются на имеющийся опыт)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24" marR="2652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24" marR="26524" marT="0" marB="0"/>
                </a:tc>
                <a:extLst>
                  <a:ext uri="{0D108BD9-81ED-4DB2-BD59-A6C34878D82A}">
                    <a16:rowId xmlns:a16="http://schemas.microsoft.com/office/drawing/2014/main" val="2453020082"/>
                  </a:ext>
                </a:extLst>
              </a:tr>
              <a:tr h="40930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24" marR="26524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Предоставление возможности выбора в средствах, способах и методах работы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24" marR="2652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24" marR="26524" marT="0" marB="0"/>
                </a:tc>
                <a:extLst>
                  <a:ext uri="{0D108BD9-81ED-4DB2-BD59-A6C34878D82A}">
                    <a16:rowId xmlns:a16="http://schemas.microsoft.com/office/drawing/2014/main" val="1778830895"/>
                  </a:ext>
                </a:extLst>
              </a:tr>
              <a:tr h="52991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24" marR="26524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Включенность детей (или других участников деятельности) в процесс познания (наличие познавательного интереса на протяжении всего мероприятия, активность в деятельности)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24" marR="2652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24" marR="26524" marT="0" marB="0"/>
                </a:tc>
                <a:extLst>
                  <a:ext uri="{0D108BD9-81ED-4DB2-BD59-A6C34878D82A}">
                    <a16:rowId xmlns:a16="http://schemas.microsoft.com/office/drawing/2014/main" val="2912466612"/>
                  </a:ext>
                </a:extLst>
              </a:tr>
              <a:tr h="42706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24" marR="26524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Использование современных педагогических технологий (в том числе и ИКТ)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24" marR="2652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24" marR="26524" marT="0" marB="0"/>
                </a:tc>
                <a:extLst>
                  <a:ext uri="{0D108BD9-81ED-4DB2-BD59-A6C34878D82A}">
                    <a16:rowId xmlns:a16="http://schemas.microsoft.com/office/drawing/2014/main" val="590778454"/>
                  </a:ext>
                </a:extLst>
              </a:tr>
              <a:tr h="40024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24" marR="26524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Организация условий для взаимодействия участников деятельности, личностного общения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24" marR="2652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24" marR="26524" marT="0" marB="0"/>
                </a:tc>
                <a:extLst>
                  <a:ext uri="{0D108BD9-81ED-4DB2-BD59-A6C34878D82A}">
                    <a16:rowId xmlns:a16="http://schemas.microsoft.com/office/drawing/2014/main" val="508243433"/>
                  </a:ext>
                </a:extLst>
              </a:tr>
              <a:tr h="37446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24" marR="26524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Соответствие содержания мероприятия возрастным потребностям и особенностям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24" marR="2652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24" marR="26524" marT="0" marB="0"/>
                </a:tc>
                <a:extLst>
                  <a:ext uri="{0D108BD9-81ED-4DB2-BD59-A6C34878D82A}">
                    <a16:rowId xmlns:a16="http://schemas.microsoft.com/office/drawing/2014/main" val="1274952036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24" marR="26524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Рефлексия мероприятия участниками образовательной деятельности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24" marR="2652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24" marR="26524" marT="0" marB="0"/>
                </a:tc>
                <a:extLst>
                  <a:ext uri="{0D108BD9-81ED-4DB2-BD59-A6C34878D82A}">
                    <a16:rowId xmlns:a16="http://schemas.microsoft.com/office/drawing/2014/main" val="2995467315"/>
                  </a:ext>
                </a:extLst>
              </a:tr>
              <a:tr h="62562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24" marR="26524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Комфортность образовательной среды (материально-техническое обеспечение, удобство расстановки рабочих мест)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24" marR="2652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24" marR="26524" marT="0" marB="0"/>
                </a:tc>
                <a:extLst>
                  <a:ext uri="{0D108BD9-81ED-4DB2-BD59-A6C34878D82A}">
                    <a16:rowId xmlns:a16="http://schemas.microsoft.com/office/drawing/2014/main" val="2421651675"/>
                  </a:ext>
                </a:extLst>
              </a:tr>
              <a:tr h="56855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24" marR="26524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Психологическая комфортность (доброжелательность, личностно-гуманное отношение педагога к участникам деятельности)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24" marR="2652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24" marR="26524" marT="0" marB="0"/>
                </a:tc>
                <a:extLst>
                  <a:ext uri="{0D108BD9-81ED-4DB2-BD59-A6C34878D82A}">
                    <a16:rowId xmlns:a16="http://schemas.microsoft.com/office/drawing/2014/main" val="1807790514"/>
                  </a:ext>
                </a:extLst>
              </a:tr>
              <a:tr h="17571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24" marR="26524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Нестандартность, креативность в организации мероприятия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24" marR="2652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24" marR="26524" marT="0" marB="0"/>
                </a:tc>
                <a:extLst>
                  <a:ext uri="{0D108BD9-81ED-4DB2-BD59-A6C34878D82A}">
                    <a16:rowId xmlns:a16="http://schemas.microsoft.com/office/drawing/2014/main" val="4198612647"/>
                  </a:ext>
                </a:extLst>
              </a:tr>
              <a:tr h="7447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24" marR="26524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Всего баллов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24" marR="2652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24" marR="26524" marT="0" marB="0"/>
                </a:tc>
                <a:extLst>
                  <a:ext uri="{0D108BD9-81ED-4DB2-BD59-A6C34878D82A}">
                    <a16:rowId xmlns:a16="http://schemas.microsoft.com/office/drawing/2014/main" val="1778698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6128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104</TotalTime>
  <Words>814</Words>
  <Application>Microsoft Office PowerPoint</Application>
  <PresentationFormat>Широкоэкранный</PresentationFormat>
  <Paragraphs>93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Century Gothic</vt:lpstr>
      <vt:lpstr>Comic Sans MS</vt:lpstr>
      <vt:lpstr>Times New Roman</vt:lpstr>
      <vt:lpstr>Wingdings 3</vt:lpstr>
      <vt:lpstr>Совет директоров</vt:lpstr>
      <vt:lpstr>Подготовка к профессиональным конкурсам</vt:lpstr>
      <vt:lpstr> Он лишь до тех пор способен на самом деле воспитывать и образовывать, пока сам работает над своим собственным воспитанием и образованием </vt:lpstr>
      <vt:lpstr>«Компетентный» (от лат. сompetentis )– «соответствующий, надлежащий, способный».  Профессиональная компетентность — это характеристика степени соответствия требованиям профессии; выраженная способность применять свои знания и навыки, способность к постоянному профессиональному росту и повышению квалификации, реализация себя в профессиональном труде.  </vt:lpstr>
      <vt:lpstr>Краевой конкурс видео занятий «Работаем по стандарту»  </vt:lpstr>
      <vt:lpstr>Цель и задачи Конкурса</vt:lpstr>
      <vt:lpstr>Презентация PowerPoint</vt:lpstr>
      <vt:lpstr>Презентация PowerPoint</vt:lpstr>
      <vt:lpstr>ФОРМА ПРЕДСТАВЛЕНИЯ КОНКУРСНЫХ МАТЕРИАЛОВ, ТРЕБОВАНИЯ К НИМ </vt:lpstr>
      <vt:lpstr>Презентация PowerPoint</vt:lpstr>
      <vt:lpstr>Удачи! Хорошего настроения! Делового, полезного профессионального общения! Побед и новых ступеней роста!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профессиональным конкурсам</dc:title>
  <dc:creator>Наташа</dc:creator>
  <cp:lastModifiedBy>Галина А. Святоха</cp:lastModifiedBy>
  <cp:revision>21</cp:revision>
  <dcterms:created xsi:type="dcterms:W3CDTF">2021-05-19T18:34:01Z</dcterms:created>
  <dcterms:modified xsi:type="dcterms:W3CDTF">2022-02-02T07:44:26Z</dcterms:modified>
</cp:coreProperties>
</file>