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64" r:id="rId4"/>
    <p:sldId id="262" r:id="rId5"/>
    <p:sldId id="261" r:id="rId6"/>
    <p:sldId id="259" r:id="rId7"/>
    <p:sldId id="258" r:id="rId8"/>
    <p:sldId id="269" r:id="rId9"/>
    <p:sldId id="260" r:id="rId10"/>
    <p:sldId id="293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80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BA5F-A41A-4564-A7EF-6E9AE24474B5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72ED-EA74-4FBD-9476-0357577D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BA5F-A41A-4564-A7EF-6E9AE24474B5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72ED-EA74-4FBD-9476-0357577D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BA5F-A41A-4564-A7EF-6E9AE24474B5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72ED-EA74-4FBD-9476-0357577D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BA5F-A41A-4564-A7EF-6E9AE24474B5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72ED-EA74-4FBD-9476-0357577D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BA5F-A41A-4564-A7EF-6E9AE24474B5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72ED-EA74-4FBD-9476-0357577D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BA5F-A41A-4564-A7EF-6E9AE24474B5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72ED-EA74-4FBD-9476-0357577D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BA5F-A41A-4564-A7EF-6E9AE24474B5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72ED-EA74-4FBD-9476-0357577D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BA5F-A41A-4564-A7EF-6E9AE24474B5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72ED-EA74-4FBD-9476-0357577D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BA5F-A41A-4564-A7EF-6E9AE24474B5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72ED-EA74-4FBD-9476-0357577D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BA5F-A41A-4564-A7EF-6E9AE24474B5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72ED-EA74-4FBD-9476-0357577D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EBA5F-A41A-4564-A7EF-6E9AE24474B5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72ED-EA74-4FBD-9476-0357577D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EBA5F-A41A-4564-A7EF-6E9AE24474B5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072ED-EA74-4FBD-9476-0357577DB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12_09_33%20&#1096;&#1082;&#1086;&#1083;&#1072;%20&#1080;&#1085;&#1082;&#1083;&#1102;&#1079;&#1080;&#1074;&#1085;&#1086;&#1077;%20&#1086;&#1073;&#1088;&#1072;&#1079;&#1086;&#1074;&#1072;&#1085;&#1080;&#1077;_&#1053;&#1056;.av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urves-blue-abstract-ppt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3568" y="1629425"/>
            <a:ext cx="73448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классного руководителя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создании условий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социализации детей с ОВЗ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013176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к.пс.н.,нейропсихолог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МАОУ СОШ №33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Мушастая Наталья Викторовна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urves-blue-abstract-ppt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670646"/>
            <a:ext cx="856895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Инвалидность ребенка для его родителей является сильным психотравмирующим фактором. </a:t>
            </a:r>
            <a:endParaRPr lang="ru-RU" sz="2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 свойственно семьям с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высоким образовательным и профессиональным статусом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 которых порой культивируются ожидания повышенной одаренности ребенка.</a:t>
            </a:r>
            <a:r>
              <a:rPr lang="ru-RU" sz="2800" dirty="0" smtClean="0"/>
              <a:t>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Другая категория родителей – люди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низким образовательным уровнем,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ограниченным кругом интересов и невысоким интеллектуальными способностями.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179388" y="-288359"/>
            <a:ext cx="8785225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 eaLnBrk="0" hangingPunct="0">
              <a:tabLst>
                <a:tab pos="450850" algn="l"/>
                <a:tab pos="800100" algn="l"/>
              </a:tabLst>
            </a:pP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9875" algn="ctr" eaLnBrk="0" hangingPunct="0">
              <a:tabLst>
                <a:tab pos="450850" algn="l"/>
                <a:tab pos="800100" algn="l"/>
              </a:tabLst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Нормативно-правовой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документальной основой Программы коррекционной работы с обучающимися на ступени начального общего образования являются: </a:t>
            </a:r>
          </a:p>
          <a:p>
            <a:pPr indent="269875" algn="just" eaLnBrk="0" hangingPunct="0">
              <a:buFontTx/>
              <a:buChar char="•"/>
              <a:tabLst>
                <a:tab pos="450850" algn="l"/>
                <a:tab pos="800100" algn="l"/>
              </a:tabLst>
            </a:pP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 Российской Федерации «Об образовании»;</a:t>
            </a:r>
          </a:p>
          <a:p>
            <a:pPr indent="269875" algn="just" eaLnBrk="0" hangingPunct="0">
              <a:buFontTx/>
              <a:buChar char="•"/>
              <a:tabLst>
                <a:tab pos="450850" algn="l"/>
                <a:tab pos="800100" algn="l"/>
              </a:tabLst>
            </a:pP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начального общего образования;</a:t>
            </a:r>
          </a:p>
          <a:p>
            <a:pPr indent="269875" algn="just" eaLnBrk="0" hangingPunct="0">
              <a:buFontTx/>
              <a:buChar char="•"/>
              <a:tabLst>
                <a:tab pos="450850" algn="l"/>
                <a:tab pos="800100" algn="l"/>
              </a:tabLst>
            </a:pPr>
            <a:r>
              <a:rPr lang="ru-RU" alt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2.4.2.1178-02 «Гигиенические требования к режиму учебно-воспитательного процесса» (Приказ Минздрава от 28.11.2002) раздел 2.9.;</a:t>
            </a:r>
          </a:p>
          <a:p>
            <a:pPr indent="269875" algn="just" eaLnBrk="0" hangingPunct="0">
              <a:buFontTx/>
              <a:buChar char="•"/>
              <a:tabLst>
                <a:tab pos="450850" algn="l"/>
                <a:tab pos="800100" algn="l"/>
              </a:tabLst>
            </a:pP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по организации обучения в первом классе четырехлетней начальной школы (Письмо МО РФ № 408/13-13 от 20.04.2001);</a:t>
            </a:r>
          </a:p>
          <a:p>
            <a:pPr indent="269875" algn="just" eaLnBrk="0" hangingPunct="0">
              <a:buFontTx/>
              <a:buChar char="•"/>
              <a:tabLst>
                <a:tab pos="450850" algn="l"/>
                <a:tab pos="800100" algn="l"/>
              </a:tabLst>
            </a:pP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недопустимости перегрузок обучающихся в начальной школе (Письмо МО РФ № 220/11-13 от 20.02.1999);</a:t>
            </a:r>
          </a:p>
          <a:p>
            <a:pPr indent="269875" algn="just" eaLnBrk="0" hangingPunct="0">
              <a:buFontTx/>
              <a:buChar char="•"/>
              <a:tabLst>
                <a:tab pos="450850" algn="l"/>
                <a:tab pos="800100" algn="l"/>
              </a:tabLst>
            </a:pP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по использованию компьютеров в начальной школе. (Письмо  МО РФ и НИИ гигиены и охраны здоровья детей и подростков РАМ № 199/13 от 28.03.2002);</a:t>
            </a:r>
          </a:p>
          <a:p>
            <a:pPr indent="269875" algn="just" eaLnBrk="0" hangingPunct="0">
              <a:buFontTx/>
              <a:buChar char="•"/>
              <a:tabLst>
                <a:tab pos="450850" algn="l"/>
                <a:tab pos="800100" algn="l"/>
              </a:tabLst>
            </a:pP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Гигиенические требования к условиям реализации основной образовательной программы начального общего образования (2009 г.);</a:t>
            </a:r>
          </a:p>
          <a:p>
            <a:pPr indent="269875" algn="just" eaLnBrk="0" hangingPunct="0">
              <a:buFontTx/>
              <a:buChar char="•"/>
              <a:tabLst>
                <a:tab pos="450850" algn="l"/>
                <a:tab pos="800100" algn="l"/>
              </a:tabLst>
            </a:pP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создании условий для получения образования детьми с ограниченными </a:t>
            </a:r>
            <a:b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возможностями здоровья и детьми-инвалидами.</a:t>
            </a:r>
            <a:r>
              <a:rPr lang="ru-RU" alt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(Письмо МО РФ </a:t>
            </a:r>
            <a:r>
              <a:rPr lang="en-US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АФ-150/06 </a:t>
            </a:r>
            <a:r>
              <a:rPr lang="en-US" alt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alt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апреля</a:t>
            </a:r>
            <a:r>
              <a:rPr lang="en-US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2008 г.</a:t>
            </a: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269875" algn="just" eaLnBrk="0" hangingPunct="0">
              <a:buFontTx/>
              <a:buChar char="•"/>
              <a:tabLst>
                <a:tab pos="450850" algn="l"/>
                <a:tab pos="800100" algn="l"/>
              </a:tabLst>
            </a:pP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основных гарантиях прав ребенка в Российской Федерации (от 24 июля 1998 г. </a:t>
            </a:r>
            <a:r>
              <a:rPr lang="en-US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124-ФЗ)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4"/>
          <p:cNvSpPr txBox="1">
            <a:spLocks/>
          </p:cNvSpPr>
          <p:nvPr/>
        </p:nvSpPr>
        <p:spPr>
          <a:xfrm>
            <a:off x="457200" y="428625"/>
            <a:ext cx="8229600" cy="569753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28625" y="-165100"/>
            <a:ext cx="8072438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 alt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и сроки реализации программы (2011-2015)</a:t>
            </a:r>
          </a:p>
          <a:p>
            <a:pPr algn="ctr" eaLnBrk="0" hangingPunct="0"/>
            <a:endParaRPr lang="ru-RU" alt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1.Этап подготовительный (2011) </a:t>
            </a:r>
            <a:r>
              <a:rPr lang="ru-RU" alt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полугодие.</a:t>
            </a:r>
            <a:r>
              <a:rPr lang="en-US" alt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Обсуждение специалистами по сопровождению с участниками образовательного процесса возможных вариантов решения проблемы, составление программы сопровождения. Ознакомление участников образовательного процесса с рекомендациями по работе с детьми, имеющими ОВЗ. Содействие в прохождении медико-социальной экспертизы.  Взаимодействие с муниципальными государственными органами и учреждениями в разработке программ, планов по сопровождению. </a:t>
            </a:r>
          </a:p>
          <a:p>
            <a:pPr algn="just"/>
            <a:r>
              <a:rPr lang="ru-RU" alt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основной (2012) - 2014 1 полугодие </a:t>
            </a:r>
            <a:r>
              <a:rPr lang="ru-RU" alt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дифференцированных условий (посещение кружков и секций, вариативные формы получения образования) и специализированной помощи в соответствии с рекомендациями ВК, ПМПК для ребенка в соответствии с его возрастными и индивидуально-типологическими особенностями. Реализация комплексного сопровождения ребенка. Организация социально-педагогической и психологической помощи детям и их родителям. Повышение уровня родительской компетентности и активизации роли родителей в воспитании и обучении ребенка. Информирование родителей об особенностях развития ребёнка, о возможностях взаимодействия с другими социальными институтами или общественными организациями. </a:t>
            </a:r>
          </a:p>
          <a:p>
            <a:pPr algn="just"/>
            <a:r>
              <a:rPr lang="ru-RU" alt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Промежуточные результаты (2014) 2 полугодие </a:t>
            </a:r>
            <a:r>
              <a:rPr lang="ru-RU" alt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Изучение документации (диагностических протоколов, речевых карт, индивидуальной карты реабилитации обучающегося, социального паспорта семьи, медицинской карты). </a:t>
            </a:r>
          </a:p>
          <a:p>
            <a:pPr algn="just"/>
            <a:r>
              <a:rPr lang="ru-RU" alt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Разработка рекомендаций для участников образовательного процесса. </a:t>
            </a:r>
          </a:p>
          <a:p>
            <a:pPr algn="just"/>
            <a:r>
              <a:rPr lang="ru-RU" alt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Пополнение информационно-методического банка образовательных технологий, методик, методов и приёмов обучения, рекомендуемых к использованию при работе с детьми с ограниченными возможностями здоровья. </a:t>
            </a:r>
          </a:p>
          <a:p>
            <a:pPr algn="just"/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4.Этап аналитико-обобщающий(2015</a:t>
            </a:r>
            <a:r>
              <a:rPr lang="ru-RU" alt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Период осмысления результатов деятельности службы сопровождения по решению той или иной проблемы. Мониторинг динамики развития учащихся на основе реализации индивидуальных программ сопровождения. Перспективное планирование дальнейшего ППМС сопровождения обучающихся. </a:t>
            </a:r>
          </a:p>
          <a:p>
            <a:pPr algn="just"/>
            <a:r>
              <a:rPr lang="ru-RU" alt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Анализ результатов деятельности специалистов по работе с детьми, имеющими ОВЗ. </a:t>
            </a:r>
          </a:p>
          <a:p>
            <a:pPr algn="just"/>
            <a:r>
              <a:rPr lang="ru-RU" alt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планирование.  Корректировка программы. </a:t>
            </a:r>
          </a:p>
          <a:p>
            <a:pPr eaLnBrk="0" hangingPunct="0"/>
            <a:endParaRPr lang="ru-RU" alt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827088" y="549275"/>
            <a:ext cx="7200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обеспечить  системный подход к обеспечению условий для развития детей с ограниченными возможностями здоровья и оказание помощи детям этой категории в освоении основной образовательной программы начального общего образования. </a:t>
            </a:r>
          </a:p>
        </p:txBody>
      </p:sp>
      <p:pic>
        <p:nvPicPr>
          <p:cNvPr id="23555" name="Picture 6" descr="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540000"/>
            <a:ext cx="835342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672" y="5691157"/>
            <a:ext cx="640871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Дети должны учиться и развиваться вместе...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6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251520" y="1341438"/>
            <a:ext cx="4229993" cy="5148262"/>
          </a:xfrm>
        </p:spPr>
        <p:txBody>
          <a:bodyPr rtlCol="0">
            <a:normAutofit fontScale="92500" lnSpcReduction="10000"/>
          </a:bodyPr>
          <a:lstStyle/>
          <a:p>
            <a:pPr marL="365125" indent="-255588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</a:p>
          <a:p>
            <a:pPr marL="365125" indent="-255588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С целью обеспечения </a:t>
            </a:r>
          </a:p>
          <a:p>
            <a:pPr marL="365125" indent="-255588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оптимальных условий обучения и социализации ребенка с ОВЗ и создания адекватной среды для удовлетворения его потребностей и реализации индивидуальных способностей специалистами разработан </a:t>
            </a:r>
          </a:p>
          <a:p>
            <a:pPr marL="365125" indent="-255588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индивидуальный маршрутный лист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125" indent="-255588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котором отражаются все необходимые  специальные условия в конкретной образовательной организации в соответствии с  индивидуальными психофизическими особенностями и возможностями особого  ребенка</a:t>
            </a:r>
          </a:p>
          <a:p>
            <a:pPr marL="365125" indent="-255588" algn="ctr" eaLnBrk="1" fontAlgn="auto" hangingPunct="1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14091" t="18837" r="55463" b="12093"/>
          <a:stretch>
            <a:fillRect/>
          </a:stretch>
        </p:blipFill>
        <p:spPr bwMode="auto">
          <a:xfrm>
            <a:off x="4787900" y="1252538"/>
            <a:ext cx="43561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0025" y="188913"/>
            <a:ext cx="89646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 условий включения конкретного ребенка с ОВЗ</a:t>
            </a:r>
            <a: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0"/>
            <a:ext cx="8893175" cy="549275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Индивидуальный маршрутный лист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549275"/>
            <a:ext cx="8820150" cy="6308725"/>
          </a:xfrm>
        </p:spPr>
        <p:txBody>
          <a:bodyPr rtlCol="0"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об образовательной организации и контактная информация</a:t>
            </a:r>
          </a:p>
          <a:p>
            <a:pPr marL="609600" indent="-6096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Сведения о ребенке (образовательные потребности, интересы и психофизические особенности по сферам развития)</a:t>
            </a:r>
          </a:p>
          <a:p>
            <a:pPr marL="609600" indent="-6096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Условия включения:</a:t>
            </a:r>
          </a:p>
          <a:p>
            <a:pPr marL="609600" indent="-6096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3.1 Организация учебно-развивающего пространства, в котором обучается ребенок</a:t>
            </a:r>
          </a:p>
          <a:p>
            <a:pPr marL="609600" indent="-6096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3.2 Организация оптимального временного режима учебных нагрузок ребенка с ОВЗ</a:t>
            </a:r>
          </a:p>
          <a:p>
            <a:pPr marL="609600" indent="-6096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3.3 Организационно-педагогические условия процесса  инклюзивного обучения:</a:t>
            </a:r>
            <a:endParaRPr lang="ru-RU" alt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в классе/группе:</a:t>
            </a:r>
            <a:endParaRPr lang="ru-RU" alt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Программы обучения и необходимость их адаптация</a:t>
            </a:r>
          </a:p>
          <a:p>
            <a:pPr marL="1371600" lvl="2" indent="-4572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Стиль обучения</a:t>
            </a:r>
          </a:p>
          <a:p>
            <a:pPr marL="1371600" lvl="2" indent="-4572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Используемые методы</a:t>
            </a:r>
          </a:p>
          <a:p>
            <a:pPr marL="1371600" lvl="2" indent="-4572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Учебные пособия и дидактические материалы и их адаптация</a:t>
            </a:r>
          </a:p>
          <a:p>
            <a:pPr marL="1371600" lvl="2" indent="-4572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 оценивания достижений (стимулирующая)</a:t>
            </a:r>
          </a:p>
          <a:p>
            <a:pPr marL="990600" lvl="1" indent="-5334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Включение в общешкольную деятельность с целью:</a:t>
            </a:r>
            <a:endParaRPr lang="ru-RU" alt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социальной компетентности</a:t>
            </a:r>
          </a:p>
          <a:p>
            <a:pPr marL="1371600" lvl="2" indent="-4572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творческой самореализации с учетом их интересов, склонностей, способностей, пожеланий,</a:t>
            </a:r>
          </a:p>
          <a:p>
            <a:pPr marL="1371600" lvl="2" indent="-4572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возраста, индивидуальных особенностей учебно-познавательной деятельности и состояния </a:t>
            </a:r>
          </a:p>
          <a:p>
            <a:pPr marL="1371600" lvl="2" indent="-4572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alt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3.4.</a:t>
            </a:r>
            <a:r>
              <a:rPr lang="ru-RU" alt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стратегии и тактики взаимодействия с семьей ребенка на разных этапах его обучения</a:t>
            </a:r>
          </a:p>
          <a:p>
            <a:pPr marL="609600" indent="-6096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3.5. Организация питания</a:t>
            </a:r>
          </a:p>
          <a:p>
            <a:pPr marL="609600" indent="-6096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3.6. Привлечение дополнительных и специальных услуг вне учебного заведения</a:t>
            </a:r>
          </a:p>
          <a:p>
            <a:pPr marL="609600" indent="-6096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3.7. Взаимодействие с инклюзивным ресурсным центром</a:t>
            </a:r>
          </a:p>
          <a:p>
            <a:pPr marL="609600" indent="-60960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3.8 Кадровое обеспечение педагогами и специалистами сопровождения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5888"/>
            <a:ext cx="8229600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собранной  информации:</a:t>
            </a:r>
            <a:br>
              <a:rPr lang="ru-RU" alt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altLang="ru-RU" sz="31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5940152" y="981075"/>
            <a:ext cx="2880320" cy="54006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сильных и слабых сторон ребенка, его потребностей, интересов, возможностей и особенностей по сферам развития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altLang="ru-RU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Определение приоритетов обучения/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воспитания по сферам развития</a:t>
            </a:r>
            <a:r>
              <a:rPr lang="ru-RU" altLang="ru-RU" sz="2600" dirty="0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ребенка с учетом их актуальности, </a:t>
            </a:r>
            <a:r>
              <a:rPr lang="ru-RU" alt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проблемности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функциональности,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влияния их на способность к обучению</a:t>
            </a:r>
          </a:p>
          <a:p>
            <a:pPr eaLnBrk="1" hangingPunct="1"/>
            <a:endParaRPr lang="ru-RU" altLang="ru-RU" dirty="0" smtClean="0">
              <a:solidFill>
                <a:srgbClr val="CC00CC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4294967295"/>
          </p:nvPr>
        </p:nvSpPr>
        <p:spPr>
          <a:xfrm flipV="1">
            <a:off x="0" y="908720"/>
            <a:ext cx="8892480" cy="72355"/>
          </a:xfrm>
        </p:spPr>
        <p:txBody>
          <a:bodyPr>
            <a:normAutofit fontScale="25000" lnSpcReduction="20000"/>
          </a:bodyPr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ru-RU" altLang="ru-RU" sz="24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dirty="0" smtClean="0"/>
          </a:p>
        </p:txBody>
      </p:sp>
      <p:graphicFrame>
        <p:nvGraphicFramePr>
          <p:cNvPr id="67632" name="Group 48"/>
          <p:cNvGraphicFramePr>
            <a:graphicFrameLocks noGrp="1"/>
          </p:cNvGraphicFramePr>
          <p:nvPr>
            <p:ph sz="half" idx="4294967295"/>
          </p:nvPr>
        </p:nvGraphicFramePr>
        <p:xfrm>
          <a:off x="251521" y="981075"/>
          <a:ext cx="5472607" cy="5519105"/>
        </p:xfrm>
        <a:graphic>
          <a:graphicData uri="http://schemas.openxmlformats.org/drawingml/2006/table">
            <a:tbl>
              <a:tblPr/>
              <a:tblGrid>
                <a:gridCol w="2577677"/>
                <a:gridCol w="1547845"/>
                <a:gridCol w="1347085"/>
              </a:tblGrid>
              <a:tr h="9143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Сферы развития</a:t>
                      </a:r>
                    </a:p>
                  </a:txBody>
                  <a:tcPr marL="68580" marR="68580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 ребенка</a:t>
                      </a: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 ребенка</a:t>
                      </a: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Академическая (учебная) сфера</a:t>
                      </a:r>
                    </a:p>
                  </a:txBody>
                  <a:tcPr marL="68580" marR="68580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сфера</a:t>
                      </a:r>
                    </a:p>
                  </a:txBody>
                  <a:tcPr marL="68580" marR="68580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Самообслуживание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сфера (моторное развитие)</a:t>
                      </a:r>
                    </a:p>
                  </a:txBody>
                  <a:tcPr marL="68580" marR="68580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Коммуникативно-речевая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сфера</a:t>
                      </a:r>
                    </a:p>
                  </a:txBody>
                  <a:tcPr marL="68580" marR="68580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Эмоционально-волевая сфера </a:t>
                      </a:r>
                    </a:p>
                  </a:txBody>
                  <a:tcPr marL="68580" marR="68580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Приоритеты и интересы ребенка</a:t>
                      </a:r>
                    </a:p>
                  </a:txBody>
                  <a:tcPr marL="68580" marR="68580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Сенсорные особенности</a:t>
                      </a:r>
                    </a:p>
                  </a:txBody>
                  <a:tcPr marL="68580" marR="68580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82" name="Group 50"/>
          <p:cNvGraphicFramePr>
            <a:graphicFrameLocks noGrp="1"/>
          </p:cNvGraphicFramePr>
          <p:nvPr>
            <p:ph idx="4294967295"/>
          </p:nvPr>
        </p:nvGraphicFramePr>
        <p:xfrm>
          <a:off x="-1" y="277813"/>
          <a:ext cx="8892481" cy="6675122"/>
        </p:xfrm>
        <a:graphic>
          <a:graphicData uri="http://schemas.openxmlformats.org/drawingml/2006/table">
            <a:tbl>
              <a:tblPr/>
              <a:tblGrid>
                <a:gridCol w="2519536"/>
                <a:gridCol w="2006980"/>
                <a:gridCol w="1925356"/>
                <a:gridCol w="2440609"/>
              </a:tblGrid>
              <a:tr h="846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Сферы развития</a:t>
                      </a:r>
                    </a:p>
                  </a:txBody>
                  <a:tcPr marL="68583" marR="68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потребности</a:t>
                      </a: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Интересы ребенка</a:t>
                      </a: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психофизического развития ребенка </a:t>
                      </a: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ПОЗНАВАТЕЛЬНОЕ</a:t>
                      </a:r>
                    </a:p>
                  </a:txBody>
                  <a:tcPr marL="68583" marR="68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РАЗВИТИЕ</a:t>
                      </a:r>
                    </a:p>
                  </a:txBody>
                  <a:tcPr marL="68583" marR="68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КОММУНИКАТИВНО-РЕЧЕВОЕ РАЗВИТИЕ</a:t>
                      </a:r>
                    </a:p>
                  </a:txBody>
                  <a:tcPr marL="68583" marR="68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САМООБСЛУЖИВАНИЕ</a:t>
                      </a:r>
                    </a:p>
                  </a:txBody>
                  <a:tcPr marL="68583" marR="68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</a:p>
                  </a:txBody>
                  <a:tcPr marL="68583" marR="68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ПОВЕДЕНИЕ (ЭМОЦИОНАЛЬНО-ВОЛЕВОЕ РАЗВИТИЕ)</a:t>
                      </a:r>
                    </a:p>
                  </a:txBody>
                  <a:tcPr marL="68583" marR="68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СЕНСОРНОЕ РАЗВИТИЕ</a:t>
                      </a:r>
                    </a:p>
                  </a:txBody>
                  <a:tcPr marL="68583" marR="6858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3" marR="685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88640"/>
            <a:ext cx="7834064" cy="1584176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составления индивидуальной программы развития </a:t>
            </a:r>
            <a:b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Постановка долгосрочных целей и задач  </a:t>
            </a:r>
            <a:b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сферам развития ребенка с ОВЗ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3238" y="1556792"/>
            <a:ext cx="8640762" cy="14404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Сфера развития </a:t>
            </a:r>
            <a:r>
              <a:rPr lang="ru-RU" altLang="ru-RU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Долгосрочная цель:</a:t>
            </a:r>
            <a:r>
              <a:rPr lang="ru-RU" alt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alt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Какую трудную, но достижимую цель мы можем поставить перед обучающимся к концу года? Как мы определим, что он достиг цели?)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dirty="0" smtClean="0"/>
              <a:t>____________________________________________________________________________________________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200" dirty="0" smtClean="0"/>
              <a:t>___________________________________________________________________________________________</a:t>
            </a:r>
          </a:p>
        </p:txBody>
      </p:sp>
      <p:graphicFrame>
        <p:nvGraphicFramePr>
          <p:cNvPr id="74780" name="Group 28"/>
          <p:cNvGraphicFramePr>
            <a:graphicFrameLocks noGrp="1"/>
          </p:cNvGraphicFramePr>
          <p:nvPr>
            <p:ph sz="half" idx="4294967295"/>
          </p:nvPr>
        </p:nvGraphicFramePr>
        <p:xfrm>
          <a:off x="395536" y="2852738"/>
          <a:ext cx="8568952" cy="3740151"/>
        </p:xfrm>
        <a:graphic>
          <a:graphicData uri="http://schemas.openxmlformats.org/drawingml/2006/table">
            <a:tbl>
              <a:tblPr/>
              <a:tblGrid>
                <a:gridCol w="2976798"/>
                <a:gridCol w="2106214"/>
                <a:gridCol w="3485940"/>
              </a:tblGrid>
              <a:tr h="1633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Краткосрочные задачи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обучающемуся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нужно сделать, чтобы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достичь этой цели?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Дата и прогресс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Каждый отчет о прогрессе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должен описывать успехи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продвижения обучающегося к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достижению цели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2" name="Прямоугольник 8"/>
          <p:cNvSpPr>
            <a:spLocks noChangeArrowheads="1"/>
          </p:cNvSpPr>
          <p:nvPr/>
        </p:nvSpPr>
        <p:spPr bwMode="auto">
          <a:xfrm>
            <a:off x="5364163" y="5445125"/>
            <a:ext cx="3325812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Обозначения:</a:t>
            </a:r>
            <a:endParaRPr lang="ru-RU" alt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1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ЦД</a:t>
            </a:r>
            <a:r>
              <a:rPr lang="ru-RU" altLang="ru-RU" sz="12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– </a:t>
            </a:r>
            <a:r>
              <a:rPr lang="ru-RU" altLang="ru-RU" sz="1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цель достигнута</a:t>
            </a:r>
            <a:endParaRPr lang="ru-RU" altLang="ru-RU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1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ЗП</a:t>
            </a:r>
            <a:r>
              <a:rPr lang="ru-RU" altLang="ru-RU" sz="12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– </a:t>
            </a:r>
            <a:r>
              <a:rPr lang="ru-RU" altLang="ru-RU" sz="1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значительный прогресс</a:t>
            </a:r>
            <a:endParaRPr lang="ru-RU" altLang="ru-RU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1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НП</a:t>
            </a:r>
            <a:r>
              <a:rPr lang="ru-RU" altLang="ru-RU" sz="12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– </a:t>
            </a:r>
            <a:r>
              <a:rPr lang="ru-RU" altLang="ru-RU" sz="1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незначительный прогресс</a:t>
            </a:r>
            <a:endParaRPr lang="ru-RU" altLang="ru-RU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altLang="ru-RU" sz="12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ПН</a:t>
            </a:r>
            <a:r>
              <a:rPr lang="ru-RU" altLang="ru-RU" sz="1200" b="1" dirty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– </a:t>
            </a:r>
            <a:r>
              <a:rPr lang="ru-RU" altLang="ru-RU" sz="1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прогресса нет</a:t>
            </a:r>
            <a:endParaRPr lang="ru-RU" altLang="ru-RU" sz="1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6588" y="71438"/>
            <a:ext cx="8507412" cy="10287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специалистов в рамках написания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реализации ИПР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268760"/>
            <a:ext cx="8640638" cy="5100290"/>
          </a:xfrm>
        </p:spPr>
        <p:txBody>
          <a:bodyPr rtlCol="0">
            <a:normAutofit fontScale="70000" lnSpcReduction="20000"/>
          </a:bodyPr>
          <a:lstStyle/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специалисты психолого-педагогического сопровождения 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разрабатывают адаптированную образовательную программу, коррекционные программы, комплекс мероприятий по психолого-социально-педагогическому сопровождению, систему отслеживания динамики развития ребенка по каждому выбранному направлению коррекционно-развивающей работы, проводят консультации с  выработкой рекомендаций педагогам и родителям; 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адаптируют программы по отдельным предметам и корректируют сам учебный процесс (сроки, содержание учебного плана, формы и методы обучения); 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завуч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составляет индивидуальный учебный план; 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тьютор (ассистент учителя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режим пребывания в ОО, ведет дневник наблюдений, при необходимости проводит индивидуальные занятия;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разрабатывает программу формирования социальной компетентности и творческой самореализации посредством участия в системе дополнительного образования, внеурочных и внеклассных мероприятий;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команда поддержки (</a:t>
            </a:r>
            <a:r>
              <a:rPr lang="ru-RU" alt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ПМПк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определяет критерии и условия оценивания результатов обучения для ребенка с ОВЗ.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urves-blue-abstract-ppt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338506"/>
            <a:ext cx="79208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процесс детей с ОВЗ должен быть организован с учетом: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возрастных и психофизических особенностей развития ребёнка,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уровня индивидуального развития,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индивидуальных особенностей,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медицинских показаний,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уровня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сформированности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знаний, умений, навыков.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8"/>
          <p:cNvSpPr>
            <a:spLocks noChangeArrowheads="1" noChangeShapeType="1" noTextEdit="1"/>
          </p:cNvSpPr>
          <p:nvPr/>
        </p:nvSpPr>
        <p:spPr bwMode="auto">
          <a:xfrm>
            <a:off x="539552" y="5351463"/>
            <a:ext cx="5667375" cy="1506537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Партнёрское взаимодействие</a:t>
            </a:r>
          </a:p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"на равных</a:t>
            </a: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"/>
                <a:cs typeface="Arial"/>
              </a:rPr>
              <a:t>"</a:t>
            </a: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350"/>
            <a:ext cx="8136904" cy="864394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включения образовательной организации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инклюзивный процесс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071563"/>
            <a:ext cx="3734122" cy="5110162"/>
          </a:xfrm>
        </p:spPr>
        <p:txBody>
          <a:bodyPr rtlCol="0">
            <a:normAutofit/>
          </a:bodyPr>
          <a:lstStyle/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атмосферы принятия ребенка с ОВЗ, доброжелательности и терпимости;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инклюзивной культуры в ОО, формирование инклюзивных ценностей, философии и идеологии в педагогическом, ученическом и родительском коллективах</a:t>
            </a:r>
            <a:r>
              <a:rPr lang="uk-UA" alt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1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Установление взаимодействия с учреждениями дополнительного образования, общественными организациями.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Тренинги на принятие ребенка, понимание его особенностей и учет в организации учебного процесса (повышение психологической компетентности), соблюдение конфиденциальности, поиск индивидуального подхода к </a:t>
            </a:r>
            <a:r>
              <a:rPr lang="ru-RU" alt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ученикам</a:t>
            </a:r>
            <a:r>
              <a:rPr lang="ru-RU" alt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Дефектолог, логопед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Осуществление коррекционно-развивающей работы;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Методическая помощь</a:t>
            </a:r>
            <a:r>
              <a:rPr lang="ru-RU" altLang="ru-RU" sz="13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учителю в адаптации содержания образовательных программ к  возможностям ребенка.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класса, школы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Учатся распознавать различия, принимать разнообразие, быть рядом и оказывать помощь детям с ОВЗ, уважать и ценить их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altLang="ru-RU" sz="1500" b="1" dirty="0" smtClean="0">
              <a:solidFill>
                <a:srgbClr val="FF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9488" y="1125538"/>
            <a:ext cx="4102992" cy="5097462"/>
          </a:xfrm>
        </p:spPr>
        <p:txBody>
          <a:bodyPr rtlCol="0">
            <a:normAutofit/>
          </a:bodyPr>
          <a:lstStyle/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rgbClr val="FF0000"/>
                </a:solidFill>
              </a:rPr>
              <a:t>Родители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тренингах командного взаимодействия;</a:t>
            </a: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Активное участие в работе команды поддержки.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rgbClr val="FF0000"/>
                </a:solidFill>
              </a:rPr>
              <a:t>Психолог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Акцент на потребностях, возможностях и особенностях ребенка с опорой на его сильные стороны;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Регулирование взаимоотношений между всеми участниками образовательного процесса, предупреждение и разрешение конфликтных ситуаций, профессионального выгорания, поддержка отношений сотрудничества и взаимопомощи. 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endParaRPr lang="ru-RU" altLang="ru-RU" sz="1400" b="1" dirty="0" smtClean="0">
              <a:solidFill>
                <a:srgbClr val="FF0000"/>
              </a:solidFill>
            </a:endParaRP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Arial" charset="0"/>
              <a:buNone/>
              <a:defRPr/>
            </a:pPr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Контроль за соблюдением прав ребенка с ОВЗ и его родителей;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Включение «особого» ребенка в группу сверстников;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его формам взаимодействия со сверстниками, учителями и родителями;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разработке странички на сайте школы, посвященной инклюзии.</a:t>
            </a:r>
          </a:p>
          <a:p>
            <a:pPr indent="-182880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defRPr/>
            </a:pPr>
            <a:endParaRPr lang="ru-RU" altLang="ru-RU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352800"/>
            <a:ext cx="114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urves-blue-abstract-ppt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446516"/>
            <a:ext cx="82089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заключение хотелось бы дать несколько рекомендаций по работе с детьми с ОВЗ: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Принимайте ребенка таким, какой он есть.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Как можно чаще общайтесь с ребенком;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Избегайте переутомления;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Использовать упражнения на релаксацию;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Не сравнивать ребенка с окружающими;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Поощрять ребенка сразу же, не откладывая на будущее;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Способствовать повышению его самооценки, но хваля ребенка, он должен знать за что;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Обращаться к ребенку по имени;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Не предъявлять ребенку повышенных требований;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Стараться делать замечания как можно реже;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 Оставаться спокойным в любой ситуации.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http://design64.ilconte.ru/uploads/images/6/66/66a/66a29dc4a8bf073bdeed8cd2df5faa794439d778_1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urves-blue-abstract-ppt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400061"/>
            <a:ext cx="83529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дети с ограниченными возможностями здоровья - дети сложные. Анализ их жизнедеятельности показывает, что у них: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сформированы некоторые необходимые жизненные навыки практического и материального порядка;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трудности в общении с окружающими;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умения противостоять асоциальным явлениям.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urves-blue-abstract-ppt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528" y="544343"/>
            <a:ext cx="842493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реабилитация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мероприятия воспитательного характера, направленные на то, чтобы ребенок получил школьное образование и овладел необходимыми социальными навыками и умениями.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важно выработать у ребенка психологическую уверенность в собственной полноценности и создать правильную профессиональную ориентацию.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Подготовить к доступным им видам деятельности, создать уверенность в том, что приобретенные знания в той или иной области окажутся полезными в последующем трудоустройстве.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urves-blue-abstract-ppt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208692"/>
            <a:ext cx="79928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Классные руководители призваны решать сложные проблемы, связанные: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социально-эмоциональным,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физическим,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интеллектуальным развитием таких детей,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оказывать им всестороннюю помощь и поддержку, способствуя их успешной социализации.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urves-blue-abstract-ppt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11560" y="422962"/>
            <a:ext cx="75608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 сохранным интеллектом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(но слабовидящие, слабослышащие, имеющие ограничения двигательной активности) доставляют учителям не слишком много дополнительных хлопот, поскольку значительную часть их проблем, возникающих в ходе учебы, можно решить применением специального оборудования и технических средст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urves-blue-abstract-ppt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235719"/>
            <a:ext cx="84969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ребёнок из категории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славовидящих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зная его диагноз можно дать ему такое задание, где он может быть успешным.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близорукостью очень хорошо работают с поиском информации в книжных источниках, они будут сидеть на своём месте и четко, кропотливо выполнять поручение.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 дальнозоркостью такую работу не любят. Они будут крутиться, откладывая выполнение задания. Зато они с большим удовольствием будут работать у доски, с объектами крупными, хорошо выполняют поисковые операции в классном пространстве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urves-blue-abstract-ppt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5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у ребенка расстройство аутистического спектра,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он может, вследствие сенсорной перегрузки, начать демонстрировать нежелательное поведение: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-крик,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плач, 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-истерику,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сбрасывание предметов с парты и т. п.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Curves-blue-abstract-ppt-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793756"/>
            <a:ext cx="856895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семьях детей-инвалидов происходят качественные изменения на трех уровнях: 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сихологическом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в силу хронического стресса, вызванного заболеванием ребенка,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оциальном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семья этой категории сужает круг своих контактов, матери чаще всего оставляют работу, рождение ребенка деформирует отношения между супругами;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оматическом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переживаемый родителями стресс выражается в различных соматических заболеваниях.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1655</Words>
  <Application>Microsoft Office PowerPoint</Application>
  <PresentationFormat>Экран (4:3)</PresentationFormat>
  <Paragraphs>193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Индивидуальный маршрутный лист </vt:lpstr>
      <vt:lpstr>Анализ собранной  информации: </vt:lpstr>
      <vt:lpstr>Слайд 17</vt:lpstr>
      <vt:lpstr>Алгоритм составления индивидуальной программы развития  Постановка долгосрочных целей и задач   по сферам развития ребенка с ОВЗ</vt:lpstr>
      <vt:lpstr>Задачи специалистов в рамках написания  и реализации ИПР </vt:lpstr>
      <vt:lpstr>Условия включения образовательной организации  в инклюзивный процесс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2021-11-24T13:50:11Z</dcterms:created>
  <dcterms:modified xsi:type="dcterms:W3CDTF">2021-11-29T08:27:11Z</dcterms:modified>
</cp:coreProperties>
</file>