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56" r:id="rId4"/>
    <p:sldId id="261" r:id="rId5"/>
    <p:sldId id="262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BDD2B-DD21-4A74-8575-2A26472487CA}" type="doc">
      <dgm:prSet loTypeId="urn:microsoft.com/office/officeart/2005/8/layout/vList2" loCatId="list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949C7CB-7454-499A-88D7-125D402DA841}">
      <dgm:prSet phldrT="[Текст]" custT="1"/>
      <dgm:spPr/>
      <dgm:t>
        <a:bodyPr/>
        <a:lstStyle/>
        <a:p>
          <a:pPr algn="ctr"/>
          <a:r>
            <a:rPr lang="ru-RU" sz="3600" b="1" dirty="0" smtClean="0"/>
            <a:t>«Мы учим(</a:t>
          </a:r>
          <a:r>
            <a:rPr lang="ru-RU" sz="3600" b="1" dirty="0" err="1" smtClean="0"/>
            <a:t>ся</a:t>
          </a:r>
          <a:r>
            <a:rPr lang="ru-RU" sz="3600" b="1" dirty="0" smtClean="0"/>
            <a:t>). Мы меняем мир!»</a:t>
          </a:r>
          <a:endParaRPr lang="ru-RU" sz="3600" b="1" dirty="0"/>
        </a:p>
      </dgm:t>
    </dgm:pt>
    <dgm:pt modelId="{22496350-1843-4776-AB0D-D1625B83CD2E}" type="parTrans" cxnId="{E63D6088-94BE-455F-A427-076D74DD0FC6}">
      <dgm:prSet/>
      <dgm:spPr/>
      <dgm:t>
        <a:bodyPr/>
        <a:lstStyle/>
        <a:p>
          <a:endParaRPr lang="ru-RU"/>
        </a:p>
      </dgm:t>
    </dgm:pt>
    <dgm:pt modelId="{CC891D43-2DEC-4421-8CF0-1C5204B458BB}" type="sibTrans" cxnId="{E63D6088-94BE-455F-A427-076D74DD0FC6}">
      <dgm:prSet/>
      <dgm:spPr/>
      <dgm:t>
        <a:bodyPr/>
        <a:lstStyle/>
        <a:p>
          <a:endParaRPr lang="ru-RU"/>
        </a:p>
      </dgm:t>
    </dgm:pt>
    <dgm:pt modelId="{DE5E38E7-6C8A-4C17-AC37-A43C6421DEA9}" type="pres">
      <dgm:prSet presAssocID="{951BDD2B-DD21-4A74-8575-2A26472487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C1B1E-A531-4116-808A-80F46BFD31C2}" type="pres">
      <dgm:prSet presAssocID="{E949C7CB-7454-499A-88D7-125D402DA841}" presName="parentText" presStyleLbl="node1" presStyleIdx="0" presStyleCnt="1" custScaleX="83333" custScaleY="64653" custLinFactY="-100000" custLinFactNeighborX="-6640" custLinFactNeighborY="-149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8519A-A59E-415B-8D53-3ED81C8093F3}" type="presOf" srcId="{951BDD2B-DD21-4A74-8575-2A26472487CA}" destId="{DE5E38E7-6C8A-4C17-AC37-A43C6421DEA9}" srcOrd="0" destOrd="0" presId="urn:microsoft.com/office/officeart/2005/8/layout/vList2"/>
    <dgm:cxn modelId="{AF329FDB-D101-434D-82D6-D130FB2BCC34}" type="presOf" srcId="{E949C7CB-7454-499A-88D7-125D402DA841}" destId="{61EC1B1E-A531-4116-808A-80F46BFD31C2}" srcOrd="0" destOrd="0" presId="urn:microsoft.com/office/officeart/2005/8/layout/vList2"/>
    <dgm:cxn modelId="{E63D6088-94BE-455F-A427-076D74DD0FC6}" srcId="{951BDD2B-DD21-4A74-8575-2A26472487CA}" destId="{E949C7CB-7454-499A-88D7-125D402DA841}" srcOrd="0" destOrd="0" parTransId="{22496350-1843-4776-AB0D-D1625B83CD2E}" sibTransId="{CC891D43-2DEC-4421-8CF0-1C5204B458BB}"/>
    <dgm:cxn modelId="{D64DDE17-BB72-4CBD-B86E-F396D00D23C9}" type="presParOf" srcId="{DE5E38E7-6C8A-4C17-AC37-A43C6421DEA9}" destId="{61EC1B1E-A531-4116-808A-80F46BFD31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AD00-CA1D-430C-901D-AFF0CA7CDE10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7EAF-4DB2-47C5-BBA1-BDAD8A1AD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a522884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fa522884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32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8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0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5986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11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3577067" y="6182000"/>
            <a:ext cx="80056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0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6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7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9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7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2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7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DBF3-C5DE-4996-80F3-E645E8612AD4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4435-0259-4275-BFDA-06C3BFB41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83;&#1091;&#1073;-&#1076;&#1080;&#1088;&#1077;&#1082;&#1090;&#1086;&#1088;&#1086;&#1074;23.&#1088;&#1092;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stagram.com/klub_directors23?r=nameta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1" y="2441448"/>
            <a:ext cx="5964766" cy="4026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79" y="2617013"/>
            <a:ext cx="5884496" cy="3678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27" y="454074"/>
            <a:ext cx="612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Обновленный ФГОС – 2021: 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вектор движения 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от нормативного к выдающемуся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1032" name="Picture 8" descr="Инновации в образовании: структура, проблемы, мировой опы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46" y="172786"/>
            <a:ext cx="6007026" cy="3631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01" y="1770150"/>
            <a:ext cx="3100151" cy="31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44" y="576872"/>
            <a:ext cx="7323200" cy="102160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ВАЖНО В АЛГОРИТМЕ ПЕРЕХОДА </a:t>
            </a:r>
          </a:p>
        </p:txBody>
      </p:sp>
      <p:pic>
        <p:nvPicPr>
          <p:cNvPr id="6" name="Picture 2" descr="http://cdn.onlinewebfonts.com/svg/img_448437.png">
            <a:extLst>
              <a:ext uri="{FF2B5EF4-FFF2-40B4-BE49-F238E27FC236}">
                <a16:creationId xmlns="" xmlns:a16="http://schemas.microsoft.com/office/drawing/2014/main" id="{D839DF9A-1A3C-4C96-BB13-045BB8C0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8" y="4482173"/>
            <a:ext cx="1696182" cy="12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A818A6A-1372-4A65-8A09-1CA6778A7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4" y="2112525"/>
            <a:ext cx="1208395" cy="12083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E0B26DF-A765-4316-82D5-F68D18E6AA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42" y="2921766"/>
            <a:ext cx="1919554" cy="14396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700194B-2BCD-415A-AED1-DAF5860E5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183" t="78279" r="9147" b="8669"/>
          <a:stretch/>
        </p:blipFill>
        <p:spPr>
          <a:xfrm>
            <a:off x="4465730" y="3404881"/>
            <a:ext cx="2465733" cy="510155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11" name="Двойная стрелка вверх/вниз 10"/>
          <p:cNvSpPr/>
          <p:nvPr/>
        </p:nvSpPr>
        <p:spPr>
          <a:xfrm rot="17588929">
            <a:off x="2619222" y="2229821"/>
            <a:ext cx="473825" cy="1321724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14953181">
            <a:off x="2859682" y="4542689"/>
            <a:ext cx="473825" cy="1321724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5400000" flipH="1">
            <a:off x="8520905" y="2896970"/>
            <a:ext cx="473825" cy="1321724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3438145" y="1877971"/>
            <a:ext cx="4498848" cy="3563974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178" y="3426747"/>
            <a:ext cx="186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Воспитанник,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обучающийся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962" y="5853132"/>
            <a:ext cx="113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1918" y="4475387"/>
            <a:ext cx="1698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Учитель,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воспитатель,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преподаватель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1182" y="1723712"/>
            <a:ext cx="5554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8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Психологическая поддержка</a:t>
            </a:r>
            <a:endParaRPr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6588070" y="0"/>
            <a:ext cx="4581833" cy="4406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 sz="2400" i="1" dirty="0"/>
              <a:t>При переходе на </a:t>
            </a:r>
            <a:r>
              <a:rPr lang="ru-RU" sz="2400" i="1" dirty="0" smtClean="0"/>
              <a:t>обновленные ФГОС</a:t>
            </a:r>
            <a:r>
              <a:rPr lang="ru" sz="2400" i="1" dirty="0" smtClean="0"/>
              <a:t>, </a:t>
            </a:r>
            <a:r>
              <a:rPr lang="ru" sz="2400" i="1" dirty="0"/>
              <a:t>важно сохранить атмосферу поддержки и участия через систему обратной связи, возможностей постоянного консультирования </a:t>
            </a:r>
            <a:r>
              <a:rPr lang="ru" sz="2400" i="1" dirty="0" smtClean="0"/>
              <a:t>работниками школы, если необходимо – психологами. </a:t>
            </a:r>
            <a:endParaRPr sz="2400" i="1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 sz="2400" dirty="0"/>
              <a:t>Очень важно отказаться от директивного и авторитарного способа принятия решения, поддерживать спокойный психологический климат во всех сообщества (ученический, родительский, учительский). Возможность обратиться за </a:t>
            </a:r>
            <a:r>
              <a:rPr lang="ru" sz="2400" dirty="0" smtClean="0"/>
              <a:t>методической  </a:t>
            </a:r>
            <a:r>
              <a:rPr lang="ru" sz="2400" dirty="0"/>
              <a:t>помощью также может поддержать педагогов и родителей.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0350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51" y="512003"/>
            <a:ext cx="8115450" cy="102160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 АЛГОРИТМЕ ПЕРЕХОДА </a:t>
            </a:r>
            <a:endParaRPr lang="ru-RU" sz="3200" dirty="0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375049" y="2299497"/>
            <a:ext cx="11112099" cy="84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914400" lvl="2" indent="0">
              <a:buNone/>
            </a:pPr>
            <a:endParaRPr lang="ru-RU" sz="26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598" indent="0" algn="just">
              <a:buFont typeface="Roboto Condensed Light"/>
              <a:buNone/>
            </a:pPr>
            <a:endParaRPr lang="ru-RU" sz="2000" kern="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-786385" y="2685125"/>
            <a:ext cx="8302753" cy="84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ru-RU" sz="26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 ОБОЗНАЧЕННЫЙ ФУНКЦИОНАЛ КАЖДОГО ЗАМЕСТИТЕЛЯ ДИРЕКТОРА </a:t>
            </a:r>
            <a:r>
              <a:rPr lang="ru-RU" sz="2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НОВЫЕ </a:t>
            </a:r>
            <a:r>
              <a:rPr lang="en-US" sz="26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KPI </a:t>
            </a:r>
            <a:r>
              <a:rPr lang="ru-RU" sz="26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buNone/>
            </a:pPr>
            <a:endParaRPr lang="ru-RU" sz="26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598" indent="0" algn="just">
              <a:buFont typeface="Roboto Condensed Light"/>
              <a:buNone/>
            </a:pPr>
            <a:endParaRPr lang="ru-RU" sz="2000" kern="0" dirty="0"/>
          </a:p>
        </p:txBody>
      </p:sp>
      <p:pic>
        <p:nvPicPr>
          <p:cNvPr id="5" name="Picture 2" descr="ÐÐ°ÑÑÐ¸Ð½ÐºÐ¸ Ð¿Ð¾ Ð·Ð°Ð¿ÑÐ¾ÑÑ ÐºÐ°ÑÑÐ¸Ð½ÐºÐ¸ Ð¾  ÑÐ¾Ð²ÑÐµÐ¼ÐµÐ½Ð½Ð¾Ð¼ Ð¾Ð±ÑÐ°Ð·Ð¾Ð²Ð°Ð½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9" y="3029253"/>
            <a:ext cx="4706111" cy="35295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ек-лист в салоне крас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76" y="3451019"/>
            <a:ext cx="61912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4203191" y="3774311"/>
            <a:ext cx="8302753" cy="84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ru-RU" sz="2600" kern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ЧЕК-ЛИСТЫ, ИНТРУКЦИИ, МАРШРУТНЫЕ ЛИСТЫ</a:t>
            </a:r>
            <a:endParaRPr lang="ru-RU" sz="26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sz="26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ru-RU" sz="20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598" indent="0" algn="just">
              <a:buFont typeface="Roboto Condensed Light"/>
              <a:buNone/>
            </a:pP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4859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Чек-лист подготовки педагогического совета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47290"/>
              </p:ext>
            </p:extLst>
          </p:nvPr>
        </p:nvGraphicFramePr>
        <p:xfrm>
          <a:off x="6812280" y="36993"/>
          <a:ext cx="4809744" cy="683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4" imgW="6098926" imgH="9087389" progId="Word.Document.12">
                  <p:embed/>
                </p:oleObj>
              </mc:Choice>
              <mc:Fallback>
                <p:oleObj name="Документ" r:id="rId4" imgW="6098926" imgH="90873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2280" y="36993"/>
                        <a:ext cx="4809744" cy="683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1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5088" y="1195049"/>
            <a:ext cx="3364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УЧИТЬСЯ! УЧИТЬСЯ! УЧИТЬСЯ!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65964" y="1646327"/>
            <a:ext cx="6692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Прежде всего – директору школы!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5051" y="512003"/>
            <a:ext cx="8115450" cy="102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В АЛГОРИТМЕ ПЕРЕХОДА 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t="11790" b="10843"/>
          <a:stretch/>
        </p:blipFill>
        <p:spPr>
          <a:xfrm>
            <a:off x="375051" y="2343826"/>
            <a:ext cx="11571343" cy="5035729"/>
          </a:xfrm>
          <a:prstGeom prst="rect">
            <a:avLst/>
          </a:prstGeom>
        </p:spPr>
      </p:pic>
      <p:pic>
        <p:nvPicPr>
          <p:cNvPr id="14" name="Picture 2" descr="http://qrcoder.ru/code/?https%3A%2F%2Feducation.yandex.ru%2Fuchitel%2Fintensiv2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4" y="4950587"/>
            <a:ext cx="1907413" cy="19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7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79534" y="795265"/>
            <a:ext cx="5348178" cy="4034000"/>
          </a:xfrm>
        </p:spPr>
        <p:txBody>
          <a:bodyPr/>
          <a:lstStyle/>
          <a:p>
            <a:pPr marL="194729" indent="0">
              <a:buNone/>
            </a:pPr>
            <a:r>
              <a:rPr lang="ru-RU" sz="2400" dirty="0" smtClean="0"/>
              <a:t>« …появилось </a:t>
            </a:r>
            <a:r>
              <a:rPr lang="ru-RU" sz="2400" dirty="0"/>
              <a:t>объединение учителей-руководителей, директоров школ, которые будут встречаться для того, чтобы повысить свою квалификацию, обсудить важные проблемы, от чего выиграют все, а главное — ученики в </a:t>
            </a:r>
            <a:r>
              <a:rPr lang="ru-RU" sz="2400" dirty="0" smtClean="0"/>
              <a:t>школах» </a:t>
            </a:r>
          </a:p>
          <a:p>
            <a:pPr marL="194729" indent="0">
              <a:buNone/>
            </a:pPr>
            <a:endParaRPr lang="ru-RU" sz="2000" i="1" dirty="0"/>
          </a:p>
          <a:p>
            <a:pPr marL="194729" indent="0">
              <a:buNone/>
            </a:pPr>
            <a:r>
              <a:rPr lang="ru-RU" sz="2000" i="1" dirty="0" err="1" smtClean="0"/>
              <a:t>А.В.Шевченко</a:t>
            </a:r>
            <a:r>
              <a:rPr lang="ru-RU" sz="2000" i="1" dirty="0" smtClean="0"/>
              <a:t>, победитель Всероссийского конкурса «Директор школы»,  заместитель председателя Клуба директоров Кубани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2" y="1094348"/>
            <a:ext cx="4913376" cy="4913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2065" y="4367600"/>
            <a:ext cx="5305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клуб-директоров23.рф</a:t>
            </a:r>
            <a:endParaRPr lang="ru-RU" u="sng" dirty="0" smtClean="0"/>
          </a:p>
          <a:p>
            <a:endParaRPr lang="ru-RU" u="sng" dirty="0"/>
          </a:p>
          <a:p>
            <a:r>
              <a:rPr lang="en-US" dirty="0">
                <a:hlinkClick r:id="rId4"/>
              </a:rPr>
              <a:t>https://instagram.com/klub_directors23?r=nametag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щи, о которых учителя не говорят родителям учеников, но очень бы этого хотел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22" y="1901952"/>
            <a:ext cx="9090385" cy="472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58665219"/>
              </p:ext>
            </p:extLst>
          </p:nvPr>
        </p:nvGraphicFramePr>
        <p:xfrm>
          <a:off x="1579577" y="85172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050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187</Words>
  <Application>Microsoft Office PowerPoint</Application>
  <PresentationFormat>Широкоэкранный</PresentationFormat>
  <Paragraphs>31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Arvo</vt:lpstr>
      <vt:lpstr>Calibri</vt:lpstr>
      <vt:lpstr>Calibri Light</vt:lpstr>
      <vt:lpstr>Roboto Condensed Light</vt:lpstr>
      <vt:lpstr>Times New Roman</vt:lpstr>
      <vt:lpstr>Wingdings</vt:lpstr>
      <vt:lpstr>Тема Office</vt:lpstr>
      <vt:lpstr>Документ</vt:lpstr>
      <vt:lpstr>Презентация PowerPoint</vt:lpstr>
      <vt:lpstr>ВАЖНО В АЛГОРИТМЕ ПЕРЕХОДА </vt:lpstr>
      <vt:lpstr>Психологическая поддержка</vt:lpstr>
      <vt:lpstr>ВАЖНО В АЛГОРИТМЕ ПЕРЕХОДА </vt:lpstr>
      <vt:lpstr>Чек-лист подготовки педагогического совета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ВАЖНО В АЛГОРИТМЕ ПЕРЕХОДА </dc:title>
  <dc:creator>Татьяна Куценко</dc:creator>
  <cp:lastModifiedBy>Татьяна Куценко</cp:lastModifiedBy>
  <cp:revision>7</cp:revision>
  <dcterms:created xsi:type="dcterms:W3CDTF">2022-02-04T09:37:35Z</dcterms:created>
  <dcterms:modified xsi:type="dcterms:W3CDTF">2022-02-04T12:40:40Z</dcterms:modified>
</cp:coreProperties>
</file>