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63" r:id="rId6"/>
    <p:sldId id="264" r:id="rId7"/>
    <p:sldId id="258" r:id="rId8"/>
    <p:sldId id="259" r:id="rId9"/>
    <p:sldId id="266" r:id="rId10"/>
    <p:sldId id="267" r:id="rId11"/>
    <p:sldId id="260" r:id="rId12"/>
    <p:sldId id="265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1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2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7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1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87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14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3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9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0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1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0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8CCC3AF-A2BD-4873-9867-EEF5D4C30774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482CEB3-8D9A-4601-9FB6-56C1A45DF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30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Лучший педагогический работник ДОО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Краевой конкурс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87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критерия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6" y="2588047"/>
            <a:ext cx="11852366" cy="36365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ПРИМЕРНЫЙ РАСЧЕТ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/>
              <a:t>З документа уровня региона – 3*3= 9 ед. </a:t>
            </a:r>
          </a:p>
          <a:p>
            <a:pPr marL="0" indent="0">
              <a:buNone/>
            </a:pPr>
            <a:r>
              <a:rPr lang="ru-RU" sz="3200" dirty="0" smtClean="0"/>
              <a:t>– </a:t>
            </a:r>
            <a:r>
              <a:rPr lang="ru-RU" sz="3200" u="sng" dirty="0" smtClean="0"/>
              <a:t>три балла</a:t>
            </a:r>
          </a:p>
          <a:p>
            <a:pPr marL="0" indent="0">
              <a:buNone/>
            </a:pPr>
            <a:r>
              <a:rPr lang="ru-RU" sz="3200" dirty="0" smtClean="0"/>
              <a:t>2 документа уровня МО + один документа уровня РФ – 2*2+3=7 ед. </a:t>
            </a:r>
          </a:p>
          <a:p>
            <a:pPr marL="0" indent="0">
              <a:buNone/>
            </a:pPr>
            <a:r>
              <a:rPr lang="ru-RU" sz="3200" dirty="0" smtClean="0"/>
              <a:t>– </a:t>
            </a:r>
            <a:r>
              <a:rPr lang="ru-RU" sz="3200" u="sng" dirty="0" smtClean="0"/>
              <a:t>три балла </a:t>
            </a:r>
          </a:p>
          <a:p>
            <a:pPr marL="0" indent="0">
              <a:buNone/>
            </a:pPr>
            <a:r>
              <a:rPr lang="ru-RU" sz="3200" dirty="0" smtClean="0"/>
              <a:t>2 документа уровня МО – 2+2= 4 ед. </a:t>
            </a:r>
          </a:p>
          <a:p>
            <a:pPr marL="0" indent="0">
              <a:buNone/>
            </a:pPr>
            <a:r>
              <a:rPr lang="ru-RU" sz="3200" dirty="0" smtClean="0"/>
              <a:t>– </a:t>
            </a:r>
            <a:r>
              <a:rPr lang="ru-RU" sz="3200" u="sng" dirty="0" smtClean="0"/>
              <a:t>два балла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97800" y="5347063"/>
            <a:ext cx="3380691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3+3+2 = 8 </a:t>
            </a:r>
          </a:p>
          <a:p>
            <a:r>
              <a:rPr lang="ru-RU" sz="3200" dirty="0" smtClean="0"/>
              <a:t>8: 3 = </a:t>
            </a:r>
            <a:r>
              <a:rPr lang="ru-RU" sz="3200" u="sng" dirty="0" smtClean="0"/>
              <a:t>2,6 балла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2199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368" y="315643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4. Эффективность взаимодействия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с </a:t>
            </a:r>
            <a:r>
              <a:rPr lang="ru-RU" sz="3000" dirty="0" smtClean="0"/>
              <a:t>социумом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291081"/>
              </p:ext>
            </p:extLst>
          </p:nvPr>
        </p:nvGraphicFramePr>
        <p:xfrm>
          <a:off x="347884" y="2703763"/>
          <a:ext cx="11597067" cy="256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435"/>
                <a:gridCol w="5020632"/>
              </a:tblGrid>
              <a:tr h="28599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3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Системное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включение родительской общественности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Аналитическая справка;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материалы, подтверждающие содержание критерия (планы, сценарии,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5 шт.)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6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Системное проведение совместных проектов, социальных акций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06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626" y="2797053"/>
            <a:ext cx="11155574" cy="3636511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Баллы по показателям </a:t>
            </a:r>
            <a:r>
              <a:rPr lang="ru-RU" sz="4000" dirty="0"/>
              <a:t>суммируются. 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Максимально можно набрать 12 баллов.</a:t>
            </a:r>
            <a:endParaRPr lang="ru-RU" sz="4000" dirty="0"/>
          </a:p>
          <a:p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Публичная защита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231417"/>
              </p:ext>
            </p:extLst>
          </p:nvPr>
        </p:nvGraphicFramePr>
        <p:xfrm>
          <a:off x="1088571" y="2525487"/>
          <a:ext cx="9492343" cy="3047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92343"/>
              </a:tblGrid>
              <a:tr h="5642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к эффективному решению профессиональных педагогических задач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683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к самоанализу в совместной деятельности участников образовательных отношений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561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Глубина и содержательная ценность высказываний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561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к педагогическому экспромту 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677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Коммуникативная культура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3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69" y="508148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1. Способность к эффективному решению профессиональных педагогических задач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203850"/>
              </p:ext>
            </p:extLst>
          </p:nvPr>
        </p:nvGraphicFramePr>
        <p:xfrm>
          <a:off x="261257" y="2222501"/>
          <a:ext cx="11828074" cy="448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0259"/>
                <a:gridCol w="2367815"/>
              </a:tblGrid>
              <a:tr h="416343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1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Владение современными методиками и технологиями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профессиональной деятельности.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Аналитическая справка (до 6 стр.)</a:t>
                      </a:r>
                      <a:r>
                        <a:rPr lang="ru-RU" baseline="0" dirty="0" smtClean="0"/>
                        <a:t> – 1 шт.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Видеозапись образовательной деятельности (до 5 мин.) – 1 шт.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Важно: 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не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монтаж, допускается ускорение!!!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9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Интеграция и комбинирование содержания различных программ, технологий.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Целесообразное использование ресурсов развивающей предметно-пространственной среды. 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1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эмоционального благополучия участников образовательных отношений.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1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индивидуальности и инициативы участников образовательных отношений.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6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установления правил взаимодействия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разных ситуациях.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51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1039371"/>
            <a:ext cx="10571998" cy="970450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критериев 1, 2, 4.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933" y="1882652"/>
            <a:ext cx="11059777" cy="5537050"/>
          </a:xfrm>
        </p:spPr>
        <p:txBody>
          <a:bodyPr>
            <a:normAutofit/>
          </a:bodyPr>
          <a:lstStyle/>
          <a:p>
            <a:r>
              <a:rPr lang="ru-RU" sz="2400" b="1" dirty="0"/>
              <a:t>- </a:t>
            </a:r>
            <a:r>
              <a:rPr lang="ru-RU" sz="2400" dirty="0" smtClean="0"/>
              <a:t>3 </a:t>
            </a:r>
            <a:r>
              <a:rPr lang="ru-RU" sz="2400" dirty="0"/>
              <a:t>балла - четкость, понятность в передаче информации, наивысшая степень соответствия материалов содержанию критерия;</a:t>
            </a:r>
          </a:p>
          <a:p>
            <a:r>
              <a:rPr lang="ru-RU" sz="2400" dirty="0"/>
              <a:t>2 балла - критерий в целом изложен понятно, однако присутствует разорванность и непоследовательность, допущено несколько незначительных недочетов, частичное соответствие материалов содержанию критерия;</a:t>
            </a:r>
          </a:p>
          <a:p>
            <a:r>
              <a:rPr lang="ru-RU" sz="2400" dirty="0"/>
              <a:t>1 балл - размытость, </a:t>
            </a:r>
            <a:r>
              <a:rPr lang="ru-RU" sz="2400" dirty="0" err="1"/>
              <a:t>малопонятность</a:t>
            </a:r>
            <a:r>
              <a:rPr lang="ru-RU" sz="2400" dirty="0"/>
              <a:t> изложения, допущены грубые недочеты, полное несоответствие содержанию критерия;</a:t>
            </a:r>
          </a:p>
          <a:p>
            <a:r>
              <a:rPr lang="ru-RU" sz="2400" dirty="0"/>
              <a:t>0 баллов - качество критерия оценить невозможно.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15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69" y="508148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1. Способность к эффективному решению профессиональных педагогических задач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97325"/>
              </p:ext>
            </p:extLst>
          </p:nvPr>
        </p:nvGraphicFramePr>
        <p:xfrm>
          <a:off x="261257" y="2222500"/>
          <a:ext cx="11625943" cy="356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943"/>
              </a:tblGrid>
              <a:tr h="435603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(расшифровка)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6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эмоционального благополучия участников образовательных отношений. </a:t>
                      </a:r>
                      <a:endParaRPr lang="ru-RU" sz="16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8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внимателен к просьбам и пожеланиям человека, не оставляет их без внимания, выполняет данные обещания; стремится организовать непосредственное общение с каждым человеком с целью учета его особых образовательных потребностей; демонстрирует уважительное отношение к каждому человеку, к его чувствам и потребностям; умеет подчеркнуть достоинства каждого из них и указать на недостатки, не унижая его; использует доброжелательный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недирективный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тон речи и соответствующие возникшей педагогической ситуации речевые формулы, позволяющие человеку почувствовать свою значимость; создает ситуации эмоциональной отзывчивости, сопереживания, как в среде детей, так и в среде взрослых; умеет сдерживать эмоции даже в сложных конфликтных ситуациях; готов к диалогу, инициирует диалог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4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69" y="508148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1. Способность к эффективному решению профессиональных педагогических задач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28070"/>
              </p:ext>
            </p:extLst>
          </p:nvPr>
        </p:nvGraphicFramePr>
        <p:xfrm>
          <a:off x="261257" y="2222499"/>
          <a:ext cx="11625943" cy="2988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943"/>
              </a:tblGrid>
              <a:tr h="5927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Показатель (расшифровка)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650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индивидуальности и инициативы участников образовательных отношений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2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умеет поддержать спонтанную инициативу человека; организует различные виды деятельности с детьми/ со взрослыми; стремится сформировать у участников внутренний глубинный мотив к включению в разнообразные виды деятельности; организует разнообразные ситуации, побуждающие детей/взрослых осуществлять самостоятельный выбор разнообразных видов деятельности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9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69" y="508148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1. Способность к эффективному решению профессиональных педагогических задач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42584"/>
              </p:ext>
            </p:extLst>
          </p:nvPr>
        </p:nvGraphicFramePr>
        <p:xfrm>
          <a:off x="261257" y="2222499"/>
          <a:ext cx="11625943" cy="3179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943"/>
              </a:tblGrid>
              <a:tr h="5927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Показатель (расшифровка)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650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установления правил взаимодействия в разных ситуациях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2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организует разнообразные ситуации, требующие сотрудничества участников, умения учитывать интересы и чувства других, сопереживать неудачам, радоваться успехам других; обращает межличностные конфликты, возникающие в различных ситуациях взаимодействия детей/взрослых, в педагогическую ситуацию и создает условия для принятия участниками конструктивных решений по их урегулированию; побуждает разрешить, а не избежать конфликтной ситуации; вовлекает детей/взрослых в совместную выработку правил поведения в различных ситуациях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368" y="315643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2. Педагогическая продуктивность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603304"/>
              </p:ext>
            </p:extLst>
          </p:nvPr>
        </p:nvGraphicFramePr>
        <p:xfrm>
          <a:off x="261257" y="2222500"/>
          <a:ext cx="11597067" cy="420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435"/>
                <a:gridCol w="5020632"/>
              </a:tblGrid>
              <a:tr h="435603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7783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Программы, методические пособия, методические рекомендации и иные материалы, обеспечивающие единство развивающих целей и задач образовательного процесса. 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оценке учитывается содержательность, востребованность презентабельность, наличие авторских элементов.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 профессиональной деятельности; 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Документы, подтверждающие востребованность (отзывы, публикации, сертификаты, наиболее значимые для отражения сути критерия,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2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Внешняя рецензия, подтверждающая содержательную ценность продукта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8595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Аналитическая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справка;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Материалы, подтверждающие содержание критерия, т.е. все продукты в полном объеме</a:t>
                      </a:r>
                    </a:p>
                    <a:p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08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368" y="315643"/>
            <a:ext cx="10571998" cy="970450"/>
          </a:xfrm>
        </p:spPr>
        <p:txBody>
          <a:bodyPr/>
          <a:lstStyle/>
          <a:p>
            <a:r>
              <a:rPr lang="ru-RU" sz="3000" dirty="0" smtClean="0"/>
              <a:t>Критерий 3. Результативность взаимодействия </a:t>
            </a:r>
            <a:br>
              <a:rPr lang="ru-RU" sz="3000" dirty="0" smtClean="0"/>
            </a:br>
            <a:r>
              <a:rPr lang="ru-RU" sz="3000" dirty="0" smtClean="0"/>
              <a:t>в педагогическом сообществе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311801"/>
              </p:ext>
            </p:extLst>
          </p:nvPr>
        </p:nvGraphicFramePr>
        <p:xfrm>
          <a:off x="261257" y="2289877"/>
          <a:ext cx="11597067" cy="421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435"/>
                <a:gridCol w="5020632"/>
              </a:tblGrid>
              <a:tr h="378151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6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профессиональных конкурсах, конкурсах методических разработок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Документы, подтверждающие участие (наиболее качественные и значимые по уровню, не более 3, по выбору педагога)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311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Публичная трансляция результатов профессиональной деятельности (мастер-классы, конференции, открытые показы и пр.)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Документы, подтверждающие участие (наиболее качественные и значимые по уровню, не более 3, по выбору педагога), материалы выступления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11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Трансляция результатов профессиональной деятельности через СМИ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Документы, подтверждающие участие (наиболее качественные и значимые по уровню, не более 3, по выбору педагога), материалы статей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критерия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Каждый </a:t>
            </a:r>
            <a:r>
              <a:rPr lang="ru-RU" dirty="0"/>
              <a:t>документ уровня муниципального образования – 2 ед.</a:t>
            </a:r>
          </a:p>
          <a:p>
            <a:pPr marL="0" indent="0">
              <a:buNone/>
            </a:pPr>
            <a:r>
              <a:rPr lang="ru-RU" dirty="0"/>
              <a:t>Каждый документ федерального или регионального уровня – 3 ед.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Единицы суммируются:</a:t>
            </a:r>
          </a:p>
          <a:p>
            <a:r>
              <a:rPr lang="ru-RU" dirty="0"/>
              <a:t>1 балл – 1-3 единицы;</a:t>
            </a:r>
          </a:p>
          <a:p>
            <a:r>
              <a:rPr lang="ru-RU" dirty="0"/>
              <a:t>2 балла – 4-6 единиц;</a:t>
            </a:r>
          </a:p>
          <a:p>
            <a:r>
              <a:rPr lang="ru-RU" dirty="0"/>
              <a:t>3 балла – 7-9 единиц.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1520" y="5605196"/>
            <a:ext cx="10877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каждому критерию высчитывается среднеарифметический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2188834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115</TotalTime>
  <Words>817</Words>
  <Application>Microsoft Office PowerPoint</Application>
  <PresentationFormat>Широкоэкранный</PresentationFormat>
  <Paragraphs>102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Цитаты</vt:lpstr>
      <vt:lpstr>Лучший педагогический работник ДОО</vt:lpstr>
      <vt:lpstr>Критерий 1. Способность к эффективному решению профессиональных педагогических задач</vt:lpstr>
      <vt:lpstr>Для критериев 1, 2, 4. </vt:lpstr>
      <vt:lpstr>Критерий 1. Способность к эффективному решению профессиональных педагогических задач</vt:lpstr>
      <vt:lpstr>Критерий 1. Способность к эффективному решению профессиональных педагогических задач</vt:lpstr>
      <vt:lpstr>Критерий 1. Способность к эффективному решению профессиональных педагогических задач</vt:lpstr>
      <vt:lpstr>Критерий 2. Педагогическая продуктивность</vt:lpstr>
      <vt:lpstr>Критерий 3. Результативность взаимодействия  в педагогическом сообществе</vt:lpstr>
      <vt:lpstr>Для критерия 3</vt:lpstr>
      <vt:lpstr>Для критерия 3</vt:lpstr>
      <vt:lpstr>Критерий 4. Эффективность взаимодействия  с социумом</vt:lpstr>
      <vt:lpstr>ИТОГО</vt:lpstr>
      <vt:lpstr>Публичная защита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Лучший педагогический работник ДОО</dc:title>
  <dc:creator>Юлия В. Илюхина</dc:creator>
  <cp:lastModifiedBy>Юлия В. Илюхина</cp:lastModifiedBy>
  <cp:revision>8</cp:revision>
  <dcterms:created xsi:type="dcterms:W3CDTF">2016-06-20T10:32:54Z</dcterms:created>
  <dcterms:modified xsi:type="dcterms:W3CDTF">2022-02-01T14:24:44Z</dcterms:modified>
</cp:coreProperties>
</file>