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84" r:id="rId6"/>
    <p:sldId id="286" r:id="rId7"/>
    <p:sldId id="269" r:id="rId8"/>
    <p:sldId id="257" r:id="rId9"/>
    <p:sldId id="278" r:id="rId10"/>
    <p:sldId id="279" r:id="rId11"/>
    <p:sldId id="258" r:id="rId12"/>
    <p:sldId id="270" r:id="rId13"/>
    <p:sldId id="260" r:id="rId14"/>
    <p:sldId id="280" r:id="rId15"/>
    <p:sldId id="281" r:id="rId16"/>
    <p:sldId id="282" r:id="rId17"/>
    <p:sldId id="276" r:id="rId18"/>
    <p:sldId id="277" r:id="rId19"/>
    <p:sldId id="283" r:id="rId2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7682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330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1800" b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8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креативного</a:t>
            </a:r>
            <a:r>
              <a:rPr lang="ru-RU" sz="1800" b="1" baseline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мышления </a:t>
            </a:r>
          </a:p>
          <a:p>
            <a:pPr>
              <a:defRPr>
                <a:solidFill>
                  <a:schemeClr val="tx2"/>
                </a:solidFill>
              </a:defRPr>
            </a:pPr>
            <a:r>
              <a:rPr lang="ru-RU" sz="1800" b="1" baseline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класс , сентябрь  </a:t>
            </a:r>
            <a:endParaRPr lang="ru-RU" sz="18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пассивные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включение в деятельность </c:v>
                </c:pt>
                <c:pt idx="1">
                  <c:v>участие в решении</c:v>
                </c:pt>
                <c:pt idx="2">
                  <c:v>презентация результатов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EE-4CA9-8C06-F5890E9EB27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ведомые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включение в деятельность </c:v>
                </c:pt>
                <c:pt idx="1">
                  <c:v>участие в решении</c:v>
                </c:pt>
                <c:pt idx="2">
                  <c:v>презентация результатов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</c:v>
                </c:pt>
                <c:pt idx="1">
                  <c:v>7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EEE-4CA9-8C06-F5890E9EB27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инициатор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включение в деятельность </c:v>
                </c:pt>
                <c:pt idx="1">
                  <c:v>участие в решении</c:v>
                </c:pt>
                <c:pt idx="2">
                  <c:v>презентация результатов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EEE-4CA9-8C06-F5890E9EB27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стратег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включение в деятельность </c:v>
                </c:pt>
                <c:pt idx="1">
                  <c:v>участие в решении</c:v>
                </c:pt>
                <c:pt idx="2">
                  <c:v>презентация результатов 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EEE-4CA9-8C06-F5890E9EB27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78676232"/>
        <c:axId val="278674240"/>
      </c:barChart>
      <c:catAx>
        <c:axId val="278676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674240"/>
        <c:crosses val="autoZero"/>
        <c:auto val="1"/>
        <c:lblAlgn val="ctr"/>
        <c:lblOffset val="100"/>
        <c:noMultiLvlLbl val="0"/>
      </c:catAx>
      <c:valAx>
        <c:axId val="27867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676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1800" b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8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креативного</a:t>
            </a:r>
            <a:r>
              <a:rPr lang="ru-RU" sz="1800" b="1" baseline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мышления </a:t>
            </a:r>
          </a:p>
          <a:p>
            <a:pPr>
              <a:defRPr>
                <a:solidFill>
                  <a:schemeClr val="tx2"/>
                </a:solidFill>
              </a:defRPr>
            </a:pPr>
            <a:r>
              <a:rPr lang="ru-RU" sz="1800" b="1" baseline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класс , март    </a:t>
            </a:r>
            <a:endParaRPr lang="ru-RU" sz="18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2488493941552604"/>
          <c:y val="2.38095238095238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5373960928464365E-2"/>
          <c:y val="0.30032364925064464"/>
          <c:w val="0.89689125869605479"/>
          <c:h val="0.407508487323203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пассивные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включение в деятельность </c:v>
                </c:pt>
                <c:pt idx="1">
                  <c:v>участие в решении</c:v>
                </c:pt>
                <c:pt idx="2">
                  <c:v>презентация результатов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9A-4B42-9792-6024C1A8EA7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ведомые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включение в деятельность </c:v>
                </c:pt>
                <c:pt idx="1">
                  <c:v>участие в решении</c:v>
                </c:pt>
                <c:pt idx="2">
                  <c:v>презентация результатов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79A-4B42-9792-6024C1A8EA7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инициатор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включение в деятельность </c:v>
                </c:pt>
                <c:pt idx="1">
                  <c:v>участие в решении</c:v>
                </c:pt>
                <c:pt idx="2">
                  <c:v>презентация результатов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79A-4B42-9792-6024C1A8EA7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стратег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включение в деятельность </c:v>
                </c:pt>
                <c:pt idx="1">
                  <c:v>участие в решении</c:v>
                </c:pt>
                <c:pt idx="2">
                  <c:v>презентация результатов 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79A-4B42-9792-6024C1A8EA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78392312"/>
        <c:axId val="279422752"/>
      </c:barChart>
      <c:catAx>
        <c:axId val="278392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9422752"/>
        <c:crosses val="autoZero"/>
        <c:auto val="1"/>
        <c:lblAlgn val="ctr"/>
        <c:lblOffset val="100"/>
        <c:noMultiLvlLbl val="0"/>
      </c:catAx>
      <c:valAx>
        <c:axId val="27942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39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сформированности коммуникативных</a:t>
            </a:r>
            <a:r>
              <a:rPr lang="ru-RU" sz="1800" b="1" baseline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  </a:t>
            </a:r>
          </a:p>
          <a:p>
            <a:pPr>
              <a:defRPr>
                <a:solidFill>
                  <a:schemeClr val="tx2"/>
                </a:solidFill>
              </a:defRPr>
            </a:pPr>
            <a:r>
              <a:rPr lang="ru-RU" sz="1800" b="1" baseline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класс , сентябрь    </a:t>
            </a:r>
            <a:endParaRPr lang="ru-RU" sz="18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пассивные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включение в деятельность </c:v>
                </c:pt>
                <c:pt idx="1">
                  <c:v>участие в решении</c:v>
                </c:pt>
                <c:pt idx="2">
                  <c:v>презентация результатов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F2-4FD4-B66A-4AF8D016DF3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ведомые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включение в деятельность </c:v>
                </c:pt>
                <c:pt idx="1">
                  <c:v>участие в решении</c:v>
                </c:pt>
                <c:pt idx="2">
                  <c:v>презентация результатов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5F2-4FD4-B66A-4AF8D016DF3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инициатор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включение в деятельность </c:v>
                </c:pt>
                <c:pt idx="1">
                  <c:v>участие в решении</c:v>
                </c:pt>
                <c:pt idx="2">
                  <c:v>презентация результатов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5F2-4FD4-B66A-4AF8D016DF3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стратег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включение в деятельность </c:v>
                </c:pt>
                <c:pt idx="1">
                  <c:v>участие в решении</c:v>
                </c:pt>
                <c:pt idx="2">
                  <c:v>презентация результатов 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5F2-4FD4-B66A-4AF8D016DF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79479048"/>
        <c:axId val="403447224"/>
      </c:barChart>
      <c:catAx>
        <c:axId val="279479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3447224"/>
        <c:crosses val="autoZero"/>
        <c:auto val="1"/>
        <c:lblAlgn val="ctr"/>
        <c:lblOffset val="100"/>
        <c:noMultiLvlLbl val="0"/>
      </c:catAx>
      <c:valAx>
        <c:axId val="403447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9479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1800" b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8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коммуникативных</a:t>
            </a:r>
            <a:r>
              <a:rPr lang="ru-RU" sz="1800" b="1" baseline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  </a:t>
            </a:r>
          </a:p>
          <a:p>
            <a:pPr>
              <a:defRPr>
                <a:solidFill>
                  <a:schemeClr val="tx2"/>
                </a:solidFill>
              </a:defRPr>
            </a:pPr>
            <a:r>
              <a:rPr lang="ru-RU" sz="1800" b="1" baseline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класс, март   </a:t>
            </a:r>
            <a:endParaRPr lang="ru-RU" sz="18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пассивные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включение в деятельность </c:v>
                </c:pt>
                <c:pt idx="1">
                  <c:v>участие в решении</c:v>
                </c:pt>
                <c:pt idx="2">
                  <c:v>презентация результатов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D8-42FA-864F-A26A188FA0F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ведомые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включение в деятельность </c:v>
                </c:pt>
                <c:pt idx="1">
                  <c:v>участие в решении</c:v>
                </c:pt>
                <c:pt idx="2">
                  <c:v>презентация результатов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D8-42FA-864F-A26A188FA0F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инициатор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включение в деятельность </c:v>
                </c:pt>
                <c:pt idx="1">
                  <c:v>участие в решении</c:v>
                </c:pt>
                <c:pt idx="2">
                  <c:v>презентация результатов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</c:v>
                </c:pt>
                <c:pt idx="1">
                  <c:v>9</c:v>
                </c:pt>
                <c:pt idx="2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4D8-42FA-864F-A26A188FA0F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стратег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включение в деятельность </c:v>
                </c:pt>
                <c:pt idx="1">
                  <c:v>участие в решении</c:v>
                </c:pt>
                <c:pt idx="2">
                  <c:v>презентация результатов 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4D8-42FA-864F-A26A188FA0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80253848"/>
        <c:axId val="280256984"/>
      </c:barChart>
      <c:catAx>
        <c:axId val="280253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256984"/>
        <c:crosses val="autoZero"/>
        <c:auto val="1"/>
        <c:lblAlgn val="ctr"/>
        <c:lblOffset val="100"/>
        <c:noMultiLvlLbl val="0"/>
      </c:catAx>
      <c:valAx>
        <c:axId val="280256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253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1800" b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800" b="1" baseline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кооперации   </a:t>
            </a:r>
          </a:p>
          <a:p>
            <a:pPr>
              <a:defRPr>
                <a:solidFill>
                  <a:schemeClr val="tx2"/>
                </a:solidFill>
              </a:defRPr>
            </a:pPr>
            <a:r>
              <a:rPr lang="ru-RU" sz="1800" b="1" baseline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класс, сентябрь    </a:t>
            </a:r>
            <a:endParaRPr lang="ru-RU" sz="18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пассивные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включение в деятельность </c:v>
                </c:pt>
                <c:pt idx="1">
                  <c:v>участие в решении</c:v>
                </c:pt>
                <c:pt idx="2">
                  <c:v>презентация результатов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76-4909-9ADB-709EBD3250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ведомые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включение в деятельность </c:v>
                </c:pt>
                <c:pt idx="1">
                  <c:v>участие в решении</c:v>
                </c:pt>
                <c:pt idx="2">
                  <c:v>презентация результатов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76-4909-9ADB-709EBD3250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инициатор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включение в деятельность </c:v>
                </c:pt>
                <c:pt idx="1">
                  <c:v>участие в решении</c:v>
                </c:pt>
                <c:pt idx="2">
                  <c:v>презентация результатов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D76-4909-9ADB-709EBD3250F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стратег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включение в деятельность </c:v>
                </c:pt>
                <c:pt idx="1">
                  <c:v>участие в решении</c:v>
                </c:pt>
                <c:pt idx="2">
                  <c:v>презентация результатов 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D76-4909-9ADB-709EBD3250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62751360"/>
        <c:axId val="262752928"/>
      </c:barChart>
      <c:catAx>
        <c:axId val="26275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2752928"/>
        <c:crosses val="autoZero"/>
        <c:auto val="1"/>
        <c:lblAlgn val="ctr"/>
        <c:lblOffset val="100"/>
        <c:noMultiLvlLbl val="0"/>
      </c:catAx>
      <c:valAx>
        <c:axId val="262752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275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1800" b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8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кооперации   </a:t>
            </a:r>
          </a:p>
          <a:p>
            <a:pPr>
              <a:defRPr/>
            </a:pPr>
            <a:r>
              <a:rPr lang="ru-RU" sz="18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класс, март  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пассивные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включение в деятельность </c:v>
                </c:pt>
                <c:pt idx="1">
                  <c:v>участие в решении</c:v>
                </c:pt>
                <c:pt idx="2">
                  <c:v>презентация результатов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97-4B24-8111-7803AED3E83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ведомые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включение в деятельность </c:v>
                </c:pt>
                <c:pt idx="1">
                  <c:v>участие в решении</c:v>
                </c:pt>
                <c:pt idx="2">
                  <c:v>презентация результатов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C97-4B24-8111-7803AED3E83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инициатор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включение в деятельность </c:v>
                </c:pt>
                <c:pt idx="1">
                  <c:v>участие в решении</c:v>
                </c:pt>
                <c:pt idx="2">
                  <c:v>презентация результатов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11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C97-4B24-8111-7803AED3E83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стратег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включение в деятельность </c:v>
                </c:pt>
                <c:pt idx="1">
                  <c:v>участие в решении</c:v>
                </c:pt>
                <c:pt idx="2">
                  <c:v>презентация результатов 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C97-4B24-8111-7803AED3E8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62751752"/>
        <c:axId val="262752144"/>
      </c:barChart>
      <c:catAx>
        <c:axId val="262751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2752144"/>
        <c:crosses val="autoZero"/>
        <c:auto val="1"/>
        <c:lblAlgn val="ctr"/>
        <c:lblOffset val="100"/>
        <c:noMultiLvlLbl val="0"/>
      </c:catAx>
      <c:valAx>
        <c:axId val="26275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2751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1800" b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8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критического мышления    </a:t>
            </a:r>
          </a:p>
          <a:p>
            <a:pPr>
              <a:defRPr/>
            </a:pPr>
            <a:r>
              <a:rPr lang="ru-RU" sz="18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класс, сентябрь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c:rich>
      </c:tx>
      <c:layout>
        <c:manualLayout>
          <c:xMode val="edge"/>
          <c:yMode val="edge"/>
          <c:x val="0.11027194517351997"/>
          <c:y val="2.38095238095238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пассивные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включение в деятельность </c:v>
                </c:pt>
                <c:pt idx="1">
                  <c:v>участие в решении</c:v>
                </c:pt>
                <c:pt idx="2">
                  <c:v>презентация результатов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C3-4F03-90F1-368FEB664D1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ведомые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включение в деятельность </c:v>
                </c:pt>
                <c:pt idx="1">
                  <c:v>участие в решении</c:v>
                </c:pt>
                <c:pt idx="2">
                  <c:v>презентация результатов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C3-4F03-90F1-368FEB664D1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инициатор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включение в деятельность </c:v>
                </c:pt>
                <c:pt idx="1">
                  <c:v>участие в решении</c:v>
                </c:pt>
                <c:pt idx="2">
                  <c:v>презентация результатов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4C3-4F03-90F1-368FEB664D1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стратег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включение в деятельность </c:v>
                </c:pt>
                <c:pt idx="1">
                  <c:v>участие в решении</c:v>
                </c:pt>
                <c:pt idx="2">
                  <c:v>презентация результатов 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4C3-4F03-90F1-368FEB664D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62753712"/>
        <c:axId val="262749008"/>
      </c:barChart>
      <c:catAx>
        <c:axId val="26275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2749008"/>
        <c:crosses val="autoZero"/>
        <c:auto val="1"/>
        <c:lblAlgn val="ctr"/>
        <c:lblOffset val="100"/>
        <c:noMultiLvlLbl val="0"/>
      </c:catAx>
      <c:valAx>
        <c:axId val="26274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275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1800" b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8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критического мышления    </a:t>
            </a:r>
          </a:p>
          <a:p>
            <a:pPr>
              <a:defRPr/>
            </a:pPr>
            <a:r>
              <a:rPr lang="ru-RU" sz="18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класс, март   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пассивные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включение в деятельность </c:v>
                </c:pt>
                <c:pt idx="1">
                  <c:v>участие в решении</c:v>
                </c:pt>
                <c:pt idx="2">
                  <c:v>презентация результатов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9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5E-4310-B4F1-2F1E7D6BBE5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ведомые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включение в деятельность </c:v>
                </c:pt>
                <c:pt idx="1">
                  <c:v>участие в решении</c:v>
                </c:pt>
                <c:pt idx="2">
                  <c:v>презентация результатов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5E-4310-B4F1-2F1E7D6BBE5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инициатор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включение в деятельность </c:v>
                </c:pt>
                <c:pt idx="1">
                  <c:v>участие в решении</c:v>
                </c:pt>
                <c:pt idx="2">
                  <c:v>презентация результатов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35E-4310-B4F1-2F1E7D6BBE5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стратег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включение в деятельность </c:v>
                </c:pt>
                <c:pt idx="1">
                  <c:v>участие в решении</c:v>
                </c:pt>
                <c:pt idx="2">
                  <c:v>презентация результатов 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35E-4310-B4F1-2F1E7D6BBE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62756064"/>
        <c:axId val="262749792"/>
      </c:barChart>
      <c:catAx>
        <c:axId val="26275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2749792"/>
        <c:crosses val="autoZero"/>
        <c:auto val="1"/>
        <c:lblAlgn val="ctr"/>
        <c:lblOffset val="100"/>
        <c:noMultiLvlLbl val="0"/>
      </c:catAx>
      <c:valAx>
        <c:axId val="26274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275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8F8E447-D05B-4FFA-97D1-0D40619C5058}" type="datetime1">
              <a:rPr lang="ru-RU" smtClean="0">
                <a:latin typeface="Arial" panose="020B0604020202020204" pitchFamily="34" charset="0"/>
              </a:rPr>
              <a:t>30.03.2022</a:t>
            </a:fld>
            <a:endParaRPr lang="ru-RU">
              <a:latin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ru-RU">
                <a:latin typeface="Arial" panose="020B0604020202020204" pitchFamily="34" charset="0"/>
              </a:rPr>
              <a:t>‹#›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9AB7BB4-B381-4B36-A878-801C2D535B6C}" type="datetime1">
              <a:rPr lang="ru-RU" noProof="0" smtClean="0"/>
              <a:t>30.03.2022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A3C37BE-C303-496D-B5CD-85F2937540FC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b="1" i="1">
                <a:latin typeface="Arial" pitchFamily="34" charset="0"/>
                <a:cs typeface="Arial" pitchFamily="34" charset="0"/>
              </a:rPr>
              <a:t>ПРИМЕЧАНИЕ.</a:t>
            </a:r>
          </a:p>
          <a:p>
            <a:pPr rtl="0"/>
            <a:r>
              <a:rPr lang="ru-RU" i="1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«Рисунки» в заполнителе, чтобы вставить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23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214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558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D8B4D001-6C79-4FD1-AF42-71BB3FA1B742}" type="datetime1">
              <a:rPr lang="ru-RU" noProof="0" smtClean="0"/>
              <a:t>30.03.2022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FF03FF-A43A-40BF-83AB-CE3349878E54}" type="datetime1">
              <a:rPr lang="ru-RU" noProof="0" smtClean="0"/>
              <a:t>30.03.2022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8E68B7-A3F8-4FEF-882B-7944E2A82704}" type="datetime1">
              <a:rPr lang="ru-RU" noProof="0" smtClean="0"/>
              <a:t>30.03.2022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08174E-23E9-4832-894F-8EBFA04B2056}" type="datetime1">
              <a:rPr lang="ru-RU" noProof="0" smtClean="0"/>
              <a:t>30.03.2022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B0CC20-FBBA-4D4C-99D3-BD35DB445E5E}" type="datetime1">
              <a:rPr lang="ru-RU" noProof="0" smtClean="0"/>
              <a:t>30.03.2022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FF4DDC-A71E-4CFA-82E6-280290985665}" type="datetime1">
              <a:rPr lang="ru-RU" noProof="0" smtClean="0"/>
              <a:t>30.03.2022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14F0B8-33FA-40F9-A58A-30DB4BB279E6}" type="datetime1">
              <a:rPr lang="ru-RU" noProof="0" smtClean="0"/>
              <a:t>30.03.2022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03FD05-CCB6-4703-95F1-035600F1D8EA}" type="datetime1">
              <a:rPr lang="ru-RU" noProof="0" smtClean="0"/>
              <a:t>30.03.2022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65C484-0CAA-4CAD-9AE3-9374BF849181}" type="datetime1">
              <a:rPr lang="ru-RU" noProof="0" smtClean="0"/>
              <a:t>30.03.2022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C01BF4-B79E-49A8-881C-E61A40A3E9DD}" type="datetime1">
              <a:rPr lang="ru-RU" noProof="0" smtClean="0"/>
              <a:t>30.03.2022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340FF9-C789-4B98-9496-8946B23EDA26}" type="datetime1">
              <a:rPr lang="ru-RU" noProof="0" smtClean="0"/>
              <a:t>30.03.2022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  <a:p>
            <a:pPr lvl="5" rtl="0"/>
            <a:r>
              <a:rPr lang="ru-RU" noProof="0"/>
              <a:t>Шестой уровень</a:t>
            </a:r>
          </a:p>
          <a:p>
            <a:pPr lvl="6" rtl="0"/>
            <a:r>
              <a:rPr lang="ru-RU" noProof="0"/>
              <a:t>Седьмой уровень</a:t>
            </a:r>
          </a:p>
          <a:p>
            <a:pPr lvl="7" rtl="0"/>
            <a:r>
              <a:rPr lang="ru-RU" noProof="0"/>
              <a:t>Восьмой уровень</a:t>
            </a:r>
          </a:p>
          <a:p>
            <a:pPr lvl="8" rtl="0"/>
            <a:r>
              <a:rPr lang="ru-RU" noProof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92A1406-CFD2-48C3-B2D4-06D1DAAD4CAE}" type="datetime1">
              <a:rPr lang="ru-RU" noProof="0" smtClean="0"/>
              <a:t>30.03.2022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FF54DE5-C571-48E8-A5BC-B369434E2F44}" type="slidenum">
              <a:rPr lang="ru-RU" noProof="0" smtClean="0"/>
              <a:pPr/>
              <a:t>‹#›</a:t>
            </a:fld>
            <a:endParaRPr lang="ru-RU" noProof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3EF0EF3-4CA6-4C9A-A6C7-A615FFDE6532}"/>
              </a:ext>
            </a:extLst>
          </p:cNvPr>
          <p:cNvSpPr txBox="1">
            <a:spLocks/>
          </p:cNvSpPr>
          <p:nvPr/>
        </p:nvSpPr>
        <p:spPr>
          <a:xfrm>
            <a:off x="242054" y="2774522"/>
            <a:ext cx="6877319" cy="1819699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cs typeface="Times New Roman" pitchFamily="18" charset="0"/>
              </a:rPr>
              <a:t/>
            </a:r>
            <a:br>
              <a:rPr lang="ru-RU" sz="2000" b="1" dirty="0"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Управленческая практика по ликвидации риска</a:t>
            </a:r>
            <a:b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 «Высокая доля обучающихся с рисками учебной неуспешности»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ACE2F1C-930E-40EF-AE10-37DB928E402C}"/>
              </a:ext>
            </a:extLst>
          </p:cNvPr>
          <p:cNvSpPr txBox="1"/>
          <p:nvPr/>
        </p:nvSpPr>
        <p:spPr>
          <a:xfrm>
            <a:off x="2807594" y="28575"/>
            <a:ext cx="8809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 4 села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Мерчанского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Крымский район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0" descr="Крымский р-н герб 11"/>
          <p:cNvPicPr>
            <a:picLocks noChangeAspect="1" noChangeArrowheads="1"/>
          </p:cNvPicPr>
          <p:nvPr/>
        </p:nvPicPr>
        <p:blipFill>
          <a:blip r:embed="rId3" cstate="print">
            <a:lum bright="-24000" contrast="72000"/>
          </a:blip>
          <a:srcRect/>
          <a:stretch>
            <a:fillRect/>
          </a:stretch>
        </p:blipFill>
        <p:spPr bwMode="auto">
          <a:xfrm>
            <a:off x="0" y="0"/>
            <a:ext cx="1101591" cy="11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28DC8C3-285D-4AAF-A452-8CA0BE4DED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711" y="1635618"/>
            <a:ext cx="5056160" cy="3337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676" y="348209"/>
            <a:ext cx="8016626" cy="874295"/>
          </a:xfrm>
        </p:spPr>
        <p:txBody>
          <a:bodyPr rtlCol="0"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Компетенции 4К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cs typeface="Times New Roman" pitchFamily="18" charset="0"/>
              </a:rPr>
            </a:br>
            <a:endParaRPr lang="ru-RU" sz="2400" noProof="1">
              <a:solidFill>
                <a:srgbClr val="00206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744E0C8-5835-4F38-868C-8B2969BE7558}"/>
              </a:ext>
            </a:extLst>
          </p:cNvPr>
          <p:cNvSpPr/>
          <p:nvPr/>
        </p:nvSpPr>
        <p:spPr>
          <a:xfrm>
            <a:off x="418992" y="2081827"/>
            <a:ext cx="2491619" cy="3670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84102D43-E3E9-472E-8161-B710C944AA9F}"/>
              </a:ext>
            </a:extLst>
          </p:cNvPr>
          <p:cNvSpPr/>
          <p:nvPr/>
        </p:nvSpPr>
        <p:spPr>
          <a:xfrm>
            <a:off x="274882" y="1459896"/>
            <a:ext cx="2370708" cy="1062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91DD571-CE37-40C7-B352-3CC123DCD8EC}"/>
              </a:ext>
            </a:extLst>
          </p:cNvPr>
          <p:cNvSpPr txBox="1"/>
          <p:nvPr/>
        </p:nvSpPr>
        <p:spPr>
          <a:xfrm>
            <a:off x="606804" y="1754861"/>
            <a:ext cx="174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Креативность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EB18EFF-66A2-434B-8D48-FB7BD6C88D31}"/>
              </a:ext>
            </a:extLst>
          </p:cNvPr>
          <p:cNvSpPr txBox="1"/>
          <p:nvPr/>
        </p:nvSpPr>
        <p:spPr>
          <a:xfrm>
            <a:off x="480671" y="3081186"/>
            <a:ext cx="24692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инновационное мышление – способность находить, придумывать идеи и решения</a:t>
            </a:r>
            <a:endParaRPr lang="ru-RU" sz="2400" b="1" dirty="0">
              <a:solidFill>
                <a:srgbClr val="080808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8C22142B-094F-4350-838E-3B1A3EF26491}"/>
              </a:ext>
            </a:extLst>
          </p:cNvPr>
          <p:cNvSpPr/>
          <p:nvPr/>
        </p:nvSpPr>
        <p:spPr>
          <a:xfrm>
            <a:off x="3171765" y="2097890"/>
            <a:ext cx="2500614" cy="3670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26163185-B719-4808-88AB-24D05DD5AD31}"/>
              </a:ext>
            </a:extLst>
          </p:cNvPr>
          <p:cNvSpPr/>
          <p:nvPr/>
        </p:nvSpPr>
        <p:spPr>
          <a:xfrm>
            <a:off x="2977512" y="1509059"/>
            <a:ext cx="2370708" cy="1041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Критическое мышление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960ECC1-6E24-49A5-AAC7-0D01DC5FD942}"/>
              </a:ext>
            </a:extLst>
          </p:cNvPr>
          <p:cNvSpPr txBox="1"/>
          <p:nvPr/>
        </p:nvSpPr>
        <p:spPr>
          <a:xfrm>
            <a:off x="3271139" y="2672041"/>
            <a:ext cx="25435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235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способность задавать правильные вопросы, анализировать, аргументировать и оценивать </a:t>
            </a:r>
          </a:p>
          <a:p>
            <a:pPr algn="just">
              <a:buNone/>
            </a:pPr>
            <a:r>
              <a:rPr lang="ru-RU" sz="235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идеи и решения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D9E5835-9469-442E-A85A-B6921D491C3D}"/>
              </a:ext>
            </a:extLst>
          </p:cNvPr>
          <p:cNvSpPr/>
          <p:nvPr/>
        </p:nvSpPr>
        <p:spPr>
          <a:xfrm>
            <a:off x="5962345" y="2081827"/>
            <a:ext cx="2292442" cy="3670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CEABBE54-6C91-462F-A4A3-F1F02CDCF082}"/>
              </a:ext>
            </a:extLst>
          </p:cNvPr>
          <p:cNvSpPr/>
          <p:nvPr/>
        </p:nvSpPr>
        <p:spPr>
          <a:xfrm>
            <a:off x="5645444" y="1463841"/>
            <a:ext cx="2370708" cy="1041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7B02339-52BB-44C8-970A-F4FDB67EA2A9}"/>
              </a:ext>
            </a:extLst>
          </p:cNvPr>
          <p:cNvSpPr txBox="1"/>
          <p:nvPr/>
        </p:nvSpPr>
        <p:spPr>
          <a:xfrm>
            <a:off x="5845072" y="1773687"/>
            <a:ext cx="1856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Коммуникация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D6EB2538-DA6B-4A1F-9EB8-5459C12C544B}"/>
              </a:ext>
            </a:extLst>
          </p:cNvPr>
          <p:cNvSpPr/>
          <p:nvPr/>
        </p:nvSpPr>
        <p:spPr>
          <a:xfrm>
            <a:off x="8571688" y="2097890"/>
            <a:ext cx="2292442" cy="3670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EA7AB241-E817-4037-BE69-E9655524E628}"/>
              </a:ext>
            </a:extLst>
          </p:cNvPr>
          <p:cNvSpPr/>
          <p:nvPr/>
        </p:nvSpPr>
        <p:spPr>
          <a:xfrm>
            <a:off x="8333053" y="1450861"/>
            <a:ext cx="2370708" cy="1066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9B25F3A-B3B3-48EB-B866-3D35EB848B5E}"/>
              </a:ext>
            </a:extLst>
          </p:cNvPr>
          <p:cNvSpPr txBox="1"/>
          <p:nvPr/>
        </p:nvSpPr>
        <p:spPr>
          <a:xfrm>
            <a:off x="6033086" y="2352122"/>
            <a:ext cx="22217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способность выражать и интерпретировать мысли, чувства и факты в устной и письменной форме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CA748EB-65E7-4A9C-915A-E878CFBEADB8}"/>
              </a:ext>
            </a:extLst>
          </p:cNvPr>
          <p:cNvSpPr txBox="1"/>
          <p:nvPr/>
        </p:nvSpPr>
        <p:spPr>
          <a:xfrm>
            <a:off x="8807859" y="1806624"/>
            <a:ext cx="177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Кооперация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2F834A5-B83F-4C63-98BA-7EFC76BF1083}"/>
              </a:ext>
            </a:extLst>
          </p:cNvPr>
          <p:cNvSpPr txBox="1"/>
          <p:nvPr/>
        </p:nvSpPr>
        <p:spPr>
          <a:xfrm>
            <a:off x="8702264" y="2604219"/>
            <a:ext cx="23707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эффективное взаимодействие с другими людьми и работа в команде</a:t>
            </a:r>
            <a:endParaRPr lang="ru-RU" sz="2400" b="1" dirty="0">
              <a:solidFill>
                <a:srgbClr val="080808"/>
              </a:solidFill>
            </a:endParaRPr>
          </a:p>
        </p:txBody>
      </p:sp>
      <p:pic>
        <p:nvPicPr>
          <p:cNvPr id="22" name="image1.jpeg"/>
          <p:cNvPicPr/>
          <p:nvPr/>
        </p:nvPicPr>
        <p:blipFill rotWithShape="1">
          <a:blip r:embed="rId3" cstate="print"/>
          <a:srcRect b="27660"/>
          <a:stretch/>
        </p:blipFill>
        <p:spPr>
          <a:xfrm>
            <a:off x="10134574" y="4452046"/>
            <a:ext cx="1936382" cy="2308323"/>
          </a:xfrm>
          <a:prstGeom prst="rect">
            <a:avLst/>
          </a:prstGeom>
        </p:spPr>
      </p:pic>
      <p:pic>
        <p:nvPicPr>
          <p:cNvPr id="23" name="Picture 10" descr="Крымский р-н герб 11"/>
          <p:cNvPicPr>
            <a:picLocks noChangeAspect="1" noChangeArrowheads="1"/>
          </p:cNvPicPr>
          <p:nvPr/>
        </p:nvPicPr>
        <p:blipFill>
          <a:blip r:embed="rId4" cstate="print">
            <a:lum bright="-24000" contrast="72000"/>
          </a:blip>
          <a:srcRect/>
          <a:stretch>
            <a:fillRect/>
          </a:stretch>
        </p:blipFill>
        <p:spPr bwMode="auto">
          <a:xfrm>
            <a:off x="0" y="0"/>
            <a:ext cx="1101591" cy="11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8026" y="316832"/>
            <a:ext cx="9337809" cy="10969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Разработка креативных заданий для формирования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компетенций 4К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20" t="7895" r="52466" b="18684"/>
          <a:stretch/>
        </p:blipFill>
        <p:spPr>
          <a:xfrm>
            <a:off x="702189" y="1413794"/>
            <a:ext cx="5229380" cy="51013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9E4516B-EFF7-4D57-A5A6-F9F5D12FC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300" y="1989791"/>
            <a:ext cx="4581535" cy="34361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10" descr="Крымский р-н герб 11"/>
          <p:cNvPicPr>
            <a:picLocks noChangeAspect="1" noChangeArrowheads="1"/>
          </p:cNvPicPr>
          <p:nvPr/>
        </p:nvPicPr>
        <p:blipFill>
          <a:blip r:embed="rId4" cstate="print">
            <a:lum bright="-24000" contrast="72000"/>
          </a:blip>
          <a:srcRect/>
          <a:stretch>
            <a:fillRect/>
          </a:stretch>
        </p:blipFill>
        <p:spPr bwMode="auto">
          <a:xfrm>
            <a:off x="0" y="0"/>
            <a:ext cx="1101591" cy="11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59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190" y="290525"/>
            <a:ext cx="9980682" cy="10969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Примерный план работы профессионального обучающего сообщества учителей по формированию компетенции 4К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704" t="14474" r="52372" b="9046"/>
          <a:stretch/>
        </p:blipFill>
        <p:spPr>
          <a:xfrm>
            <a:off x="380242" y="1149016"/>
            <a:ext cx="5714999" cy="55946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0B72EEA-8200-4338-A76B-5BD9FA7C6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821" y="1712238"/>
            <a:ext cx="3260942" cy="43479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10" descr="Крымский р-н герб 11"/>
          <p:cNvPicPr>
            <a:picLocks noChangeAspect="1" noChangeArrowheads="1"/>
          </p:cNvPicPr>
          <p:nvPr/>
        </p:nvPicPr>
        <p:blipFill>
          <a:blip r:embed="rId4" cstate="print">
            <a:lum bright="-24000" contrast="72000"/>
          </a:blip>
          <a:srcRect/>
          <a:stretch>
            <a:fillRect/>
          </a:stretch>
        </p:blipFill>
        <p:spPr bwMode="auto">
          <a:xfrm>
            <a:off x="0" y="0"/>
            <a:ext cx="1101591" cy="11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221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932" y="-152400"/>
            <a:ext cx="9980682" cy="10969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Лист наблюдений за деятельностью участников группы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95" t="20263" r="18584" b="4474"/>
          <a:stretch/>
        </p:blipFill>
        <p:spPr>
          <a:xfrm>
            <a:off x="204537" y="1411447"/>
            <a:ext cx="7591926" cy="50495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3C0A134-10CD-4EF8-9511-D509A7EBF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805" y="1745896"/>
            <a:ext cx="3285461" cy="43806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10" descr="Крымский р-н герб 11"/>
          <p:cNvPicPr>
            <a:picLocks noChangeAspect="1" noChangeArrowheads="1"/>
          </p:cNvPicPr>
          <p:nvPr/>
        </p:nvPicPr>
        <p:blipFill>
          <a:blip r:embed="rId4" cstate="print">
            <a:lum bright="-24000" contrast="72000"/>
          </a:blip>
          <a:srcRect/>
          <a:stretch>
            <a:fillRect/>
          </a:stretch>
        </p:blipFill>
        <p:spPr bwMode="auto">
          <a:xfrm>
            <a:off x="0" y="0"/>
            <a:ext cx="1101591" cy="11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933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5A991F0D-1C81-4750-903E-B0AFF58A5D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1886094"/>
              </p:ext>
            </p:extLst>
          </p:nvPr>
        </p:nvGraphicFramePr>
        <p:xfrm>
          <a:off x="503275" y="361507"/>
          <a:ext cx="4802372" cy="3067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8CABFEF6-AC03-47A8-877B-9DFBA64DC1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6011958"/>
              </p:ext>
            </p:extLst>
          </p:nvPr>
        </p:nvGraphicFramePr>
        <p:xfrm>
          <a:off x="577703" y="3561907"/>
          <a:ext cx="4727944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6CF249A4-6884-41B0-9825-D7184D9CE1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589400"/>
              </p:ext>
            </p:extLst>
          </p:nvPr>
        </p:nvGraphicFramePr>
        <p:xfrm>
          <a:off x="5681330" y="361507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49F8D075-0A54-4C62-9A50-0EB21834FE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9147364"/>
              </p:ext>
            </p:extLst>
          </p:nvPr>
        </p:nvGraphicFramePr>
        <p:xfrm>
          <a:off x="5681330" y="365760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1763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D9ABE49F-54A8-42AF-BBE0-4B9F7B058C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9641873"/>
              </p:ext>
            </p:extLst>
          </p:nvPr>
        </p:nvGraphicFramePr>
        <p:xfrm>
          <a:off x="0" y="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DD2337DA-EFD3-4CE3-A7DE-8CF923479F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1546195"/>
              </p:ext>
            </p:extLst>
          </p:nvPr>
        </p:nvGraphicFramePr>
        <p:xfrm>
          <a:off x="5715144" y="365760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8146EF4A-DE34-4C03-9D63-51402E915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2727181"/>
              </p:ext>
            </p:extLst>
          </p:nvPr>
        </p:nvGraphicFramePr>
        <p:xfrm>
          <a:off x="5486400" y="26471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BE415ACB-9183-477D-B036-BEFD5AF918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7701821"/>
              </p:ext>
            </p:extLst>
          </p:nvPr>
        </p:nvGraphicFramePr>
        <p:xfrm>
          <a:off x="0" y="3758619"/>
          <a:ext cx="5372100" cy="305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B4707677-43D6-4455-BF18-8E6017372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65" y="-6224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789B1D55-F08F-48EE-B07C-943F33C9A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10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chemeClr val="tx2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="" xmlns:a16="http://schemas.microsoft.com/office/drawing/2014/main" id="{8A9812E7-6158-47E4-B4DC-A51D444EE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34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8">
            <a:extLst>
              <a:ext uri="{FF2B5EF4-FFF2-40B4-BE49-F238E27FC236}">
                <a16:creationId xmlns="" xmlns:a16="http://schemas.microsoft.com/office/drawing/2014/main" id="{E40F659E-22B4-453F-A9A5-DC2EE762D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013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54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922" y="1712890"/>
            <a:ext cx="93243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координаты: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353333, Краснодарский край, Крымский район,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село </a:t>
            </a:r>
            <a:r>
              <a:rPr lang="ru-RU" sz="2800" b="1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Мерчанское</a:t>
            </a:r>
            <a:r>
              <a:rPr lang="ru-RU" sz="2800" b="1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ул. Ленина, д. 9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(факс):</a:t>
            </a:r>
            <a:r>
              <a:rPr lang="ru-RU" altLang="ru-RU" sz="2400" b="1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800" b="1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8-86131-6-56-72  секретарь</a:t>
            </a:r>
            <a:endParaRPr lang="ru-RU" altLang="ru-RU" sz="20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8-86131-6-56-21 директор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е-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altLang="ru-RU" sz="2800" b="1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                  uo-27-soh4@mail.ru</a:t>
            </a:r>
            <a:endParaRPr lang="ru-RU" altLang="ru-RU" sz="36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/>
          </a:p>
          <a:p>
            <a:pPr algn="ctr"/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01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59F57D4-DEB1-43C6-92EB-F7BE4AC46931}"/>
              </a:ext>
            </a:extLst>
          </p:cNvPr>
          <p:cNvSpPr txBox="1"/>
          <p:nvPr/>
        </p:nvSpPr>
        <p:spPr>
          <a:xfrm>
            <a:off x="1086678" y="37192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паспорт школы </a:t>
            </a:r>
            <a:endParaRPr lang="ru-RU" dirty="0"/>
          </a:p>
        </p:txBody>
      </p:sp>
      <p:graphicFrame>
        <p:nvGraphicFramePr>
          <p:cNvPr id="13" name="Таблица 13">
            <a:extLst>
              <a:ext uri="{FF2B5EF4-FFF2-40B4-BE49-F238E27FC236}">
                <a16:creationId xmlns="" xmlns:a16="http://schemas.microsoft.com/office/drawing/2014/main" id="{9E497102-71B5-4AF2-8347-A6FE78236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415611"/>
              </p:ext>
            </p:extLst>
          </p:nvPr>
        </p:nvGraphicFramePr>
        <p:xfrm>
          <a:off x="309215" y="3652652"/>
          <a:ext cx="11397463" cy="3205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9428">
                  <a:extLst>
                    <a:ext uri="{9D8B030D-6E8A-4147-A177-3AD203B41FA5}">
                      <a16:colId xmlns="" xmlns:a16="http://schemas.microsoft.com/office/drawing/2014/main" val="412107951"/>
                    </a:ext>
                  </a:extLst>
                </a:gridCol>
                <a:gridCol w="1688035">
                  <a:extLst>
                    <a:ext uri="{9D8B030D-6E8A-4147-A177-3AD203B41FA5}">
                      <a16:colId xmlns="" xmlns:a16="http://schemas.microsoft.com/office/drawing/2014/main" val="1400823876"/>
                    </a:ext>
                  </a:extLst>
                </a:gridCol>
              </a:tblGrid>
              <a:tr h="468634">
                <a:tc>
                  <a:txBody>
                    <a:bodyPr/>
                    <a:lstStyle/>
                    <a:p>
                      <a:r>
                        <a:rPr lang="ru-RU" sz="1400" b="1" i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численность педагогических работников, в том числе:</a:t>
                      </a:r>
                      <a:endParaRPr lang="ru-RU" sz="1400" b="1" i="1" dirty="0">
                        <a:solidFill>
                          <a:srgbClr val="080808"/>
                        </a:solidFill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 человек</a:t>
                      </a:r>
                      <a:endParaRPr lang="ru-RU" sz="1400" b="1" dirty="0">
                        <a:solidFill>
                          <a:srgbClr val="080808"/>
                        </a:solidFill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31233582"/>
                  </a:ext>
                </a:extLst>
              </a:tr>
              <a:tr h="486424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Численность/удельный вес численности педагогических работников, имеющих высшее образование, в общей численности педагогических работников</a:t>
                      </a:r>
                      <a:endParaRPr lang="ru-RU" sz="1400" b="1" dirty="0">
                        <a:solidFill>
                          <a:srgbClr val="080808"/>
                        </a:solidFill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dirty="0">
                        <a:solidFill>
                          <a:srgbClr val="080808"/>
                        </a:solidFill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78680883"/>
                  </a:ext>
                </a:extLst>
              </a:tr>
              <a:tr h="490331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Численность/удельный вес численности педагогических работников, которым по результатам аттестации присвоена квалификационная категория в общей численности педагогических работников, в том числе:</a:t>
                      </a:r>
                      <a:endParaRPr lang="ru-RU" sz="1400" b="1" dirty="0">
                        <a:solidFill>
                          <a:srgbClr val="080808"/>
                        </a:solidFill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человек/%</a:t>
                      </a:r>
                      <a:endParaRPr lang="ru-RU" sz="1400" b="1" dirty="0">
                        <a:solidFill>
                          <a:srgbClr val="080808"/>
                        </a:solidFill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80200908"/>
                  </a:ext>
                </a:extLst>
              </a:tr>
              <a:tr h="316762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Высшая</a:t>
                      </a:r>
                      <a:endParaRPr lang="ru-RU" sz="1400" b="1" dirty="0">
                        <a:solidFill>
                          <a:srgbClr val="080808"/>
                        </a:solidFill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1/8 /%</a:t>
                      </a:r>
                      <a:endParaRPr lang="ru-RU" sz="1400" b="1">
                        <a:solidFill>
                          <a:srgbClr val="080808"/>
                        </a:solidFill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98440835"/>
                  </a:ext>
                </a:extLst>
              </a:tr>
              <a:tr h="316762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</a:t>
                      </a:r>
                      <a:endParaRPr lang="ru-RU" sz="1400" b="1" dirty="0">
                        <a:solidFill>
                          <a:srgbClr val="080808"/>
                        </a:solidFill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7/54%</a:t>
                      </a:r>
                      <a:endParaRPr lang="ru-RU" sz="1400" b="1">
                        <a:solidFill>
                          <a:srgbClr val="080808"/>
                        </a:solidFill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05395282"/>
                  </a:ext>
                </a:extLst>
              </a:tr>
              <a:tr h="492911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Численность/удельный вес численности педагогических работников в общей численности педагогических работников, педагогический стаж работы которых составляет:</a:t>
                      </a:r>
                      <a:endParaRPr lang="ru-RU" sz="1400" b="1" dirty="0">
                        <a:solidFill>
                          <a:srgbClr val="080808"/>
                        </a:solidFill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человек/%</a:t>
                      </a:r>
                      <a:endParaRPr lang="ru-RU" sz="1400" b="1" dirty="0">
                        <a:solidFill>
                          <a:srgbClr val="080808"/>
                        </a:solidFill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4706753"/>
                  </a:ext>
                </a:extLst>
              </a:tr>
              <a:tr h="316762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5 лет</a:t>
                      </a:r>
                      <a:endParaRPr lang="ru-RU" sz="1400" b="1" dirty="0">
                        <a:solidFill>
                          <a:srgbClr val="080808"/>
                        </a:solidFill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4/31%</a:t>
                      </a:r>
                      <a:endParaRPr lang="ru-RU" sz="1400" b="1" dirty="0">
                        <a:solidFill>
                          <a:srgbClr val="080808"/>
                        </a:solidFill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33991705"/>
                  </a:ext>
                </a:extLst>
              </a:tr>
              <a:tr h="316762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Свыше  5 лет</a:t>
                      </a:r>
                      <a:endParaRPr lang="ru-RU" sz="1400" b="1" dirty="0">
                        <a:solidFill>
                          <a:srgbClr val="080808"/>
                        </a:solidFill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9/69%</a:t>
                      </a:r>
                      <a:endParaRPr lang="ru-RU" sz="1400" b="1" dirty="0">
                        <a:solidFill>
                          <a:srgbClr val="080808"/>
                        </a:solidFill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45385322"/>
                  </a:ext>
                </a:extLst>
              </a:tr>
            </a:tbl>
          </a:graphicData>
        </a:graphic>
      </p:graphicFrame>
      <p:graphicFrame>
        <p:nvGraphicFramePr>
          <p:cNvPr id="14" name="Таблица 14">
            <a:extLst>
              <a:ext uri="{FF2B5EF4-FFF2-40B4-BE49-F238E27FC236}">
                <a16:creationId xmlns="" xmlns:a16="http://schemas.microsoft.com/office/drawing/2014/main" id="{FBE18B12-F075-43C7-8983-1AE59581E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28800"/>
              </p:ext>
            </p:extLst>
          </p:nvPr>
        </p:nvGraphicFramePr>
        <p:xfrm>
          <a:off x="1101592" y="371926"/>
          <a:ext cx="1060508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6736">
                  <a:extLst>
                    <a:ext uri="{9D8B030D-6E8A-4147-A177-3AD203B41FA5}">
                      <a16:colId xmlns="" xmlns:a16="http://schemas.microsoft.com/office/drawing/2014/main" val="2383707042"/>
                    </a:ext>
                  </a:extLst>
                </a:gridCol>
                <a:gridCol w="1558350">
                  <a:extLst>
                    <a:ext uri="{9D8B030D-6E8A-4147-A177-3AD203B41FA5}">
                      <a16:colId xmlns="" xmlns:a16="http://schemas.microsoft.com/office/drawing/2014/main" val="22834298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>
                          <a:tab pos="2755265" algn="l"/>
                        </a:tabLst>
                      </a:pPr>
                      <a:r>
                        <a:rPr lang="ru-RU" sz="1400" b="1" i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Общая численность </a:t>
                      </a:r>
                      <a:r>
                        <a:rPr lang="ru-RU" sz="1400" b="1" i="1" dirty="0" smtClean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учащихся</a:t>
                      </a:r>
                      <a:endParaRPr lang="ru-RU" sz="1400" b="1" i="1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55265" algn="l"/>
                        </a:tabLst>
                      </a:pPr>
                      <a:r>
                        <a:rPr lang="ru-RU" sz="1400" b="1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271  чел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68997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2755265" algn="l"/>
                        </a:tabLst>
                      </a:pPr>
                      <a:r>
                        <a:rPr lang="ru-RU" sz="14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400" b="1" dirty="0" smtClean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несовершеннолетних, </a:t>
                      </a:r>
                      <a:r>
                        <a:rPr lang="ru-RU" sz="14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состоящих на профилактическом учете ОПДН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55265" algn="l"/>
                        </a:tabLst>
                      </a:pPr>
                      <a:r>
                        <a:rPr lang="ru-RU" sz="14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b="1" dirty="0" smtClean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b="1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52131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2755265" algn="l"/>
                        </a:tabLst>
                      </a:pPr>
                      <a:r>
                        <a:rPr lang="ru-RU" sz="14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детей, для которых русский язык не является родным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55265" algn="l"/>
                        </a:tabLst>
                      </a:pPr>
                      <a:r>
                        <a:rPr lang="ru-RU" sz="14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</a:t>
                      </a:r>
                      <a:r>
                        <a:rPr lang="ru-RU" sz="1400" b="1" dirty="0" smtClean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b="1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68180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2755265" algn="l"/>
                        </a:tabLst>
                      </a:pPr>
                      <a:r>
                        <a:rPr lang="ru-RU" sz="14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детей со статусом ОВЗ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55265" algn="l"/>
                        </a:tabLst>
                      </a:pPr>
                      <a:r>
                        <a:rPr lang="ru-RU" sz="14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</a:t>
                      </a:r>
                      <a:r>
                        <a:rPr lang="ru-RU" sz="1400" b="1" dirty="0" smtClean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b="1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51191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2755265" algn="l"/>
                        </a:tabLst>
                      </a:pPr>
                      <a:r>
                        <a:rPr lang="ru-RU" sz="14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опекаемых учащихся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55265" algn="l"/>
                        </a:tabLst>
                      </a:pPr>
                      <a:r>
                        <a:rPr lang="ru-RU" sz="1400" b="1" dirty="0" smtClean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чел.</a:t>
                      </a:r>
                      <a:endParaRPr lang="ru-RU" sz="1400" b="1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70907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2755265" algn="l"/>
                        </a:tabLst>
                      </a:pPr>
                      <a:r>
                        <a:rPr lang="ru-RU" sz="14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семей многодетных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55265" algn="l"/>
                        </a:tabLst>
                      </a:pPr>
                      <a:r>
                        <a:rPr lang="ru-RU" sz="14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 семей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82586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2755265" algn="l"/>
                        </a:tabLst>
                      </a:pPr>
                      <a:r>
                        <a:rPr lang="ru-RU" sz="14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семей малообеспеченных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55265" algn="l"/>
                        </a:tabLst>
                      </a:pPr>
                      <a:r>
                        <a:rPr lang="ru-RU" sz="14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семей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85823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2755265" algn="l"/>
                        </a:tabLst>
                      </a:pPr>
                      <a:r>
                        <a:rPr lang="ru-RU" sz="14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Количество/процент  родителей, имеющих высшее образование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55265" algn="l"/>
                        </a:tabLst>
                      </a:pPr>
                      <a:r>
                        <a:rPr lang="ru-RU" sz="14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35/8%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96707756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9840658-5446-4801-AB6A-ECEF34033E00}"/>
              </a:ext>
            </a:extLst>
          </p:cNvPr>
          <p:cNvSpPr txBox="1"/>
          <p:nvPr/>
        </p:nvSpPr>
        <p:spPr>
          <a:xfrm>
            <a:off x="1101591" y="-1325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Социальный паспорт школы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8FC6D28-9304-4F86-87C1-790DA7F47E77}"/>
              </a:ext>
            </a:extLst>
          </p:cNvPr>
          <p:cNvSpPr txBox="1"/>
          <p:nvPr/>
        </p:nvSpPr>
        <p:spPr>
          <a:xfrm>
            <a:off x="106018" y="329605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12115" marR="168910" indent="-228600" algn="just">
              <a:spcAft>
                <a:spcPts val="60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Кадровое обеспечение школы  </a:t>
            </a:r>
            <a:endParaRPr lang="ru-RU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" name="Picture 10" descr="Крымский р-н герб 11">
            <a:extLst>
              <a:ext uri="{FF2B5EF4-FFF2-40B4-BE49-F238E27FC236}">
                <a16:creationId xmlns="" xmlns:a16="http://schemas.microsoft.com/office/drawing/2014/main" id="{A4441CE1-3DE0-4A70-A8D6-BBA9D6F48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24000" contrast="72000"/>
          </a:blip>
          <a:srcRect/>
          <a:stretch>
            <a:fillRect/>
          </a:stretch>
        </p:blipFill>
        <p:spPr bwMode="auto">
          <a:xfrm>
            <a:off x="0" y="0"/>
            <a:ext cx="1101591" cy="11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656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60FAA3F-259D-458A-B140-A5752B485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3967" y="577052"/>
            <a:ext cx="7963623" cy="4950269"/>
          </a:xfrm>
        </p:spPr>
        <p:txBody>
          <a:bodyPr>
            <a:normAutofit/>
          </a:bodyPr>
          <a:lstStyle/>
          <a:p>
            <a:endParaRPr lang="ru-RU" sz="4300" dirty="0">
              <a:solidFill>
                <a:srgbClr val="7682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оснащения школы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педагогических кадров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доля обучающихся с ОВЗ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учебная мотивация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доля обучающихся с риском учебной неуспешности</a:t>
            </a:r>
          </a:p>
          <a:p>
            <a:endParaRPr lang="ru-RU" sz="3200" dirty="0">
              <a:solidFill>
                <a:srgbClr val="7682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rgbClr val="7682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0" descr="Крымский р-н герб 11">
            <a:extLst>
              <a:ext uri="{FF2B5EF4-FFF2-40B4-BE49-F238E27FC236}">
                <a16:creationId xmlns="" xmlns:a16="http://schemas.microsoft.com/office/drawing/2014/main" id="{C0524699-2875-43EF-9EC7-C8CC86F4B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24000" contrast="72000"/>
          </a:blip>
          <a:srcRect/>
          <a:stretch>
            <a:fillRect/>
          </a:stretch>
        </p:blipFill>
        <p:spPr bwMode="auto">
          <a:xfrm>
            <a:off x="0" y="0"/>
            <a:ext cx="1101591" cy="11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361819" y="346220"/>
            <a:ext cx="5099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Установленные рисковые профили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679" y="3966693"/>
            <a:ext cx="4787697" cy="2693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822" y="2341981"/>
            <a:ext cx="3963904" cy="2971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332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647189-6793-419C-B7CD-B4D1A74C8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59" y="-415350"/>
            <a:ext cx="9980682" cy="10969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Выводы 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SWOT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 – анализа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="" xmlns:a16="http://schemas.microsoft.com/office/drawing/2014/main" id="{869D2E2C-1444-48FC-A7E3-2EED0B302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690244"/>
              </p:ext>
            </p:extLst>
          </p:nvPr>
        </p:nvGraphicFramePr>
        <p:xfrm>
          <a:off x="292200" y="922242"/>
          <a:ext cx="11668409" cy="5454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4774">
                  <a:extLst>
                    <a:ext uri="{9D8B030D-6E8A-4147-A177-3AD203B41FA5}">
                      <a16:colId xmlns="" xmlns:a16="http://schemas.microsoft.com/office/drawing/2014/main" val="3158555612"/>
                    </a:ext>
                  </a:extLst>
                </a:gridCol>
                <a:gridCol w="5393635">
                  <a:extLst>
                    <a:ext uri="{9D8B030D-6E8A-4147-A177-3AD203B41FA5}">
                      <a16:colId xmlns="" xmlns:a16="http://schemas.microsoft.com/office/drawing/2014/main" val="3328102988"/>
                    </a:ext>
                  </a:extLst>
                </a:gridCol>
              </a:tblGrid>
              <a:tr h="53095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80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Слабая сторона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80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Сильная сторона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4769194"/>
                  </a:ext>
                </a:extLst>
              </a:tr>
              <a:tr h="65588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Сложные социальные и материальные условия:</a:t>
                      </a:r>
                    </a:p>
                    <a:p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Стабильный показатель качества обученности на протяжении ряда лет (38-39%)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03761660"/>
                  </a:ext>
                </a:extLst>
              </a:tr>
              <a:tr h="65588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низкий образовательный уровень родителей</a:t>
                      </a:r>
                    </a:p>
                    <a:p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Активное участие обучающихся в мероприятиях спортивной направленности различных уровней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9143508"/>
                  </a:ext>
                </a:extLst>
              </a:tr>
              <a:tr h="410932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низкий уровень экономических ресурсов семей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Готовность педагогического коллектива  к изменениям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7538226"/>
                  </a:ext>
                </a:extLst>
              </a:tr>
              <a:tr h="1080269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острая нужда  в специалистах для работы с детьми, имеющими учебные проблемы, ограниченные возможности здоровья, педагогическую запущенность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50953504"/>
                  </a:ext>
                </a:extLst>
              </a:tr>
              <a:tr h="410818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нехватка  кадров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21693462"/>
                  </a:ext>
                </a:extLst>
              </a:tr>
              <a:tr h="420094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низкий уровень материальной оснащенности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08420621"/>
                  </a:ext>
                </a:extLst>
              </a:tr>
              <a:tr h="10605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недостаточная методическая готовность педагогов школы к эффективному использованию технологий системно-</a:t>
                      </a:r>
                      <a:r>
                        <a:rPr lang="ru-RU" sz="1800" b="1" kern="12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деятельностного</a:t>
                      </a: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подхода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00827684"/>
                  </a:ext>
                </a:extLst>
              </a:tr>
            </a:tbl>
          </a:graphicData>
        </a:graphic>
      </p:graphicFrame>
      <p:pic>
        <p:nvPicPr>
          <p:cNvPr id="4" name="Picture 10" descr="Крымский р-н герб 11"/>
          <p:cNvPicPr>
            <a:picLocks noChangeAspect="1" noChangeArrowheads="1"/>
          </p:cNvPicPr>
          <p:nvPr/>
        </p:nvPicPr>
        <p:blipFill>
          <a:blip r:embed="rId2" cstate="print">
            <a:lum bright="-24000" contrast="72000"/>
          </a:blip>
          <a:srcRect/>
          <a:stretch>
            <a:fillRect/>
          </a:stretch>
        </p:blipFill>
        <p:spPr bwMode="auto">
          <a:xfrm>
            <a:off x="0" y="0"/>
            <a:ext cx="1101591" cy="11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Открытая книга на столе, размытые полки с книгами на заднем плане">
            <a:extLst>
              <a:ext uri="{FF2B5EF4-FFF2-40B4-BE49-F238E27FC236}">
                <a16:creationId xmlns="" xmlns:a16="http://schemas.microsoft.com/office/drawing/2014/main" id="{A1F24364-57EC-4234-9939-C7BB5E1BDF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>
          <a:xfrm>
            <a:off x="6626087" y="3649489"/>
            <a:ext cx="5273713" cy="258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4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2949743" y="607672"/>
            <a:ext cx="9466847" cy="2592727"/>
          </a:xfrm>
        </p:spPr>
        <p:txBody>
          <a:bodyPr rtlCol="0">
            <a:normAutofit/>
          </a:bodyPr>
          <a:lstStyle/>
          <a:p>
            <a:pPr rtl="0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Управленческая практика по ликвидации риска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«Высокая доля обучающихся с рисками учебной неуспешности»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noProof="1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966A817-94EB-47ED-86AB-EC6DEA46F939}"/>
              </a:ext>
            </a:extLst>
          </p:cNvPr>
          <p:cNvSpPr txBox="1"/>
          <p:nvPr/>
        </p:nvSpPr>
        <p:spPr>
          <a:xfrm>
            <a:off x="429126" y="2503440"/>
            <a:ext cx="113337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Показатели преодоления риска: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Увеличение доли педагогов, использующих современные приемы и методы по преодолению низких образовательных результатов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Увеличение доли педагогов, освоивших и применяющих на практике эффективные образовательные технологии, в том числе технологии формирующего оценивания, и технологии формирования 4К компетенций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Увеличение количества мероприятий, позволяющих каждому ребенку почувствовать себя успешным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Увеличение доли родителей, получивших консультации и рекомендации по поддержке ребенка с целью улучшения учебных результатов </a:t>
            </a:r>
          </a:p>
        </p:txBody>
      </p:sp>
      <p:pic>
        <p:nvPicPr>
          <p:cNvPr id="4" name="Picture 10" descr="Крымский р-н герб 11"/>
          <p:cNvPicPr>
            <a:picLocks noChangeAspect="1" noChangeArrowheads="1"/>
          </p:cNvPicPr>
          <p:nvPr/>
        </p:nvPicPr>
        <p:blipFill>
          <a:blip r:embed="rId3" cstate="print">
            <a:lum bright="-24000" contrast="72000"/>
          </a:blip>
          <a:srcRect/>
          <a:stretch>
            <a:fillRect/>
          </a:stretch>
        </p:blipFill>
        <p:spPr bwMode="auto">
          <a:xfrm>
            <a:off x="0" y="0"/>
            <a:ext cx="1101591" cy="11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026" y="569494"/>
            <a:ext cx="9980682" cy="81413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Мероприятия среднесрочной программы и направления, обеспечивающие реализацию ее задач 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845862"/>
              </p:ext>
            </p:extLst>
          </p:nvPr>
        </p:nvGraphicFramePr>
        <p:xfrm>
          <a:off x="542668" y="976562"/>
          <a:ext cx="11201398" cy="5864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44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463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905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40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</a:t>
                      </a:r>
                      <a:endParaRPr lang="ru-RU" sz="2000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 </a:t>
                      </a:r>
                      <a:endParaRPr lang="ru-RU" sz="2000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реализации</a:t>
                      </a:r>
                      <a:endParaRPr lang="ru-RU" sz="2000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00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«Высокая доля обучающихся с риском учебной </a:t>
                      </a:r>
                      <a:r>
                        <a:rPr lang="ru-RU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неуспешности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91908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профессионального уровня педагогов 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Прохождение курсовой подготовки педагогами школы по направлению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«Использование в педагогической практике современных педагогических технологий, организация эффективной психолого-педагогической поддержки обучающихся »</a:t>
                      </a:r>
                    </a:p>
                  </a:txBody>
                  <a:tcPr marL="43455" marR="43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педагогов, прошедших курсы по направлению «Использование в педагогической практике современных педагогических технологий, организация эффективной психолого-педагогической поддержки обучающихся»</a:t>
                      </a:r>
                      <a:endParaRPr lang="ru-RU" sz="1600" b="1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4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обучающего  семинара   «Разработка  предметных уроков, формирующих у  учащихся критическое мышление, креативность, коммуникацию и кооперацию»</a:t>
                      </a:r>
                      <a:endParaRPr lang="ru-RU" sz="1600" b="1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педагогов, освоивших и применяющих на практике методы и формы проведения уроков, формирующих у  учащихся критическое мышление, креативность, коммуникацию и кооперацию </a:t>
                      </a:r>
                      <a:endParaRPr lang="ru-RU" sz="1600" b="1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20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семинаров по освоению технологий формирующего оценивания </a:t>
                      </a:r>
                      <a:endParaRPr lang="ru-RU" sz="1600" b="1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педагогов, освоивших и применяющих на практике технологии формирующего оценивания</a:t>
                      </a:r>
                      <a:endParaRPr lang="ru-RU" sz="1600" b="1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68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педагогического совета «Пути и приемы повышения учебной мотивации обучающихся»</a:t>
                      </a:r>
                      <a:endParaRPr lang="ru-RU" sz="1600" b="1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педагогов, освоивших и применяющих на практике приемы и формы работы, направленные на   повышение учебной мотивации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Утверждение плана мероприятий, направленных на повышение учебной мотивации   </a:t>
                      </a:r>
                      <a:endParaRPr lang="ru-RU" sz="1600" b="1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10" descr="Крымский р-н герб 11"/>
          <p:cNvPicPr>
            <a:picLocks noChangeAspect="1" noChangeArrowheads="1"/>
          </p:cNvPicPr>
          <p:nvPr/>
        </p:nvPicPr>
        <p:blipFill>
          <a:blip r:embed="rId2" cstate="print">
            <a:lum bright="-24000" contrast="72000"/>
          </a:blip>
          <a:srcRect/>
          <a:stretch>
            <a:fillRect/>
          </a:stretch>
        </p:blipFill>
        <p:spPr bwMode="auto">
          <a:xfrm>
            <a:off x="0" y="0"/>
            <a:ext cx="1101591" cy="11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645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026" y="569494"/>
            <a:ext cx="9980682" cy="81413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Мероприятия среднесрочной программы и направления, обеспечивающие реализацию ее задач 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056227"/>
              </p:ext>
            </p:extLst>
          </p:nvPr>
        </p:nvGraphicFramePr>
        <p:xfrm>
          <a:off x="542668" y="1108910"/>
          <a:ext cx="11201398" cy="5608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89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418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905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40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</a:t>
                      </a:r>
                      <a:endParaRPr lang="ru-RU" sz="2000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 </a:t>
                      </a:r>
                      <a:endParaRPr lang="ru-RU" sz="2000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реализации</a:t>
                      </a:r>
                      <a:endParaRPr lang="ru-RU" sz="2000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00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«Высокая доля обучающихся с риском учебной </a:t>
                      </a:r>
                      <a:r>
                        <a:rPr lang="ru-RU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неуспешности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49622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Повышение профессионального уровня педагогов 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</a:t>
                      </a:r>
                      <a:r>
                        <a:rPr lang="ru-RU" sz="1800" b="1" dirty="0" err="1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внутришкольного</a:t>
                      </a:r>
                      <a:r>
                        <a:rPr lang="ru-RU" sz="18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конкурса уроков с использованием современного интерактивного оборудования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мотивации педагогов к использованию современного интерактивного оборудования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4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профессионального обучающего сообщества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учителей начальной школы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Совместное освоение технологий, формирующих компетенции 4К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80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Совершенствование нормативных локальных актов школы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Внесение изменений в локальные акты: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b="1" dirty="0" err="1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Внутришкольная</a:t>
                      </a:r>
                      <a:r>
                        <a:rPr lang="ru-RU" sz="18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система оценка качества образования»;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 формах, периодичности, порядке текущего контроля успеваемости и промежуточной аттестации обучающихся»;</a:t>
                      </a:r>
                      <a:endParaRPr lang="ru-RU" sz="1800" b="1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локального акта «Положение о портфолио педагога».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Соответствие локальных актов реализуемым целям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10" descr="Крымский р-н герб 11"/>
          <p:cNvPicPr>
            <a:picLocks noChangeAspect="1" noChangeArrowheads="1"/>
          </p:cNvPicPr>
          <p:nvPr/>
        </p:nvPicPr>
        <p:blipFill>
          <a:blip r:embed="rId2" cstate="print">
            <a:lum bright="-24000" contrast="72000"/>
          </a:blip>
          <a:srcRect/>
          <a:stretch>
            <a:fillRect/>
          </a:stretch>
        </p:blipFill>
        <p:spPr bwMode="auto">
          <a:xfrm>
            <a:off x="0" y="0"/>
            <a:ext cx="1101591" cy="11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605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774E1A1-53E0-4DE2-8AA2-2B10BC43218C}"/>
              </a:ext>
            </a:extLst>
          </p:cNvPr>
          <p:cNvSpPr/>
          <p:nvPr/>
        </p:nvSpPr>
        <p:spPr>
          <a:xfrm>
            <a:off x="0" y="3767809"/>
            <a:ext cx="12192000" cy="31897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3C6B2FA-D657-4DFC-A577-78401E42D43A}"/>
              </a:ext>
            </a:extLst>
          </p:cNvPr>
          <p:cNvSpPr txBox="1"/>
          <p:nvPr/>
        </p:nvSpPr>
        <p:spPr>
          <a:xfrm>
            <a:off x="2935706" y="380450"/>
            <a:ext cx="9256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Управленческая практика по ликвидации риска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«Высокая доля обучающихся с рисками учебной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неуспешности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0A40D10-D964-42E2-B1F7-8D8FFDCFF0F7}"/>
              </a:ext>
            </a:extLst>
          </p:cNvPr>
          <p:cNvSpPr txBox="1"/>
          <p:nvPr/>
        </p:nvSpPr>
        <p:spPr>
          <a:xfrm>
            <a:off x="180474" y="2799217"/>
            <a:ext cx="1201152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50400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площадка командного обучения, оценки, планирования  и рефлексии;</a:t>
            </a:r>
          </a:p>
          <a:p>
            <a:pPr algn="just" defTabSz="50400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среда сотрудничества, в которой учителя могут свободно обмениваться проблемами и способами их решения и ставить задачи улучшения своих собственных методов преподавания ради улучшения образовательных результатов своих учащихся;</a:t>
            </a:r>
          </a:p>
          <a:p>
            <a:pPr algn="just" defTabSz="50400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группа педагогов, которые совместно ведут педагогическое исследование, т.е. вводят изменения в практику преподавания для того, чтобы улучшить качество обучения (учебной деятельности) школьников и повысить уровень их достижений;</a:t>
            </a:r>
          </a:p>
          <a:p>
            <a:pPr algn="just" defTabSz="50400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инструмент, с помощью которого  школы и учителя могут расти профессионально, используя свой внутренний потенциал.</a:t>
            </a:r>
          </a:p>
          <a:p>
            <a:pPr algn="just" defTabSz="50400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88797" y="1622424"/>
            <a:ext cx="7201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504000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  - профессиональное обучающее сообщество </a:t>
            </a:r>
          </a:p>
        </p:txBody>
      </p:sp>
      <p:pic>
        <p:nvPicPr>
          <p:cNvPr id="8" name="Picture 10" descr="Крымский р-н герб 11"/>
          <p:cNvPicPr>
            <a:picLocks noChangeAspect="1" noChangeArrowheads="1"/>
          </p:cNvPicPr>
          <p:nvPr/>
        </p:nvPicPr>
        <p:blipFill>
          <a:blip r:embed="rId3" cstate="print">
            <a:lum bright="-24000" contrast="72000"/>
          </a:blip>
          <a:srcRect/>
          <a:stretch>
            <a:fillRect/>
          </a:stretch>
        </p:blipFill>
        <p:spPr bwMode="auto">
          <a:xfrm>
            <a:off x="0" y="0"/>
            <a:ext cx="1101591" cy="11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D00BA9E-469D-45EA-932E-D2EDB0FC0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1668" y="884400"/>
            <a:ext cx="10096500" cy="2219691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F020FD67-E7A0-433D-A447-CBB4C4099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9425" y="466964"/>
            <a:ext cx="7452575" cy="5619270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Базовые принципы ПОС</a:t>
            </a:r>
          </a:p>
          <a:p>
            <a:pPr algn="just">
              <a:buNone/>
            </a:pPr>
            <a:endParaRPr lang="ru-RU" sz="3800" b="1" dirty="0">
              <a:solidFill>
                <a:srgbClr val="76827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800" b="1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Каждый участник профессионального сообщества ощущает себя членом команды. </a:t>
            </a:r>
          </a:p>
          <a:p>
            <a:pPr>
              <a:buNone/>
            </a:pPr>
            <a:endParaRPr lang="ru-RU" sz="3800" b="1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Каждая команда ставит перед собой цель, достижение которой становится решением определенной проблемы в преподавании.</a:t>
            </a:r>
          </a:p>
          <a:p>
            <a:pPr>
              <a:buNone/>
            </a:pPr>
            <a:endParaRPr lang="ru-RU" sz="3800" b="1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Культура профессионального сотрудничества признается учителями  более эффективной, чем культура профессиональной изоляции. </a:t>
            </a:r>
          </a:p>
          <a:p>
            <a:pPr>
              <a:buNone/>
            </a:pPr>
            <a:endParaRPr lang="ru-RU" sz="3800" b="1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Улучшение образовательных результатов учеников в наибольшей степени обусловлено улучшением качества преподавания. </a:t>
            </a:r>
          </a:p>
          <a:p>
            <a:pPr>
              <a:buNone/>
            </a:pPr>
            <a:endParaRPr lang="ru-RU" sz="3800" b="1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Учителя занимаются исследованием и идентификацией лучших практик в выбранных областях преподавания как в своей школе, так и за ее пределами.</a:t>
            </a:r>
          </a:p>
          <a:p>
            <a:pPr algn="just"/>
            <a:endParaRPr lang="ru-RU" dirty="0"/>
          </a:p>
        </p:txBody>
      </p:sp>
      <p:sp>
        <p:nvSpPr>
          <p:cNvPr id="6" name="AutoShape 2">
            <a:extLst>
              <a:ext uri="{FF2B5EF4-FFF2-40B4-BE49-F238E27FC236}">
                <a16:creationId xmlns="" xmlns:a16="http://schemas.microsoft.com/office/drawing/2014/main" id="{14C02ED8-5139-4A65-A97D-89401EB6C5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21667" y="3276599"/>
            <a:ext cx="2083469" cy="20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>
            <a:extLst>
              <a:ext uri="{FF2B5EF4-FFF2-40B4-BE49-F238E27FC236}">
                <a16:creationId xmlns="" xmlns:a16="http://schemas.microsoft.com/office/drawing/2014/main" id="{706E1450-A271-45F0-8424-7AA434D318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24A0346-8C8B-4992-B0CB-4A82FCDDB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85" y="1992555"/>
            <a:ext cx="4054363" cy="33675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10" descr="Крымский р-н герб 11"/>
          <p:cNvPicPr>
            <a:picLocks noChangeAspect="1" noChangeArrowheads="1"/>
          </p:cNvPicPr>
          <p:nvPr/>
        </p:nvPicPr>
        <p:blipFill>
          <a:blip r:embed="rId3" cstate="print">
            <a:lum bright="-24000" contrast="72000"/>
          </a:blip>
          <a:srcRect/>
          <a:stretch>
            <a:fillRect/>
          </a:stretch>
        </p:blipFill>
        <p:spPr bwMode="auto">
          <a:xfrm>
            <a:off x="0" y="0"/>
            <a:ext cx="1101591" cy="11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755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учная литература 16 х 9">
  <a:themeElements>
    <a:clrScheme name="Другая 3">
      <a:dk1>
        <a:srgbClr val="A5B592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50521062_TF03431380_Win32" id="{A6E822EE-F76A-47D0-9249-6D708B3EA282}" vid="{56E3C628-9B47-49D6-A52A-36E073D67663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4873beb7-5857-4685-be1f-d57550cc96c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презентация, макет с лентами и полосками (широкоэкранный формат)</Template>
  <TotalTime>298</TotalTime>
  <Words>1029</Words>
  <Application>Microsoft Office PowerPoint</Application>
  <PresentationFormat>Широкоэкранный</PresentationFormat>
  <Paragraphs>162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Euphemia</vt:lpstr>
      <vt:lpstr>Times New Roman</vt:lpstr>
      <vt:lpstr>Times New Roman CYR</vt:lpstr>
      <vt:lpstr>Wingdings</vt:lpstr>
      <vt:lpstr>Научная литература 16 х 9</vt:lpstr>
      <vt:lpstr>Презентация PowerPoint</vt:lpstr>
      <vt:lpstr>Презентация PowerPoint</vt:lpstr>
      <vt:lpstr>Презентация PowerPoint</vt:lpstr>
      <vt:lpstr>Выводы SWOT – анализа</vt:lpstr>
      <vt:lpstr>Управленческая практика по ликвидации риска  «Высокая доля обучающихся с рисками учебной неуспешности»  </vt:lpstr>
      <vt:lpstr>Мероприятия среднесрочной программы и направления, обеспечивающие реализацию ее задач   </vt:lpstr>
      <vt:lpstr>Мероприятия среднесрочной программы и направления, обеспечивающие реализацию ее задач   </vt:lpstr>
      <vt:lpstr>Презентация PowerPoint</vt:lpstr>
      <vt:lpstr> </vt:lpstr>
      <vt:lpstr>Компетенции 4К </vt:lpstr>
      <vt:lpstr>Разработка креативных заданий для формирования  компетенций 4К </vt:lpstr>
      <vt:lpstr>Примерный план работы профессионального обучающего сообщества учителей по формированию компетенции 4К </vt:lpstr>
      <vt:lpstr>Лист наблюдений за деятельностью участников группы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1</cp:lastModifiedBy>
  <cp:revision>20</cp:revision>
  <dcterms:created xsi:type="dcterms:W3CDTF">2022-03-28T09:50:32Z</dcterms:created>
  <dcterms:modified xsi:type="dcterms:W3CDTF">2022-03-30T06:50:26Z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