
<file path=[Content_Types].xml><?xml version="1.0" encoding="utf-8"?>
<Types xmlns="http://schemas.openxmlformats.org/package/2006/content-types">
  <Default ContentType="image/png" Extension="png"/>
  <Default ContentType="application/vnd.openxmlformats-officedocument.oleObject" Extension="bin"/>
  <Default ContentType="image/x-emf" Extension="emf"/>
  <Default ContentType="image/jpeg" Extension="jpeg"/>
  <Default ContentType="application/vnd.openxmlformats-package.relationships+xml" Extension="rels"/>
  <Default ContentType="application/xml" Extension="xml"/>
  <Default ContentType="application/vnd.openxmlformats-officedocument.vmlDrawing" Extension="vml"/>
  <Default ContentType="application/vnd.openxmlformats-officedocument.spreadsheetml.sheet" Extension="xlsx"/>
  <Override ContentType="application/vnd.openxmlformats-officedocument.presentationml.presentation.main+xml" PartName="/ppt/presentation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presProps+xml" PartName="/ppt/presProp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drawingml.chart+xml" PartName="/ppt/charts/chart1.xml"/>
  <Override ContentType="application/vnd.openxmlformats-package.core-properties+xml" PartName="/docProps/core.xml"/>
  <Override ContentType="application/vnd.openxmlformats-officedocument.extended-properties+xml" PartName="/docProps/app.xml"/>
  <Override ContentType="application/vnd.openxmlformats-officedocument.custom-properties+xml" PartName="/docProps/custom.xml"/>
</Types>
</file>

<file path=_rels/.rels><?xml version="1.0" encoding="UTF-8" standalone="yes" ?><Relationships xmlns="http://schemas.openxmlformats.org/package/2006/relationships"><Relationship Id="rId3" Target="docProps/core.xml" Type="http://schemas.openxmlformats.org/package/2006/relationships/metadata/core-properties"/><Relationship Id="rId2" Target="docProps/thumbnail.jpeg" Type="http://schemas.openxmlformats.org/package/2006/relationships/metadata/thumbnail"/><Relationship Id="rId1" Target="ppt/presentation.xml" Type="http://schemas.openxmlformats.org/officeDocument/2006/relationships/officeDocument"/><Relationship Id="rId4" Target="docProps/app.xml" Type="http://schemas.openxmlformats.org/officeDocument/2006/relationships/extended-properties"/><Relationship Id="rId5" Target="docProps/custom.xml" Type="http://schemas.openxmlformats.org/officeDocument/2006/relationships/custom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7" r:id="rId3"/>
    <p:sldId id="257" r:id="rId4"/>
    <p:sldId id="268" r:id="rId5"/>
    <p:sldId id="269" r:id="rId6"/>
    <p:sldId id="270" r:id="rId7"/>
    <p:sldId id="258" r:id="rId8"/>
    <p:sldId id="262" r:id="rId9"/>
    <p:sldId id="263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60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D5EF"/>
    <a:srgbClr val="B2CCEC"/>
    <a:srgbClr val="D1E0F3"/>
    <a:srgbClr val="DDE7F3"/>
    <a:srgbClr val="E9F0DC"/>
    <a:srgbClr val="D7E4BE"/>
    <a:srgbClr val="EAFA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66" autoAdjust="0"/>
    <p:restoredTop sz="94660"/>
  </p:normalViewPr>
  <p:slideViewPr>
    <p:cSldViewPr>
      <p:cViewPr varScale="1">
        <p:scale>
          <a:sx n="110" d="100"/>
          <a:sy n="110" d="100"/>
        </p:scale>
        <p:origin x="178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 ?><Relationships xmlns="http://schemas.openxmlformats.org/package/2006/relationships"><Relationship Id="rId1" Target="NULL" TargetMode="External" Type="http://schemas.openxmlformats.org/officeDocument/2006/relationships/oleObject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ФИОКО Оценивание ответов ВПР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0%</c:formatCode>
                <c:ptCount val="1"/>
                <c:pt idx="0">
                  <c:v>0.14000000000000001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Предметные курсы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0%</c:formatCode>
                <c:ptCount val="1"/>
                <c:pt idx="0">
                  <c:v>0.23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Курсы административного состава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курсы по подготовке к ЕГЭ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Лист1!$E$2</c:f>
              <c:numCache>
                <c:formatCode>0%</c:formatCode>
                <c:ptCount val="1"/>
                <c:pt idx="0">
                  <c:v>9.0000000000000066E-2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Курс "Школа современного учителя"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Лист1!$F$2</c:f>
              <c:numCache>
                <c:formatCode>0%</c:formatCode>
                <c:ptCount val="1"/>
                <c:pt idx="0">
                  <c:v>9.0000000000000066E-2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68500064"/>
        <c:axId val="357455696"/>
      </c:barChart>
      <c:catAx>
        <c:axId val="2685000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57455696"/>
        <c:crosses val="autoZero"/>
        <c:auto val="1"/>
        <c:lblAlgn val="ctr"/>
        <c:lblOffset val="100"/>
        <c:noMultiLvlLbl val="0"/>
      </c:catAx>
      <c:valAx>
        <c:axId val="357455696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2685000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30044226236672"/>
          <c:y val="5.4916614453347501E-2"/>
          <c:w val="0.32834566462953541"/>
          <c:h val="0.94508338554665161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1D37-34C1-4F3C-8EF5-997F917F2410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744C9-2C50-4B26-9EA1-3EE1508E13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1D37-34C1-4F3C-8EF5-997F917F2410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744C9-2C50-4B26-9EA1-3EE1508E13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1D37-34C1-4F3C-8EF5-997F917F2410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744C9-2C50-4B26-9EA1-3EE1508E13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3314700"/>
          </a:xfrm>
        </p:spPr>
        <p:txBody>
          <a:bodyPr/>
          <a:lstStyle>
            <a:lvl1pPr algn="ctr">
              <a:defRPr sz="44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49175E-CA9F-4369-A744-9533475C14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1D37-34C1-4F3C-8EF5-997F917F2410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744C9-2C50-4B26-9EA1-3EE1508E13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1D37-34C1-4F3C-8EF5-997F917F2410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744C9-2C50-4B26-9EA1-3EE1508E13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1D37-34C1-4F3C-8EF5-997F917F2410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744C9-2C50-4B26-9EA1-3EE1508E13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1D37-34C1-4F3C-8EF5-997F917F2410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744C9-2C50-4B26-9EA1-3EE1508E13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1D37-34C1-4F3C-8EF5-997F917F2410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744C9-2C50-4B26-9EA1-3EE1508E13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1D37-34C1-4F3C-8EF5-997F917F2410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744C9-2C50-4B26-9EA1-3EE1508E13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1D37-34C1-4F3C-8EF5-997F917F2410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744C9-2C50-4B26-9EA1-3EE1508E13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1D37-34C1-4F3C-8EF5-997F917F2410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744C9-2C50-4B26-9EA1-3EE1508E13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6B1D37-34C1-4F3C-8EF5-997F917F2410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5744C9-2C50-4B26-9EA1-3EE1508E130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3" Target="../embeddings/oleObject1.bin" Type="http://schemas.openxmlformats.org/officeDocument/2006/relationships/oleObject"/><Relationship Id="rId2" Target="../slideLayouts/slideLayout12.xml" Type="http://schemas.openxmlformats.org/officeDocument/2006/relationships/slideLayout"/><Relationship Id="rId1" Target="../drawings/vmlDrawing1.vml" Type="http://schemas.openxmlformats.org/officeDocument/2006/relationships/vmlDrawing"/><Relationship Id="rId6" Target="../media/image4.jpeg" Type="http://schemas.openxmlformats.org/officeDocument/2006/relationships/image"/><Relationship Id="rId5" Target="../media/image3.jpeg" Type="http://schemas.openxmlformats.org/officeDocument/2006/relationships/image"/><Relationship Id="rId4" Target="../media/image2.emf" Type="http://schemas.openxmlformats.org/officeDocument/2006/relationships/image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6.xml.rels><?xml version="1.0" encoding="UTF-8" standalone="yes" ?><Relationships xmlns="http://schemas.openxmlformats.org/package/2006/relationships"><Relationship Id="rId3" Target="../media/image38.jpeg" Type="http://schemas.openxmlformats.org/officeDocument/2006/relationships/image"/><Relationship Id="rId2" Target="../media/image37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12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emf"/><Relationship Id="rId11" Type="http://schemas.openxmlformats.org/officeDocument/2006/relationships/image" Target="../media/image10.jpe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9.jpeg"/><Relationship Id="rId4" Type="http://schemas.openxmlformats.org/officeDocument/2006/relationships/image" Target="../media/image5.emf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8"/>
          <p:cNvSpPr>
            <a:spLocks noChangeArrowheads="1" noGrp="1"/>
          </p:cNvSpPr>
          <p:nvPr>
            <p:ph type="ctrTitle"/>
          </p:nvPr>
        </p:nvSpPr>
        <p:spPr>
          <a:xfrm>
            <a:off x="2771775" y="3033713"/>
            <a:ext cx="6229350" cy="1835150"/>
          </a:xfrm>
        </p:spPr>
        <p:txBody>
          <a:bodyPr/>
          <a:lstStyle/>
          <a:p>
            <a:pPr algn="l" eaLnBrk="1" hangingPunct="1"/>
            <a:r>
              <a:rPr lang="ru-RU" smtClean="0">
                <a:latin charset="0" pitchFamily="34" typeface="Arial"/>
              </a:rPr>
              <a:t>Слайд заставка</a:t>
            </a:r>
          </a:p>
        </p:txBody>
      </p:sp>
      <p:graphicFrame>
        <p:nvGraphicFramePr>
          <p:cNvPr id="1026" name="Object 3"/>
          <p:cNvGraphicFramePr>
            <a:graphicFrameLocks noChangeAspect="1"/>
          </p:cNvGraphicFramePr>
          <p:nvPr/>
        </p:nvGraphicFramePr>
        <p:xfrm>
          <a:off x="0" y="0"/>
          <a:ext cx="9217025" cy="699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imgH="7165800" imgW="10064520" name="CorelDRAW" progId="" r:id="rId3" spid="_x0000_s1028">
                  <p:embed/>
                </p:oleObj>
              </mc:Choice>
              <mc:Fallback>
                <p:oleObj imgH="7165800" imgW="10064520" name="CorelDRAW" progId="" r:id="rId3">
                  <p:embed/>
                  <p:pic>
                    <p:nvPicPr>
                      <p:cNvPr id="0" name="Object 3"/>
                      <p:cNvPicPr>
                        <a:picLocks noChangeArrowheads="1" noChangeAspect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217025" cy="6999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algn="ctr" dir="2700000" dist="35921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descr="C:\Users\USER\Documents\фото школа 2020\8c199896-80a4-44cf-8ccc-e14e760e45f6.jpg" id="6" name="Picture 2"/>
          <p:cNvPicPr>
            <a:picLocks noChangeArrowheads="1" noChangeAspect="1"/>
          </p:cNvPicPr>
          <p:nvPr/>
        </p:nvPicPr>
        <p:blipFill>
          <a:blip cstate="print" r:embed="rId5"/>
          <a:srcRect/>
          <a:stretch>
            <a:fillRect/>
          </a:stretch>
        </p:blipFill>
        <p:spPr bwMode="auto">
          <a:xfrm>
            <a:off x="3500430" y="3500438"/>
            <a:ext cx="2857520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6572264" y="428604"/>
            <a:ext cx="2214578" cy="214314"/>
          </a:xfrm>
          <a:prstGeom prst="rect">
            <a:avLst/>
          </a:prstGeom>
          <a:solidFill>
            <a:srgbClr val="B2C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78561" y="148725"/>
            <a:ext cx="8865439" cy="707886"/>
          </a:xfrm>
          <a:prstGeom prst="rect">
            <a:avLst/>
          </a:prstGeom>
          <a:noFill/>
          <a:ln>
            <a:noFill/>
          </a:ln>
        </p:spPr>
        <p:txBody>
          <a:bodyPr bIns="45720" lIns="91440" rIns="91440" tIns="45720" wrap="none">
            <a:spAutoFit/>
            <a:scene3d>
              <a:camera prst="orthographicFront">
                <a:rot lat="0" lon="0" rev="0"/>
              </a:camera>
              <a:lightRig dir="t" rig="contrasting">
                <a:rot lat="0" lon="0" rev="4500000"/>
              </a:lightRig>
            </a:scene3d>
            <a:sp3d contourW="6350" prstMaterial="metal">
              <a:bevelT h="31750" prst="relaxedInset" w="127000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b="1" cap="all" dirty="0" lang="ru-RU" smtClean="0" spc="0" sz="200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reflection blurRad="12700" dir="5400000" dist="5000" endPos="50000" rotWithShape="0" stA="50000" sy="-100000"/>
                </a:effectLst>
              </a:rPr>
              <a:t>«</a:t>
            </a:r>
            <a:r>
              <a:rPr b="1" cap="all" dirty="0" lang="ru-RU" spc="0" sz="200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reflection blurRad="12700" dir="5400000" dist="5000" endPos="50000" rotWithShape="0" stA="50000" sy="-100000"/>
                </a:effectLst>
              </a:rPr>
              <a:t>Формирование мотивации к обучению, </a:t>
            </a:r>
            <a:r>
              <a:rPr b="1" cap="all" dirty="0" lang="ru-RU" smtClean="0" spc="0" sz="200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reflection blurRad="12700" dir="5400000" dist="5000" endPos="50000" rotWithShape="0" stA="50000" sy="-100000"/>
                </a:effectLst>
              </a:rPr>
              <a:t>как </a:t>
            </a:r>
            <a:r>
              <a:rPr b="1" cap="all" dirty="0" lang="ru-RU" spc="0" sz="200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reflection blurRad="12700" dir="5400000" dist="5000" endPos="50000" rotWithShape="0" stA="50000" sy="-100000"/>
                </a:effectLst>
              </a:rPr>
              <a:t>один из путей выхода </a:t>
            </a:r>
            <a:endParaRPr b="1" cap="all" dirty="0" lang="ru-RU" smtClean="0" spc="0" sz="200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reflection blurRad="12700" dir="5400000" dist="5000" endPos="50000" rotWithShape="0" stA="50000" sy="-100000"/>
              </a:effectLst>
            </a:endParaRPr>
          </a:p>
          <a:p>
            <a:pPr algn="ctr"/>
            <a:r>
              <a:rPr b="1" cap="all" dirty="0" lang="ru-RU" smtClean="0" spc="0" sz="200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reflection blurRad="12700" dir="5400000" dist="5000" endPos="50000" rotWithShape="0" stA="50000" sy="-100000"/>
                </a:effectLst>
              </a:rPr>
              <a:t>из </a:t>
            </a:r>
            <a:r>
              <a:rPr b="1" cap="all" dirty="0" lang="ru-RU" spc="0" sz="200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reflection blurRad="12700" dir="5400000" dist="5000" endPos="50000" rotWithShape="0" stA="50000" sy="-100000"/>
                </a:effectLst>
              </a:rPr>
              <a:t>числа школ с </a:t>
            </a:r>
            <a:r>
              <a:rPr b="1" cap="all" dirty="0" lang="ru-RU" smtClean="0" spc="0" sz="200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reflection blurRad="12700" dir="5400000" dist="5000" endPos="50000" rotWithShape="0" stA="50000" sy="-100000"/>
                </a:effectLst>
              </a:rPr>
              <a:t>низкими образовательными </a:t>
            </a:r>
            <a:r>
              <a:rPr b="1" cap="all" dirty="0" lang="ru-RU" spc="0" sz="200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reflection blurRad="12700" dir="5400000" dist="5000" endPos="50000" rotWithShape="0" stA="50000" sy="-100000"/>
                </a:effectLst>
              </a:rPr>
              <a:t>результатами»</a:t>
            </a:r>
          </a:p>
        </p:txBody>
      </p:sp>
      <p:pic>
        <p:nvPicPr>
          <p:cNvPr id="2" name="Picture 3"/>
          <p:cNvPicPr>
            <a:picLocks noChangeArrowheads="1" noChangeAspect="1"/>
          </p:cNvPicPr>
          <p:nvPr/>
        </p:nvPicPr>
        <p:blipFill>
          <a:blip cstate="print" r:embed="rId6"/>
          <a:srcRect b="7" r="-97"/>
          <a:stretch>
            <a:fillRect/>
          </a:stretch>
        </p:blipFill>
        <p:spPr bwMode="auto">
          <a:xfrm>
            <a:off x="6643701" y="2762244"/>
            <a:ext cx="785818" cy="523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dur="indefinite" id="1" nodeType="tmRoot" restart="never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14290"/>
            <a:ext cx="8786874" cy="816428"/>
          </a:xfrm>
        </p:spPr>
        <p:txBody>
          <a:bodyPr>
            <a:noAutofit/>
          </a:bodyPr>
          <a:lstStyle/>
          <a:p>
            <a:pPr lvl="0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Работа над риском 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«Низкий уровень оснащения школы»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071802" y="1357298"/>
            <a:ext cx="3000396" cy="3143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29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Улучшена материально- техническая база кабинетов химии, физики, биологии,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9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истории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ru-RU" sz="29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29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Использование в учебном процессе оборудования центра «Точка роста»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ru-RU" sz="29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29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Проведение </a:t>
            </a:r>
            <a:r>
              <a:rPr lang="ru-RU" sz="29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межпредметных</a:t>
            </a:r>
            <a:r>
              <a:rPr lang="ru-RU" sz="29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уроков и групповой работы с использованием </a:t>
            </a:r>
            <a:r>
              <a:rPr lang="ru-RU" sz="29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коворкинга</a:t>
            </a:r>
            <a:r>
              <a:rPr lang="ru-RU" sz="29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в </a:t>
            </a:r>
            <a:r>
              <a:rPr lang="ru-RU" sz="29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медиазоне</a:t>
            </a:r>
            <a:r>
              <a:rPr lang="ru-RU" sz="29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«Точка роста»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ru-RU" sz="2900" b="1" dirty="0" smtClean="0">
              <a:solidFill>
                <a:schemeClr val="accent6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9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65" descr="C:\Documents and Settings\Ученик\Рабочий стол\фото на презентацию Ищенко И.В\кабинеты\P10202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71546"/>
            <a:ext cx="3156592" cy="2367875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67" descr="C:\Documents and Settings\Ученик\Рабочий стол\фото на презентацию Ищенко И.В\кабинеты\P10202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14752"/>
            <a:ext cx="3168352" cy="2376695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5" descr="C:\Documents and Settings\Ученик\Рабочий стол\фото на презентацию Ищенко И.В\кабинеты\P10202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874" y="1142984"/>
            <a:ext cx="3047126" cy="2286016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0" name="Picture 2" descr="C:\Users\USER\Desktop\____24092019_2_20190924_16034807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4500570"/>
            <a:ext cx="3001570" cy="2000264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4" name="Picture 2" descr="C:\Users\USER\Downloads\20220329_10065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29" y="3714752"/>
            <a:ext cx="3143271" cy="2357454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943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285728"/>
            <a:ext cx="6441621" cy="816428"/>
          </a:xfrm>
        </p:spPr>
        <p:txBody>
          <a:bodyPr>
            <a:noAutofit/>
          </a:bodyPr>
          <a:lstStyle/>
          <a:p>
            <a:pPr lvl="0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Работа над риском 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«Дефицит педагогических кадров»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286116" y="1214422"/>
            <a:ext cx="4929222" cy="2071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Трудоустройство учителя математики по программе «Земский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учитель»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ереподготовка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учителя 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английского языка, учителя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математики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8674" name="Picture 2" descr="https://b-port.com/mediafiles/news/31511/800/3054a8e7074fff977c38b60ed78bb6f006836f7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 flipH="1" flipV="1">
            <a:off x="500034" y="1428736"/>
            <a:ext cx="2190765" cy="1643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C:\Users\user\Downloads\IMG-20211027-WA00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5643570" y="3286124"/>
            <a:ext cx="3333773" cy="2500330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1" name="Picture 1" descr="C:\Users\USER\Desktop\892b76c2-1284-44b8-b670-78538cc7865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286124"/>
            <a:ext cx="3143272" cy="2357455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2" name="Picture 2" descr="C:\Users\USER\Desktop\f894aeff-a66f-4215-8979-a7ece0ba3ff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28926" y="4143380"/>
            <a:ext cx="3238522" cy="2428892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943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55118"/>
            <a:ext cx="7595721" cy="816428"/>
          </a:xfrm>
        </p:spPr>
        <p:txBody>
          <a:bodyPr>
            <a:noAutofit/>
          </a:bodyPr>
          <a:lstStyle/>
          <a:p>
            <a:pPr lvl="0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Работа над риском 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«Низкая учебная мотивация обучающихся»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211960" y="1142984"/>
            <a:ext cx="4752528" cy="49503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Протестированы учащиеся с  целью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выявления причин неуспеваемости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Проведены психологические тренинги по диагностике тревожности и снижению уровня тревожности учащихся. </a:t>
            </a: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Организован контроль усвоения знаний учащихся по отдельным темам, разделам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Разработаны рекомендации учителям при работе с неуспевающими школьниками.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9698" name="Picture 2" descr="C:\Users\user\Downloads\IMG_20220328_1252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142984"/>
            <a:ext cx="2089562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C:\Users\USER\Desktop\фото\c322b445-4ac9-4bbd-af2a-a17fedc0be3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2857496"/>
            <a:ext cx="2214578" cy="3690963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943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55118"/>
            <a:ext cx="7595721" cy="816428"/>
          </a:xfrm>
        </p:spPr>
        <p:txBody>
          <a:bodyPr>
            <a:noAutofit/>
          </a:bodyPr>
          <a:lstStyle/>
          <a:p>
            <a:pPr lvl="0"/>
            <a:r>
              <a:rPr b="1" dirty="0" lang="ru-RU" sz="2400">
                <a:latin charset="0" pitchFamily="18" typeface="Times New Roman"/>
                <a:cs charset="0" pitchFamily="18" typeface="Times New Roman"/>
              </a:rPr>
              <a:t>Работа над риском </a:t>
            </a:r>
            <a:br>
              <a:rPr b="1" dirty="0" lang="ru-RU" sz="2400">
                <a:latin charset="0" pitchFamily="18" typeface="Times New Roman"/>
                <a:cs charset="0" pitchFamily="18" typeface="Times New Roman"/>
              </a:rPr>
            </a:br>
            <a:r>
              <a:rPr b="1" dirty="0" lang="ru-RU" smtClean="0" sz="2400">
                <a:latin charset="0" pitchFamily="18" typeface="Times New Roman"/>
                <a:cs charset="0" pitchFamily="18" typeface="Times New Roman"/>
              </a:rPr>
              <a:t>«Пониженный уровень школьного благополучия»</a:t>
            </a:r>
            <a:endParaRPr b="1" dirty="0" lang="ru-RU" sz="2400">
              <a:latin charset="0" pitchFamily="18" typeface="Times New Roman"/>
              <a:cs charset="0" pitchFamily="18" typeface="Times New Roman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643174" y="1928802"/>
            <a:ext cx="3786214" cy="2071702"/>
          </a:xfrm>
          <a:prstGeom prst="rect">
            <a:avLst/>
          </a:prstGeom>
        </p:spPr>
        <p:txBody>
          <a:bodyPr anchor="ctr" bIns="45720" lIns="91440" rIns="91440" rtlCol="0" tIns="45720" vert="horz">
            <a:noAutofit/>
          </a:bodyPr>
          <a:lstStyle/>
          <a:p>
            <a:pPr>
              <a:buFont charset="0" pitchFamily="34" typeface="Arial"/>
              <a:buChar char="•"/>
            </a:pPr>
            <a:r>
              <a:rPr dirty="0" lang="ru-RU" smtClean="0">
                <a:solidFill>
                  <a:srgbClr val="002060"/>
                </a:solidFill>
                <a:latin charset="0" pitchFamily="18" typeface="Times New Roman"/>
                <a:cs charset="0" pitchFamily="18" typeface="Times New Roman"/>
              </a:rPr>
              <a:t>Разработаны индивидуальные образовательные траектории для учащихся с пониженным уровнем благополучия,</a:t>
            </a:r>
          </a:p>
          <a:p>
            <a:pPr>
              <a:buFont charset="0" pitchFamily="34" typeface="Arial"/>
              <a:buChar char="•"/>
            </a:pPr>
            <a:r>
              <a:rPr dirty="0" lang="ru-RU" smtClean="0">
                <a:solidFill>
                  <a:srgbClr val="002060"/>
                </a:solidFill>
                <a:latin charset="0" pitchFamily="18" typeface="Times New Roman"/>
                <a:cs charset="0" pitchFamily="18" typeface="Times New Roman"/>
              </a:rPr>
              <a:t> вовлечение школьников в творческие конкурсы с целью создания ситуации успеха, </a:t>
            </a:r>
          </a:p>
          <a:p>
            <a:pPr>
              <a:buFont charset="0" pitchFamily="34" typeface="Arial"/>
              <a:buChar char="•"/>
            </a:pPr>
            <a:r>
              <a:rPr dirty="0" lang="ru-RU" smtClean="0">
                <a:solidFill>
                  <a:srgbClr val="002060"/>
                </a:solidFill>
                <a:latin charset="0" pitchFamily="18" typeface="Times New Roman"/>
                <a:cs charset="0" pitchFamily="18" typeface="Times New Roman"/>
              </a:rPr>
              <a:t>привлечение к подготовке коллективных мероприятий в классе. </a:t>
            </a:r>
          </a:p>
          <a:p>
            <a:pPr>
              <a:buFont charset="0" pitchFamily="34" typeface="Arial"/>
              <a:buChar char="•"/>
            </a:pPr>
            <a:r>
              <a:rPr dirty="0" lang="ru-RU" smtClean="0">
                <a:solidFill>
                  <a:srgbClr val="002060"/>
                </a:solidFill>
                <a:latin charset="0" pitchFamily="18" typeface="Times New Roman"/>
                <a:cs charset="0" pitchFamily="18" typeface="Times New Roman"/>
              </a:rPr>
              <a:t>Посещены семьи учащихся с пониженным уровнем школьного благополучия</a:t>
            </a:r>
            <a:endParaRPr b="1" baseline="0" cap="none" dirty="0" i="0" kern="1200" kumimoji="0" lang="ru-RU" noProof="0" normalizeH="0" spc="0" strike="noStrike" u="none">
              <a:ln>
                <a:noFill/>
              </a:ln>
              <a:solidFill>
                <a:srgbClr val="002060"/>
              </a:solidFill>
              <a:effectLst/>
              <a:uLnTx/>
              <a:uFillTx/>
              <a:latin charset="0" pitchFamily="18" typeface="Times New Roman"/>
              <a:ea typeface="+mj-ea"/>
              <a:cs charset="0" pitchFamily="18" typeface="Times New Roman"/>
            </a:endParaRPr>
          </a:p>
        </p:txBody>
      </p:sp>
      <p:pic>
        <p:nvPicPr>
          <p:cNvPr descr="C:\Users\USER\Desktop\__1_20170303_1320308364.jpg" id="18434" name="Picture 2"/>
          <p:cNvPicPr>
            <a:picLocks noChangeArrowheads="1" noChangeAspect="1"/>
          </p:cNvPicPr>
          <p:nvPr/>
        </p:nvPicPr>
        <p:blipFill>
          <a:blip cstate="print" r:embed="rId2"/>
          <a:srcRect/>
          <a:stretch>
            <a:fillRect/>
          </a:stretch>
        </p:blipFill>
        <p:spPr bwMode="auto">
          <a:xfrm>
            <a:off x="6571923" y="1142984"/>
            <a:ext cx="2572077" cy="1928826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descr="C:\Users\USER\Desktop\____24092019_10_20190924_1842109451.jpg" id="18435" name="Picture 3"/>
          <p:cNvPicPr>
            <a:picLocks noChangeArrowheads="1" noChangeAspect="1"/>
          </p:cNvPicPr>
          <p:nvPr/>
        </p:nvPicPr>
        <p:blipFill>
          <a:blip cstate="print" r:embed="rId3"/>
          <a:srcRect/>
          <a:stretch>
            <a:fillRect/>
          </a:stretch>
        </p:blipFill>
        <p:spPr bwMode="auto">
          <a:xfrm>
            <a:off x="0" y="3143248"/>
            <a:ext cx="2571769" cy="1714512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descr="C:\Users\USER\Desktop\____1_20170620_1482266923.jpg" id="18436" name="Picture 4"/>
          <p:cNvPicPr>
            <a:picLocks noChangeArrowheads="1" noChangeAspect="1"/>
          </p:cNvPicPr>
          <p:nvPr/>
        </p:nvPicPr>
        <p:blipFill>
          <a:blip cstate="print" r:embed="rId4"/>
          <a:srcRect r="27"/>
          <a:stretch>
            <a:fillRect/>
          </a:stretch>
        </p:blipFill>
        <p:spPr bwMode="auto">
          <a:xfrm>
            <a:off x="6500826" y="3143248"/>
            <a:ext cx="2643174" cy="1737992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descr="C:\Users\USER\Desktop\__10917_1_20170911_1571697757.jpg" id="18437" name="Picture 5"/>
          <p:cNvPicPr>
            <a:picLocks noChangeArrowheads="1" noChangeAspect="1"/>
          </p:cNvPicPr>
          <p:nvPr/>
        </p:nvPicPr>
        <p:blipFill>
          <a:blip cstate="print" r:embed="rId5"/>
          <a:srcRect/>
          <a:stretch>
            <a:fillRect/>
          </a:stretch>
        </p:blipFill>
        <p:spPr bwMode="auto">
          <a:xfrm>
            <a:off x="142844" y="1214422"/>
            <a:ext cx="2477758" cy="1857388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descr="C:\Users\USER\Desktop\cdc6131e-29cc-4099-a474-6a6e39ce75ff.jpg" id="19458" name="Picture 2"/>
          <p:cNvPicPr>
            <a:picLocks noChangeArrowheads="1"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73363" y="4929198"/>
            <a:ext cx="3175023" cy="1785950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descr="D:\ФОТО ДЛЯ ПРЕЗЕНТАЦИИ БЕЛЯЕВОЙ\IMG-20220318-WA0011.jpg" id="19459" name="Picture 3"/>
          <p:cNvPicPr>
            <a:picLocks noChangeArrowheads="1" noChangeAspect="1"/>
          </p:cNvPicPr>
          <p:nvPr/>
        </p:nvPicPr>
        <p:blipFill>
          <a:blip cstate="print" r:embed="rId7"/>
          <a:srcRect/>
          <a:stretch>
            <a:fillRect/>
          </a:stretch>
        </p:blipFill>
        <p:spPr bwMode="auto">
          <a:xfrm>
            <a:off x="142844" y="4857760"/>
            <a:ext cx="2500298" cy="1875224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descr="C:\Users\USER\Desktop\2d25bd11-832e-4ea7-a9f0-3a7e28a1572e.jpg" id="19460" name="Picture 4"/>
          <p:cNvPicPr>
            <a:picLocks noChangeArrowheads="1" noChangeAspect="1"/>
          </p:cNvPicPr>
          <p:nvPr/>
        </p:nvPicPr>
        <p:blipFill>
          <a:blip cstate="print" r:embed="rId8"/>
          <a:srcRect/>
          <a:stretch>
            <a:fillRect/>
          </a:stretch>
        </p:blipFill>
        <p:spPr bwMode="auto">
          <a:xfrm>
            <a:off x="6572263" y="4857760"/>
            <a:ext cx="2525963" cy="1858951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9437536"/>
      </p:ext>
    </p:extLst>
  </p:cSld>
  <p:clrMapOvr>
    <a:masterClrMapping/>
  </p:clrMapOvr>
  <p:timing>
    <p:tnLst>
      <p:par>
        <p:cTn dur="indefinite" id="1" nodeType="tmRoot" restart="never"/>
      </p:par>
    </p:tnLst>
  </p:timing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7360319" cy="867530"/>
          </a:xfrm>
        </p:spPr>
        <p:txBody>
          <a:bodyPr>
            <a:noAutofit/>
          </a:bodyPr>
          <a:lstStyle/>
          <a:p>
            <a:pPr lvl="0"/>
            <a:r>
              <a:rPr b="1" dirty="0" lang="ru-RU" sz="2400">
                <a:latin charset="0" pitchFamily="18" typeface="Times New Roman"/>
                <a:cs charset="0" pitchFamily="18" typeface="Times New Roman"/>
              </a:rPr>
              <a:t>Работа над риском </a:t>
            </a:r>
            <a:br>
              <a:rPr b="1" dirty="0" lang="ru-RU" sz="2400">
                <a:latin charset="0" pitchFamily="18" typeface="Times New Roman"/>
                <a:cs charset="0" pitchFamily="18" typeface="Times New Roman"/>
              </a:rPr>
            </a:br>
            <a:r>
              <a:rPr b="1" dirty="0" lang="ru-RU" sz="2400">
                <a:latin charset="0" pitchFamily="18" typeface="Times New Roman"/>
                <a:cs charset="0" pitchFamily="18" typeface="Times New Roman"/>
              </a:rPr>
              <a:t>«Высокая доля обучающихся с рисками учебной неуспешности»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cstate="print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487" y="3571876"/>
            <a:ext cx="1484619" cy="27177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Объект 2"/>
          <p:cNvSpPr>
            <a:spLocks noGrp="1"/>
          </p:cNvSpPr>
          <p:nvPr>
            <p:ph idx="1"/>
          </p:nvPr>
        </p:nvSpPr>
        <p:spPr>
          <a:xfrm>
            <a:off x="142844" y="1428736"/>
            <a:ext cx="4357718" cy="166551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b="1" dirty="0" i="0" lang="ru-RU" smtClean="0" sz="1800">
                <a:solidFill>
                  <a:srgbClr val="002060"/>
                </a:solidFill>
                <a:latin charset="0" pitchFamily="18" typeface="Times New Roman"/>
                <a:cs charset="0" pitchFamily="18" typeface="Times New Roman"/>
              </a:rPr>
              <a:t>      Учителя школы приняли </a:t>
            </a:r>
            <a:r>
              <a:rPr b="1" dirty="0" i="0" lang="ru-RU" sz="1800">
                <a:solidFill>
                  <a:srgbClr val="002060"/>
                </a:solidFill>
                <a:latin charset="0" pitchFamily="18" typeface="Times New Roman"/>
                <a:cs charset="0" pitchFamily="18" typeface="Times New Roman"/>
              </a:rPr>
              <a:t>участие в мониторинге предметных компетенций педагогических работников, проводимом ИРО Краснодарского края, по результатам которого составлены ИОМ по предметным дефицитам.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cstate="print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10" y="3571876"/>
            <a:ext cx="1482936" cy="2714644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10" name="Диаграмма 9"/>
          <p:cNvGraphicFramePr/>
          <p:nvPr/>
        </p:nvGraphicFramePr>
        <p:xfrm>
          <a:off x="4714876" y="1714488"/>
          <a:ext cx="4086225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descr="C:\Users\user\Desktop\1.jpg" id="31746" name="Picture 2"/>
          <p:cNvPicPr>
            <a:picLocks noChangeArrowheads="1" noChangeAspect="1"/>
          </p:cNvPicPr>
          <p:nvPr/>
        </p:nvPicPr>
        <p:blipFill>
          <a:blip cstate="print" r:embed="rId5"/>
          <a:srcRect/>
          <a:stretch>
            <a:fillRect/>
          </a:stretch>
        </p:blipFill>
        <p:spPr bwMode="auto">
          <a:xfrm>
            <a:off x="1571604" y="3786190"/>
            <a:ext cx="1714511" cy="2357801"/>
          </a:xfrm>
          <a:prstGeom prst="rect">
            <a:avLst/>
          </a:prstGeom>
          <a:noFill/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5072066" y="1285860"/>
            <a:ext cx="3429024" cy="500066"/>
          </a:xfrm>
          <a:prstGeom prst="rect">
            <a:avLst/>
          </a:prstGeom>
        </p:spPr>
        <p:txBody>
          <a:bodyPr anchor="ctr" bIns="45720" lIns="91440" rIns="91440" rtlCol="0" tIns="45720" vert="horz">
            <a:noAutofit/>
          </a:bodyPr>
          <a:lstStyle/>
          <a:p>
            <a:pPr algn="ctr" defTabSz="914400" eaLnBrk="1" fontAlgn="auto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b="1" baseline="0" cap="none" dirty="0" i="0" kern="1200" kumimoji="0" lang="ru-RU" noProof="0" normalizeH="0" smtClean="0" spc="0" strike="noStrike" sz="2000" u="none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charset="0" pitchFamily="18" typeface="Times New Roman"/>
                <a:ea typeface="+mj-ea"/>
                <a:cs charset="0" pitchFamily="18" typeface="Times New Roman"/>
              </a:rPr>
              <a:t>Пройдены курсы ПК</a:t>
            </a:r>
            <a:endParaRPr b="1" baseline="0" cap="none" dirty="0" i="0" kern="1200" kumimoji="0" lang="ru-RU" noProof="0" normalizeH="0" spc="0" strike="noStrike" sz="2000" u="none">
              <a:ln>
                <a:noFill/>
              </a:ln>
              <a:solidFill>
                <a:srgbClr val="002060"/>
              </a:solidFill>
              <a:effectLst/>
              <a:uLnTx/>
              <a:uFillTx/>
              <a:latin charset="0" pitchFamily="18" typeface="Times New Roman"/>
              <a:ea typeface="+mj-ea"/>
              <a:cs charset="0" pitchFamily="18" typeface="Times New Roman"/>
            </a:endParaRPr>
          </a:p>
        </p:txBody>
      </p:sp>
      <p:pic>
        <p:nvPicPr>
          <p:cNvPr descr="C:\Users\user\Desktop\1.jpg" id="31747" name="Picture 3"/>
          <p:cNvPicPr>
            <a:picLocks noChangeArrowheads="1" noChangeAspect="1"/>
          </p:cNvPicPr>
          <p:nvPr/>
        </p:nvPicPr>
        <p:blipFill>
          <a:blip cstate="print" r:embed="rId6"/>
          <a:srcRect b="-8" r="14"/>
          <a:stretch>
            <a:fillRect/>
          </a:stretch>
        </p:blipFill>
        <p:spPr bwMode="auto">
          <a:xfrm rot="16200000">
            <a:off x="5705996" y="3509451"/>
            <a:ext cx="2270158" cy="33951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14488676"/>
      </p:ext>
    </p:extLst>
  </p:cSld>
  <p:clrMapOvr>
    <a:masterClrMapping/>
  </p:clrMapOvr>
  <p:timing>
    <p:tnLst>
      <p:par>
        <p:cTn dur="indefinite" id="1" nodeType="tmRoot" restart="never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85728"/>
            <a:ext cx="7360319" cy="867530"/>
          </a:xfrm>
        </p:spPr>
        <p:txBody>
          <a:bodyPr>
            <a:noAutofit/>
          </a:bodyPr>
          <a:lstStyle/>
          <a:p>
            <a:pPr lvl="0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Работа над риском 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«Высокая доля обучающихся с рисками учебной неуспешности»</a:t>
            </a:r>
          </a:p>
        </p:txBody>
      </p:sp>
      <p:sp>
        <p:nvSpPr>
          <p:cNvPr id="17" name="Объект 2"/>
          <p:cNvSpPr>
            <a:spLocks noGrp="1"/>
          </p:cNvSpPr>
          <p:nvPr>
            <p:ph idx="1"/>
          </p:nvPr>
        </p:nvSpPr>
        <p:spPr>
          <a:xfrm>
            <a:off x="142844" y="1428736"/>
            <a:ext cx="4071966" cy="4592552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 банк данных учащихся с рисками учебной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неуспешности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разработаны индивидуальные планы с учащимися по преодолению выявленных затруднений;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психологом составлен план по оказанию психологической помощи учащимся;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разработаны диагностические карты;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даны рекомендации учителям -  предметникам и родителям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обучающихся;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скорректировано КТП с учетом результатов ВПР, ОГЭ, ЕГЭ. По результатам ВПР в сравнении с 2019-2020 и 2020-2021 учебного года повысились  результаты по русскому языку и математике в 5-7 классах.</a:t>
            </a:r>
            <a:endParaRPr lang="ru-RU" sz="1600" b="1" i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C:\Users\USER\Desktop\фото\IMG_20210202_1222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1357298"/>
            <a:ext cx="3000396" cy="2250298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0" name="Picture 2" descr="C:\Users\USER\Downloads\20220328_1029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23192" y="2643182"/>
            <a:ext cx="3020808" cy="1928826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1" name="Picture 3" descr="C:\Users\USER\Desktop\4a70c843-3219-461e-90fd-c6129f2fc59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48" y="4071942"/>
            <a:ext cx="3071834" cy="2303877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448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285728"/>
            <a:ext cx="5788478" cy="566057"/>
          </a:xfrm>
        </p:spPr>
        <p:txBody>
          <a:bodyPr>
            <a:normAutofit/>
          </a:bodyPr>
          <a:lstStyle/>
          <a:p>
            <a:r>
              <a:rPr b="1" dirty="0" lang="ru-RU" sz="2400">
                <a:latin charset="0" pitchFamily="18" typeface="Times New Roman"/>
                <a:cs charset="0" pitchFamily="18" typeface="Times New Roman"/>
              </a:rPr>
              <a:t>Результаты участия в проекте 500+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428596" y="785794"/>
            <a:ext cx="771530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algn="ctr" defTabSz="914400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b="1" baseline="0" cap="none" dirty="0" i="1" kern="0" kumimoji="0" lang="ru-RU" noProof="0" normalizeH="0" spc="0" strike="noStrike" u="none">
                <a:ln>
                  <a:noFill/>
                </a:ln>
                <a:effectLst/>
                <a:uLnTx/>
                <a:uFillTx/>
                <a:latin charset="0" pitchFamily="18" typeface="Times New Roman"/>
                <a:ea typeface="+mj-ea"/>
                <a:cs charset="0" pitchFamily="18" typeface="Times New Roman"/>
              </a:rPr>
              <a:t>ВСЕРОССИЙСКИЕ ПРОВЕРОЧНЫЕ РАБОТЫ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214414" y="1285860"/>
            <a:ext cx="214314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algn="ctr" defTabSz="914400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b="1" baseline="0" cap="none" dirty="0" i="1" kern="0" kumimoji="0" lang="ru-RU" noProof="0" normalizeH="0" smtClean="0" spc="0" strike="noStrike" sz="2400" u="none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charset="0" pitchFamily="18" typeface="Times New Roman"/>
                <a:ea typeface="+mj-ea"/>
                <a:cs charset="0" pitchFamily="18" typeface="Times New Roman"/>
              </a:rPr>
              <a:t>Математика</a:t>
            </a:r>
            <a:endParaRPr b="1" baseline="0" cap="none" dirty="0" i="1" kern="0" kumimoji="0" lang="ru-RU" noProof="0" normalizeH="0" spc="0" strike="noStrike" sz="2400" u="none">
              <a:ln>
                <a:noFill/>
              </a:ln>
              <a:solidFill>
                <a:srgbClr val="002060"/>
              </a:solidFill>
              <a:effectLst/>
              <a:uLnTx/>
              <a:uFillTx/>
              <a:latin charset="0" pitchFamily="18" typeface="Times New Roman"/>
              <a:ea typeface="+mj-ea"/>
              <a:cs charset="0" pitchFamily="18" typeface="Times New Roman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5357818" y="1285860"/>
            <a:ext cx="292895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algn="ctr" defTabSz="914400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b="1" baseline="0" cap="none" dirty="0" i="1" kern="0" kumimoji="0" lang="ru-RU" noProof="0" normalizeH="0" smtClean="0" spc="0" strike="noStrike" sz="2400" u="none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charset="0" pitchFamily="18" typeface="Times New Roman"/>
                <a:ea typeface="+mj-ea"/>
                <a:cs charset="0" pitchFamily="18" typeface="Times New Roman"/>
              </a:rPr>
              <a:t>Русский язык</a:t>
            </a:r>
            <a:endParaRPr b="1" baseline="0" cap="none" dirty="0" i="1" kern="0" kumimoji="0" lang="ru-RU" noProof="0" normalizeH="0" spc="0" strike="noStrike" sz="2400" u="none">
              <a:ln>
                <a:noFill/>
              </a:ln>
              <a:solidFill>
                <a:srgbClr val="002060"/>
              </a:solidFill>
              <a:effectLst/>
              <a:uLnTx/>
              <a:uFillTx/>
              <a:latin charset="0" pitchFamily="18" typeface="Times New Roman"/>
              <a:ea typeface="+mj-ea"/>
              <a:cs charset="0" pitchFamily="18" typeface="Times New Roman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6744485"/>
              </p:ext>
            </p:extLst>
          </p:nvPr>
        </p:nvGraphicFramePr>
        <p:xfrm>
          <a:off x="214282" y="1714488"/>
          <a:ext cx="4143406" cy="2752932"/>
        </p:xfrm>
        <a:graphic>
          <a:graphicData uri="http://schemas.openxmlformats.org/drawingml/2006/table">
            <a:tbl>
              <a:tblPr/>
              <a:tblGrid>
                <a:gridCol w="460186"/>
                <a:gridCol w="460186"/>
                <a:gridCol w="460186"/>
                <a:gridCol w="460186"/>
                <a:gridCol w="460186"/>
                <a:gridCol w="460619"/>
                <a:gridCol w="460619"/>
                <a:gridCol w="460619"/>
                <a:gridCol w="460619"/>
              </a:tblGrid>
              <a:tr h="4907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dirty="0" lang="ru-RU" sz="1000">
                          <a:latin typeface="Times New Roman"/>
                          <a:ea typeface="Calibri"/>
                          <a:cs typeface="Times New Roman"/>
                        </a:rPr>
                        <a:t>класс</a:t>
                      </a:r>
                      <a:endParaRPr dirty="0"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dirty="0" lang="ru-RU" sz="1200">
                          <a:latin typeface="Times New Roman"/>
                          <a:ea typeface="Calibri"/>
                          <a:cs typeface="Times New Roman"/>
                        </a:rPr>
                        <a:t>«2»</a:t>
                      </a:r>
                      <a:endParaRPr dirty="0"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dirty="0" lang="ru-RU" sz="1200">
                          <a:latin typeface="Times New Roman"/>
                          <a:ea typeface="Calibri"/>
                          <a:cs typeface="Times New Roman"/>
                        </a:rPr>
                        <a:t>«3»</a:t>
                      </a:r>
                      <a:endParaRPr dirty="0"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dirty="0" lang="ru-RU" sz="1200">
                          <a:latin typeface="Times New Roman"/>
                          <a:ea typeface="Calibri"/>
                          <a:cs typeface="Times New Roman"/>
                        </a:rPr>
                        <a:t>«4»</a:t>
                      </a:r>
                      <a:endParaRPr dirty="0"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dirty="0" lang="ru-RU" sz="1200">
                          <a:latin typeface="Times New Roman"/>
                          <a:ea typeface="Calibri"/>
                          <a:cs typeface="Times New Roman"/>
                        </a:rPr>
                        <a:t>«5»</a:t>
                      </a:r>
                      <a:endParaRPr dirty="0"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048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dirty="0" lang="ru-RU" sz="1200">
                          <a:latin typeface="Times New Roman"/>
                          <a:ea typeface="Calibri"/>
                          <a:cs typeface="Times New Roman"/>
                        </a:rPr>
                        <a:t>2019-2020</a:t>
                      </a:r>
                      <a:endParaRPr dirty="0"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dirty="0" lang="ru-RU" sz="1200">
                          <a:solidFill>
                            <a:srgbClr val="002060"/>
                          </a:solidFill>
                          <a:highlight>
                            <a:srgbClr val="FFFF00"/>
                          </a:highlight>
                          <a:latin typeface="Times New Roman"/>
                          <a:ea typeface="Calibri"/>
                          <a:cs typeface="Times New Roman"/>
                        </a:rPr>
                        <a:t>2020-2021</a:t>
                      </a:r>
                      <a:endParaRPr dirty="0"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dirty="0" lang="ru-RU" sz="1200">
                          <a:latin typeface="Times New Roman"/>
                          <a:ea typeface="Calibri"/>
                          <a:cs typeface="Times New Roman"/>
                        </a:rPr>
                        <a:t>2019-2020</a:t>
                      </a:r>
                      <a:endParaRPr dirty="0"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dirty="0" lang="ru-RU" sz="12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2020-2021</a:t>
                      </a:r>
                      <a:endParaRPr dirty="0"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lang="ru-RU" sz="1200">
                          <a:latin typeface="Times New Roman"/>
                          <a:ea typeface="Calibri"/>
                          <a:cs typeface="Times New Roman"/>
                        </a:rPr>
                        <a:t>2019-2020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dirty="0" lang="ru-RU" sz="12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2020-2021</a:t>
                      </a:r>
                      <a:endParaRPr dirty="0"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dirty="0" lang="ru-RU" sz="1200">
                          <a:latin typeface="Times New Roman"/>
                          <a:ea typeface="Calibri"/>
                          <a:cs typeface="Times New Roman"/>
                        </a:rPr>
                        <a:t>2019-2020</a:t>
                      </a:r>
                      <a:endParaRPr dirty="0"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lang="ru-RU" sz="12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2020-2021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solidFill>
                      <a:srgbClr val="FFFF00"/>
                    </a:solidFill>
                  </a:tcPr>
                </a:tc>
              </a:tr>
              <a:tr h="4524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lang="ru-RU" sz="12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lang="ru-RU" sz="1200">
                          <a:latin typeface="Times New Roman"/>
                          <a:ea typeface="Calibri"/>
                          <a:cs typeface="Times New Roman"/>
                        </a:rPr>
                        <a:t>44%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lang="ru-RU" sz="1200">
                          <a:solidFill>
                            <a:srgbClr val="002060"/>
                          </a:solidFill>
                          <a:highlight>
                            <a:srgbClr val="FFFF00"/>
                          </a:highlight>
                          <a:latin typeface="Times New Roman"/>
                          <a:ea typeface="Calibri"/>
                          <a:cs typeface="Times New Roman"/>
                        </a:rPr>
                        <a:t>11%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lang="ru-RU" sz="1200">
                          <a:latin typeface="Times New Roman"/>
                          <a:ea typeface="Calibri"/>
                          <a:cs typeface="Times New Roman"/>
                        </a:rPr>
                        <a:t>29%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dirty="0" lang="ru-RU" sz="12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49%</a:t>
                      </a:r>
                      <a:endParaRPr dirty="0"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dirty="0" lang="ru-RU" sz="1200">
                          <a:latin typeface="Times New Roman"/>
                          <a:ea typeface="Calibri"/>
                          <a:cs typeface="Times New Roman"/>
                        </a:rPr>
                        <a:t>18%</a:t>
                      </a:r>
                      <a:endParaRPr dirty="0"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lang="ru-RU" sz="12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23%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dirty="0" lang="ru-RU" sz="1200">
                          <a:latin typeface="Times New Roman"/>
                          <a:ea typeface="Calibri"/>
                          <a:cs typeface="Times New Roman"/>
                        </a:rPr>
                        <a:t>9%</a:t>
                      </a:r>
                      <a:endParaRPr dirty="0"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dirty="0" lang="ru-RU" sz="12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17%</a:t>
                      </a:r>
                      <a:endParaRPr dirty="0"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solidFill>
                      <a:srgbClr val="FFFF00"/>
                    </a:solidFill>
                  </a:tcPr>
                </a:tc>
              </a:tr>
              <a:tr h="4524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lang="ru-RU" sz="120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dirty="0" lang="ru-RU" sz="1200">
                          <a:latin typeface="Times New Roman"/>
                          <a:ea typeface="Calibri"/>
                          <a:cs typeface="Times New Roman"/>
                        </a:rPr>
                        <a:t>42%</a:t>
                      </a:r>
                      <a:endParaRPr dirty="0"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lang="ru-RU" sz="1200">
                          <a:solidFill>
                            <a:srgbClr val="002060"/>
                          </a:solidFill>
                          <a:highlight>
                            <a:srgbClr val="FFFF00"/>
                          </a:highlight>
                          <a:latin typeface="Times New Roman"/>
                          <a:ea typeface="Calibri"/>
                          <a:cs typeface="Times New Roman"/>
                        </a:rPr>
                        <a:t>38%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lang="ru-RU" sz="1200">
                          <a:latin typeface="Times New Roman"/>
                          <a:ea typeface="Calibri"/>
                          <a:cs typeface="Times New Roman"/>
                        </a:rPr>
                        <a:t>52%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lang="ru-RU" sz="12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47%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lang="ru-RU" sz="1200">
                          <a:latin typeface="Times New Roman"/>
                          <a:ea typeface="Calibri"/>
                          <a:cs typeface="Times New Roman"/>
                        </a:rPr>
                        <a:t>5%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lang="ru-RU" sz="12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15%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lang="ru-RU" sz="12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dirty="0" lang="ru-RU" sz="12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dirty="0"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solidFill>
                      <a:srgbClr val="FFFF00"/>
                    </a:solidFill>
                  </a:tcPr>
                </a:tc>
              </a:tr>
              <a:tr h="4524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lang="ru-RU" sz="120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dirty="0" lang="ru-RU" sz="1200">
                          <a:latin typeface="Times New Roman"/>
                          <a:ea typeface="Calibri"/>
                          <a:cs typeface="Times New Roman"/>
                        </a:rPr>
                        <a:t>15%</a:t>
                      </a:r>
                      <a:endParaRPr dirty="0"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lang="ru-RU" sz="1200">
                          <a:solidFill>
                            <a:srgbClr val="002060"/>
                          </a:solidFill>
                          <a:highlight>
                            <a:srgbClr val="FFFF00"/>
                          </a:highlight>
                          <a:latin typeface="Times New Roman"/>
                          <a:ea typeface="Calibri"/>
                          <a:cs typeface="Times New Roman"/>
                        </a:rPr>
                        <a:t>17%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lang="ru-RU" sz="1200">
                          <a:latin typeface="Times New Roman"/>
                          <a:ea typeface="Calibri"/>
                          <a:cs typeface="Times New Roman"/>
                        </a:rPr>
                        <a:t>46%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lang="ru-RU" sz="12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62%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lang="ru-RU" sz="1200">
                          <a:latin typeface="Times New Roman"/>
                          <a:ea typeface="Calibri"/>
                          <a:cs typeface="Times New Roman"/>
                        </a:rPr>
                        <a:t>16%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lang="ru-RU" sz="12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17%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lang="ru-RU" sz="1200">
                          <a:latin typeface="Times New Roman"/>
                          <a:ea typeface="Calibri"/>
                          <a:cs typeface="Times New Roman"/>
                        </a:rPr>
                        <a:t>23%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dirty="0" lang="ru-RU" sz="12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6%</a:t>
                      </a:r>
                      <a:endParaRPr dirty="0"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1153211"/>
              </p:ext>
            </p:extLst>
          </p:nvPr>
        </p:nvGraphicFramePr>
        <p:xfrm>
          <a:off x="4714876" y="1714488"/>
          <a:ext cx="4142834" cy="2763192"/>
        </p:xfrm>
        <a:graphic>
          <a:graphicData uri="http://schemas.openxmlformats.org/drawingml/2006/table">
            <a:tbl>
              <a:tblPr/>
              <a:tblGrid>
                <a:gridCol w="460122"/>
                <a:gridCol w="460122"/>
                <a:gridCol w="460122"/>
                <a:gridCol w="460122"/>
                <a:gridCol w="460122"/>
                <a:gridCol w="460556"/>
                <a:gridCol w="460556"/>
                <a:gridCol w="460556"/>
                <a:gridCol w="460556"/>
              </a:tblGrid>
              <a:tr h="4690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dirty="0" lang="ru-RU" sz="1000">
                          <a:latin typeface="Times New Roman"/>
                          <a:ea typeface="Calibri"/>
                          <a:cs typeface="Times New Roman"/>
                        </a:rPr>
                        <a:t>класс</a:t>
                      </a:r>
                      <a:endParaRPr dirty="0"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dirty="0" lang="ru-RU" sz="1200">
                          <a:latin typeface="Times New Roman"/>
                          <a:ea typeface="Calibri"/>
                          <a:cs typeface="Times New Roman"/>
                        </a:rPr>
                        <a:t>«2»</a:t>
                      </a:r>
                      <a:endParaRPr dirty="0"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dirty="0" lang="ru-RU" sz="1200">
                          <a:latin typeface="Times New Roman"/>
                          <a:ea typeface="Calibri"/>
                          <a:cs typeface="Times New Roman"/>
                        </a:rPr>
                        <a:t>«3»</a:t>
                      </a:r>
                      <a:endParaRPr dirty="0"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lang="ru-RU" sz="1200">
                          <a:latin typeface="Times New Roman"/>
                          <a:ea typeface="Calibri"/>
                          <a:cs typeface="Times New Roman"/>
                        </a:rPr>
                        <a:t>«4»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lang="ru-RU" sz="1200">
                          <a:latin typeface="Times New Roman"/>
                          <a:ea typeface="Calibri"/>
                          <a:cs typeface="Times New Roman"/>
                        </a:rPr>
                        <a:t>«5»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176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dirty="0" lang="ru-RU" sz="1200">
                          <a:latin typeface="Times New Roman"/>
                          <a:ea typeface="Calibri"/>
                          <a:cs typeface="Times New Roman"/>
                        </a:rPr>
                        <a:t>2019-2020</a:t>
                      </a:r>
                      <a:endParaRPr dirty="0"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dirty="0" lang="ru-RU" sz="12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2020-2021</a:t>
                      </a:r>
                      <a:endParaRPr dirty="0"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dirty="0" lang="ru-RU" sz="1200">
                          <a:latin typeface="Times New Roman"/>
                          <a:ea typeface="Calibri"/>
                          <a:cs typeface="Times New Roman"/>
                        </a:rPr>
                        <a:t>2019-2020</a:t>
                      </a:r>
                      <a:endParaRPr dirty="0"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dirty="0" lang="ru-RU" sz="12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2020-2021</a:t>
                      </a:r>
                      <a:endParaRPr dirty="0"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lang="ru-RU" sz="1200">
                          <a:latin typeface="Times New Roman"/>
                          <a:ea typeface="Calibri"/>
                          <a:cs typeface="Times New Roman"/>
                        </a:rPr>
                        <a:t>2019-2020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lang="ru-RU" sz="12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2020-2021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lang="ru-RU" sz="1200">
                          <a:latin typeface="Times New Roman"/>
                          <a:ea typeface="Calibri"/>
                          <a:cs typeface="Times New Roman"/>
                        </a:rPr>
                        <a:t>2019-2020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lang="ru-RU" sz="12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2020-2021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solidFill>
                      <a:srgbClr val="FFFF00"/>
                    </a:solidFill>
                  </a:tcPr>
                </a:tc>
              </a:tr>
              <a:tr h="4588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lang="ru-RU" sz="12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dirty="0" lang="ru-RU" sz="1200">
                          <a:latin typeface="Times New Roman"/>
                          <a:ea typeface="Calibri"/>
                          <a:cs typeface="Times New Roman"/>
                        </a:rPr>
                        <a:t>27%</a:t>
                      </a:r>
                      <a:endParaRPr dirty="0"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dirty="0" lang="ru-RU" sz="12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18%</a:t>
                      </a:r>
                      <a:endParaRPr dirty="0"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dirty="0" lang="ru-RU" sz="1200">
                          <a:latin typeface="Times New Roman"/>
                          <a:ea typeface="Calibri"/>
                          <a:cs typeface="Times New Roman"/>
                        </a:rPr>
                        <a:t>36%</a:t>
                      </a:r>
                      <a:endParaRPr dirty="0"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dirty="0" lang="ru-RU" sz="12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50%</a:t>
                      </a:r>
                      <a:endParaRPr dirty="0"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dirty="0" lang="ru-RU" sz="1200">
                          <a:latin typeface="Times New Roman"/>
                          <a:ea typeface="Calibri"/>
                          <a:cs typeface="Times New Roman"/>
                        </a:rPr>
                        <a:t>15%</a:t>
                      </a:r>
                      <a:endParaRPr dirty="0"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lang="ru-RU" sz="12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25%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lang="ru-RU" sz="1200">
                          <a:latin typeface="Times New Roman"/>
                          <a:ea typeface="Calibri"/>
                          <a:cs typeface="Times New Roman"/>
                        </a:rPr>
                        <a:t>9%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lang="ru-RU" sz="12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19%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solidFill>
                      <a:srgbClr val="FFFF00"/>
                    </a:solidFill>
                  </a:tcPr>
                </a:tc>
              </a:tr>
              <a:tr h="4588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lang="ru-RU" sz="120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lang="ru-RU" sz="1200">
                          <a:latin typeface="Times New Roman"/>
                          <a:ea typeface="Calibri"/>
                          <a:cs typeface="Times New Roman"/>
                        </a:rPr>
                        <a:t>55%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lang="ru-RU" sz="12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22%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lang="ru-RU" sz="1200">
                          <a:latin typeface="Times New Roman"/>
                          <a:ea typeface="Calibri"/>
                          <a:cs typeface="Times New Roman"/>
                        </a:rPr>
                        <a:t>28%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lang="ru-RU" sz="12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21%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dirty="0" lang="ru-RU" sz="1200">
                          <a:latin typeface="Times New Roman"/>
                          <a:ea typeface="Calibri"/>
                          <a:cs typeface="Times New Roman"/>
                        </a:rPr>
                        <a:t>17%</a:t>
                      </a:r>
                      <a:endParaRPr dirty="0"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dirty="0" lang="ru-RU" sz="12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57%</a:t>
                      </a:r>
                      <a:endParaRPr dirty="0"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dirty="0" lang="ru-RU" sz="12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dirty="0"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lang="ru-RU" sz="12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solidFill>
                      <a:srgbClr val="FFFF00"/>
                    </a:solidFill>
                  </a:tcPr>
                </a:tc>
              </a:tr>
              <a:tr h="4588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lang="ru-RU" sz="120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lang="ru-RU" sz="1200">
                          <a:latin typeface="Times New Roman"/>
                          <a:ea typeface="Calibri"/>
                          <a:cs typeface="Times New Roman"/>
                        </a:rPr>
                        <a:t>37%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lang="ru-RU" sz="12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14%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lang="ru-RU" sz="1200">
                          <a:latin typeface="Times New Roman"/>
                          <a:ea typeface="Calibri"/>
                          <a:cs typeface="Times New Roman"/>
                        </a:rPr>
                        <a:t>13%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lang="ru-RU" sz="12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55%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lang="ru-RU" sz="1200">
                          <a:latin typeface="Times New Roman"/>
                          <a:ea typeface="Calibri"/>
                          <a:cs typeface="Times New Roman"/>
                        </a:rPr>
                        <a:t>19%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dirty="0" lang="ru-RU" sz="12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28%</a:t>
                      </a:r>
                      <a:endParaRPr dirty="0"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dirty="0" lang="ru-RU" sz="12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dirty="0"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algn="l" pos="944245"/>
                        </a:tabLst>
                      </a:pPr>
                      <a:r>
                        <a:rPr b="1" dirty="0" lang="ru-RU" sz="12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3%</a:t>
                      </a:r>
                      <a:endParaRPr dirty="0"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B="0" marL="68580" marR="68580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rcRect r="-40"/>
          <a:stretch>
            <a:fillRect/>
          </a:stretch>
        </p:blipFill>
        <p:spPr>
          <a:xfrm>
            <a:off x="571472" y="4500570"/>
            <a:ext cx="3461513" cy="2177459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descr="Дети в школе пишут ВПР. Источник: obrnadzor.gov.ru" id="22530" name="Picture 2"/>
          <p:cNvPicPr>
            <a:picLocks noChangeArrowheads="1" noChangeAspect="1"/>
          </p:cNvPicPr>
          <p:nvPr/>
        </p:nvPicPr>
        <p:blipFill>
          <a:blip cstate="print" r:embed="rId3"/>
          <a:srcRect/>
          <a:stretch>
            <a:fillRect/>
          </a:stretch>
        </p:blipFill>
        <p:spPr bwMode="auto">
          <a:xfrm>
            <a:off x="5000628" y="4572008"/>
            <a:ext cx="3443922" cy="2146712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1551891"/>
      </p:ext>
    </p:extLst>
  </p:cSld>
  <p:clrMapOvr>
    <a:masterClrMapping/>
  </p:clrMapOvr>
  <p:timing>
    <p:tnLst>
      <p:par>
        <p:cTn dur="indefinite" id="1" nodeType="tmRoot" restart="never"/>
      </p:par>
    </p:tnLst>
  </p:timing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214290"/>
            <a:ext cx="7360319" cy="867530"/>
          </a:xfrm>
        </p:spPr>
        <p:txBody>
          <a:bodyPr>
            <a:noAutofit/>
          </a:bodyPr>
          <a:lstStyle/>
          <a:p>
            <a:pPr lvl="0"/>
            <a:r>
              <a:rPr b="1" dirty="0" lang="ru-RU" sz="2400">
                <a:latin charset="0" pitchFamily="18" typeface="Times New Roman"/>
                <a:cs charset="0" pitchFamily="18" typeface="Times New Roman"/>
              </a:rPr>
              <a:t>Работа над риском </a:t>
            </a:r>
            <a:br>
              <a:rPr b="1" dirty="0" lang="ru-RU" sz="2400">
                <a:latin charset="0" pitchFamily="18" typeface="Times New Roman"/>
                <a:cs charset="0" pitchFamily="18" typeface="Times New Roman"/>
              </a:rPr>
            </a:br>
            <a:r>
              <a:rPr b="1" dirty="0" lang="ru-RU" smtClean="0" sz="2400">
                <a:latin charset="0" pitchFamily="18" typeface="Times New Roman"/>
                <a:cs charset="0" pitchFamily="18" typeface="Times New Roman"/>
              </a:rPr>
              <a:t>«Низкий уровень вовлеченности родителей»</a:t>
            </a:r>
            <a:endParaRPr b="1" dirty="0" lang="ru-RU" sz="2400">
              <a:latin charset="0" pitchFamily="18" typeface="Times New Roman"/>
              <a:cs charset="0" pitchFamily="18" typeface="Times New Roman"/>
            </a:endParaRPr>
          </a:p>
        </p:txBody>
      </p:sp>
      <p:sp>
        <p:nvSpPr>
          <p:cNvPr id="17" name="Объект 2"/>
          <p:cNvSpPr>
            <a:spLocks noGrp="1"/>
          </p:cNvSpPr>
          <p:nvPr>
            <p:ph idx="1"/>
          </p:nvPr>
        </p:nvSpPr>
        <p:spPr>
          <a:xfrm>
            <a:off x="214282" y="1357298"/>
            <a:ext cx="3929090" cy="4357718"/>
          </a:xfrm>
        </p:spPr>
        <p:txBody>
          <a:bodyPr>
            <a:noAutofit/>
          </a:bodyPr>
          <a:lstStyle/>
          <a:p>
            <a:pPr indent="0" marL="0">
              <a:buNone/>
            </a:pPr>
            <a:r>
              <a:rPr dirty="0" lang="ru-RU" smtClean="0" sz="1800">
                <a:solidFill>
                  <a:srgbClr val="002060"/>
                </a:solidFill>
                <a:latin charset="0" pitchFamily="18" typeface="Times New Roman"/>
                <a:cs charset="0" pitchFamily="18" typeface="Times New Roman"/>
              </a:rPr>
              <a:t>Организована </a:t>
            </a:r>
            <a:r>
              <a:rPr dirty="0" lang="ru-RU" smtClean="0" sz="1800">
                <a:solidFill>
                  <a:srgbClr val="002060"/>
                </a:solidFill>
                <a:latin charset="0" pitchFamily="18" typeface="Times New Roman"/>
                <a:cs charset="0" pitchFamily="18" typeface="Times New Roman"/>
              </a:rPr>
              <a:t>система открытых уроков для родителей:</a:t>
            </a:r>
          </a:p>
          <a:p>
            <a:r>
              <a:rPr dirty="0" lang="ru-RU" smtClean="0" sz="1800">
                <a:solidFill>
                  <a:srgbClr val="002060"/>
                </a:solidFill>
                <a:latin charset="0" pitchFamily="18" typeface="Times New Roman"/>
                <a:cs charset="0" pitchFamily="18" typeface="Times New Roman"/>
              </a:rPr>
              <a:t>«Родительский лекторий»- </a:t>
            </a:r>
          </a:p>
          <a:p>
            <a:r>
              <a:rPr dirty="0" lang="ru-RU" smtClean="0" sz="1800">
                <a:solidFill>
                  <a:srgbClr val="002060"/>
                </a:solidFill>
                <a:latin charset="0" pitchFamily="18" typeface="Times New Roman"/>
                <a:cs charset="0" pitchFamily="18" typeface="Times New Roman"/>
              </a:rPr>
              <a:t>совместная работа Совета родителей с педагогами </a:t>
            </a:r>
            <a:r>
              <a:rPr dirty="0" lang="ru-RU" smtClean="0" sz="1800">
                <a:solidFill>
                  <a:srgbClr val="002060"/>
                </a:solidFill>
                <a:latin charset="0" pitchFamily="18" typeface="Times New Roman"/>
                <a:cs charset="0" pitchFamily="18" typeface="Times New Roman"/>
              </a:rPr>
              <a:t>школы;</a:t>
            </a:r>
            <a:endParaRPr dirty="0" lang="ru-RU" smtClean="0" sz="1800">
              <a:solidFill>
                <a:srgbClr val="002060"/>
              </a:solidFill>
              <a:latin charset="0" pitchFamily="18" typeface="Times New Roman"/>
              <a:cs charset="0" pitchFamily="18" typeface="Times New Roman"/>
            </a:endParaRPr>
          </a:p>
          <a:p>
            <a:r>
              <a:rPr dirty="0" lang="ru-RU" smtClean="0" sz="1800">
                <a:solidFill>
                  <a:srgbClr val="002060"/>
                </a:solidFill>
                <a:latin charset="0" pitchFamily="18" typeface="Times New Roman"/>
                <a:cs charset="0" pitchFamily="18" typeface="Times New Roman"/>
              </a:rPr>
              <a:t>Информирование родителей о жизни школы через </a:t>
            </a:r>
            <a:r>
              <a:rPr dirty="0" lang="ru-RU" smtClean="0" sz="1800">
                <a:solidFill>
                  <a:srgbClr val="002060"/>
                </a:solidFill>
                <a:latin charset="0" pitchFamily="18" typeface="Times New Roman"/>
                <a:cs charset="0" pitchFamily="18" typeface="Times New Roman"/>
              </a:rPr>
              <a:t>СМИ;</a:t>
            </a:r>
            <a:endParaRPr dirty="0" lang="ru-RU" smtClean="0" sz="1800">
              <a:solidFill>
                <a:srgbClr val="002060"/>
              </a:solidFill>
              <a:latin charset="0" pitchFamily="18" typeface="Times New Roman"/>
              <a:cs charset="0" pitchFamily="18" typeface="Times New Roman"/>
            </a:endParaRPr>
          </a:p>
          <a:p>
            <a:r>
              <a:rPr dirty="0" lang="ru-RU" smtClean="0" sz="1800">
                <a:solidFill>
                  <a:srgbClr val="002060"/>
                </a:solidFill>
                <a:latin charset="0" pitchFamily="18" typeface="Times New Roman"/>
                <a:cs charset="0" pitchFamily="18" typeface="Times New Roman"/>
              </a:rPr>
              <a:t> Сетевое взаимодействие с общественностью станицы по оказанию необходимой помощи родителям </a:t>
            </a:r>
            <a:r>
              <a:rPr dirty="0" lang="ru-RU" smtClean="0" sz="1800">
                <a:solidFill>
                  <a:srgbClr val="002060"/>
                </a:solidFill>
                <a:latin charset="0" pitchFamily="18" typeface="Times New Roman"/>
                <a:cs charset="0" pitchFamily="18" typeface="Times New Roman"/>
              </a:rPr>
              <a:t>обучающихся; </a:t>
            </a:r>
            <a:endParaRPr dirty="0" lang="ru-RU" smtClean="0" sz="1800">
              <a:solidFill>
                <a:srgbClr val="002060"/>
              </a:solidFill>
              <a:latin charset="0" pitchFamily="18" typeface="Times New Roman"/>
              <a:cs charset="0" pitchFamily="18" typeface="Times New Roman"/>
            </a:endParaRPr>
          </a:p>
          <a:p>
            <a:r>
              <a:rPr dirty="0" lang="ru-RU" smtClean="0" sz="1800">
                <a:solidFill>
                  <a:srgbClr val="002060"/>
                </a:solidFill>
                <a:latin charset="0" pitchFamily="18" typeface="Times New Roman"/>
                <a:cs charset="0" pitchFamily="18" typeface="Times New Roman"/>
              </a:rPr>
              <a:t>Проведение «Часов контроля» с родителями обучающихся с низкой мотивацией. </a:t>
            </a:r>
            <a:endParaRPr dirty="0" lang="ru-RU" sz="1800">
              <a:solidFill>
                <a:srgbClr val="002060"/>
              </a:solidFill>
              <a:latin charset="0" pitchFamily="18" typeface="Times New Roman"/>
              <a:cs charset="0" pitchFamily="18" typeface="Times New Roman"/>
            </a:endParaRPr>
          </a:p>
        </p:txBody>
      </p:sp>
      <p:pic>
        <p:nvPicPr>
          <p:cNvPr descr="C:\Users\user\Desktop\ШНОР\САМОДИАГНОСТИКА\Программы ШНОР\2 этап\фото\работа с родит\IMG-20211018-WA0006.jpg" id="34819" name="Picture 3"/>
          <p:cNvPicPr>
            <a:picLocks noChangeArrowheads="1" noChangeAspect="1"/>
          </p:cNvPicPr>
          <p:nvPr/>
        </p:nvPicPr>
        <p:blipFill>
          <a:blip cstate="print" r:embed="rId2"/>
          <a:srcRect r="-94"/>
          <a:stretch>
            <a:fillRect/>
          </a:stretch>
        </p:blipFill>
        <p:spPr bwMode="auto">
          <a:xfrm>
            <a:off x="6072198" y="2143116"/>
            <a:ext cx="2895781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descr="D:\ФОТО ДЛЯ ПРЕЗЕНТАЦИИ БЕЛЯЕВОЙ\родительское собрание.JPG" id="10" name="Picture 2"/>
          <p:cNvPicPr>
            <a:picLocks noChangeArrowheads="1" noChangeAspect="1"/>
          </p:cNvPicPr>
          <p:nvPr/>
        </p:nvPicPr>
        <p:blipFill>
          <a:blip cstate="print" r:embed="rId3"/>
          <a:srcRect/>
          <a:stretch>
            <a:fillRect/>
          </a:stretch>
        </p:blipFill>
        <p:spPr bwMode="auto">
          <a:xfrm>
            <a:off x="4143372" y="1071546"/>
            <a:ext cx="2643206" cy="1762137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descr="C:\Users\user\Desktop\ШНОР\САМОДИАГНОСТИКА\Программы ШНОР\2 этап\фото\работа с родит\IMG_0366.JPG" id="34822" name="Picture 6"/>
          <p:cNvPicPr>
            <a:picLocks noChangeArrowheads="1" noChangeAspect="1"/>
          </p:cNvPicPr>
          <p:nvPr/>
        </p:nvPicPr>
        <p:blipFill>
          <a:blip cstate="print" r:embed="rId4"/>
          <a:srcRect/>
          <a:stretch>
            <a:fillRect/>
          </a:stretch>
        </p:blipFill>
        <p:spPr bwMode="auto">
          <a:xfrm>
            <a:off x="4143372" y="3143248"/>
            <a:ext cx="2893237" cy="1928826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descr="C:\Users\USER\Desktop\5f70ac59-59dd-450f-a01c-d281e14fcf11.jpg" id="12" name="Picture 5"/>
          <p:cNvPicPr>
            <a:picLocks noChangeArrowheads="1" noChangeAspect="1"/>
          </p:cNvPicPr>
          <p:nvPr/>
        </p:nvPicPr>
        <p:blipFill>
          <a:blip cstate="print" r:embed="rId5"/>
          <a:srcRect b="63"/>
          <a:stretch>
            <a:fillRect/>
          </a:stretch>
        </p:blipFill>
        <p:spPr bwMode="auto">
          <a:xfrm>
            <a:off x="6286512" y="4429132"/>
            <a:ext cx="2674854" cy="1785950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4488676"/>
      </p:ext>
    </p:extLst>
  </p:cSld>
  <p:clrMapOvr>
    <a:masterClrMapping/>
  </p:clrMapOvr>
  <p:timing>
    <p:tnLst>
      <p:par>
        <p:cTn dur="indefinite" id="1" nodeType="tmRoot" restart="never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Изменение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образовательного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пространства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785794"/>
            <a:ext cx="8229600" cy="347187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Основная миссия образования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обеспечение условий для самоопределения и самореализации 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личности обучающегося</a:t>
            </a: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Наибольший успех получен от внедрения следующих решений:</a:t>
            </a: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Отработка пробелов в </a:t>
            </a:r>
            <a:r>
              <a:rPr lang="ru-RU" sz="1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разноуровневых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группах;</a:t>
            </a:r>
          </a:p>
          <a:p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Проведение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предметных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недель;</a:t>
            </a: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Повышение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квалификации педагогов;</a:t>
            </a:r>
          </a:p>
          <a:p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в </a:t>
            </a:r>
            <a:r>
              <a:rPr lang="ru-RU" sz="1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вебинарах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семинарах;</a:t>
            </a: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Внедрение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тематических педагогических планерок,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педсоветов;</a:t>
            </a: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Обновление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материально- технической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базы;</a:t>
            </a:r>
          </a:p>
          <a:p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Активизация роли родительской общественности </a:t>
            </a: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USER\Desktop\dd38dda8-e49d-4848-bbfa-bfb1525560f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4000504"/>
            <a:ext cx="2635291" cy="1756175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Users\USER\Desktop\29a09675-7e95-40f2-a3ae-058ff1ea14b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2330" y="1785926"/>
            <a:ext cx="1851405" cy="1571636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5" name="Picture 1" descr="C:\Users\USER\Desktop\8df91627-f2ca-401d-ac9d-9af4d91a18f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5072074"/>
            <a:ext cx="2546483" cy="1428418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6" name="Picture 2" descr="C:\Users\USER\Desktop\__1022020_2_20200203_17451963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4000504"/>
            <a:ext cx="2716604" cy="1811954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USER\Desktop\______8_20200131_128060415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85918" y="5072074"/>
            <a:ext cx="2419066" cy="1428760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AutoShape 29"/>
          <p:cNvSpPr>
            <a:spLocks noChangeArrowheads="1"/>
          </p:cNvSpPr>
          <p:nvPr/>
        </p:nvSpPr>
        <p:spPr bwMode="auto">
          <a:xfrm>
            <a:off x="5148263" y="1125538"/>
            <a:ext cx="3887787" cy="5111750"/>
          </a:xfrm>
          <a:prstGeom prst="foldedCorner">
            <a:avLst>
              <a:gd fmla="val 12500" name="adj"/>
            </a:avLst>
          </a:prstGeom>
          <a:solidFill>
            <a:srgbClr val="E3F8FD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 wrap="none"/>
          <a:lstStyle/>
          <a:p>
            <a:endParaRPr lang="ru-RU"/>
          </a:p>
        </p:txBody>
      </p:sp>
      <p:graphicFrame>
        <p:nvGraphicFramePr>
          <p:cNvPr id="2085" name="Object 37"/>
          <p:cNvGraphicFramePr>
            <a:graphicFrameLocks noChangeAspect="1"/>
          </p:cNvGraphicFramePr>
          <p:nvPr/>
        </p:nvGraphicFramePr>
        <p:xfrm>
          <a:off x="1042988" y="0"/>
          <a:ext cx="3468687" cy="992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imgH="1142640" imgW="3985560" name="CorelDRAW" progId="" r:id="rId3" spid="_x0000_s3080">
                  <p:embed/>
                </p:oleObj>
              </mc:Choice>
              <mc:Fallback>
                <p:oleObj imgH="1142640" imgW="3985560" name="CorelDRAW" progId="" r:id="rId3">
                  <p:embed/>
                  <p:pic>
                    <p:nvPicPr>
                      <p:cNvPr id="0" name="Object 37"/>
                      <p:cNvPicPr>
                        <a:picLocks noChangeArrowheads="1" noChangeAspect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0"/>
                        <a:ext cx="3468687" cy="992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algn="ctr" dir="2700000" dist="35921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323850" y="6237288"/>
            <a:ext cx="2292350" cy="412750"/>
            <a:chOff x="567" y="3838"/>
            <a:chExt cx="1534" cy="351"/>
          </a:xfrm>
        </p:grpSpPr>
        <p:graphicFrame>
          <p:nvGraphicFramePr>
            <p:cNvPr id="3075" name="Object 42"/>
            <p:cNvGraphicFramePr>
              <a:graphicFrameLocks noChangeAspect="1"/>
            </p:cNvGraphicFramePr>
            <p:nvPr/>
          </p:nvGraphicFramePr>
          <p:xfrm>
            <a:off x="567" y="3838"/>
            <a:ext cx="1202" cy="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imgH="505080" imgW="3997440" name="CorelDRAW" progId="" r:id="rId5" spid="_x0000_s3081">
                    <p:embed/>
                  </p:oleObj>
                </mc:Choice>
                <mc:Fallback>
                  <p:oleObj imgH="505080" imgW="3997440" name="CorelDRAW" progId="" r:id="rId5">
                    <p:embed/>
                    <p:pic>
                      <p:nvPicPr>
                        <p:cNvPr id="0" name="Object 42"/>
                        <p:cNvPicPr>
                          <a:picLocks noChangeArrowheads="1" noChangeAspect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7" y="3838"/>
                          <a:ext cx="1202" cy="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algn="ctr" dir="2700000" dist="35921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76" name="Object 43"/>
            <p:cNvGraphicFramePr>
              <a:graphicFrameLocks noChangeAspect="1"/>
            </p:cNvGraphicFramePr>
            <p:nvPr/>
          </p:nvGraphicFramePr>
          <p:xfrm>
            <a:off x="748" y="3929"/>
            <a:ext cx="1353" cy="2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imgH="845280" imgW="4396320" name="CorelDRAW" progId="" r:id="rId7" spid="_x0000_s3082">
                    <p:embed/>
                  </p:oleObj>
                </mc:Choice>
                <mc:Fallback>
                  <p:oleObj imgH="845280" imgW="4396320" name="CorelDRAW" progId="" r:id="rId7">
                    <p:embed/>
                    <p:pic>
                      <p:nvPicPr>
                        <p:cNvPr id="0" name="Object 43"/>
                        <p:cNvPicPr>
                          <a:picLocks noChangeArrowheads="1" noChangeAspect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8" y="3929"/>
                          <a:ext cx="1353" cy="2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algn="ctr" dir="2700000" dist="35921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082" name="Прямоугольник 20"/>
          <p:cNvSpPr>
            <a:spLocks noChangeArrowheads="1"/>
          </p:cNvSpPr>
          <p:nvPr/>
        </p:nvSpPr>
        <p:spPr bwMode="auto">
          <a:xfrm>
            <a:off x="5286380" y="1142984"/>
            <a:ext cx="3714776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buClr>
                <a:srgbClr val="FF6600"/>
              </a:buCl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dirty="0" lang="ru-RU" smtClean="0" sz="1400">
                <a:solidFill>
                  <a:schemeClr val="tx2"/>
                </a:solidFill>
                <a:latin charset="0" pitchFamily="18" typeface="Times New Roman"/>
                <a:cs charset="0" pitchFamily="18" typeface="Times New Roman"/>
              </a:rPr>
              <a:t>    Станица </a:t>
            </a:r>
            <a:r>
              <a:rPr b="1" dirty="0" err="1" lang="ru-RU" sz="1400">
                <a:solidFill>
                  <a:schemeClr val="tx2"/>
                </a:solidFill>
                <a:latin charset="0" pitchFamily="18" typeface="Times New Roman"/>
                <a:cs charset="0" pitchFamily="18" typeface="Times New Roman"/>
              </a:rPr>
              <a:t>Новобейсугская</a:t>
            </a:r>
            <a:r>
              <a:rPr b="1" dirty="0" lang="ru-RU" sz="1400">
                <a:solidFill>
                  <a:schemeClr val="tx2"/>
                </a:solidFill>
                <a:latin charset="0" pitchFamily="18" typeface="Times New Roman"/>
                <a:cs charset="0" pitchFamily="18" typeface="Times New Roman"/>
              </a:rPr>
              <a:t> своё начало ведет с 1852 года.</a:t>
            </a:r>
          </a:p>
          <a:p>
            <a:pPr>
              <a:spcBef>
                <a:spcPts val="300"/>
              </a:spcBef>
              <a:buClr>
                <a:srgbClr val="FF6600"/>
              </a:buCl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dirty="0" lang="ru-RU" smtClean="0" sz="1400">
                <a:solidFill>
                  <a:schemeClr val="tx2"/>
                </a:solidFill>
                <a:latin charset="0" pitchFamily="18" typeface="Times New Roman"/>
                <a:cs charset="0" pitchFamily="18" typeface="Times New Roman"/>
              </a:rPr>
              <a:t>     В </a:t>
            </a:r>
            <a:r>
              <a:rPr b="1" dirty="0" lang="ru-RU" sz="1400">
                <a:solidFill>
                  <a:schemeClr val="tx2"/>
                </a:solidFill>
                <a:latin charset="0" pitchFamily="18" typeface="Times New Roman"/>
                <a:cs charset="0" pitchFamily="18" typeface="Times New Roman"/>
              </a:rPr>
              <a:t>1904 году в станице было открыто двуклассное училище. </a:t>
            </a:r>
            <a:endParaRPr b="1" dirty="0" lang="ru-RU" smtClean="0" sz="1400">
              <a:solidFill>
                <a:schemeClr val="tx2"/>
              </a:solidFill>
              <a:latin charset="0" pitchFamily="18" typeface="Times New Roman"/>
              <a:cs charset="0" pitchFamily="18" typeface="Times New Roman"/>
            </a:endParaRPr>
          </a:p>
          <a:p>
            <a:pPr>
              <a:spcBef>
                <a:spcPts val="300"/>
              </a:spcBef>
              <a:buClr>
                <a:srgbClr val="FF6600"/>
              </a:buCl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dirty="0" lang="ru-RU" sz="1400">
                <a:solidFill>
                  <a:schemeClr val="tx2"/>
                </a:solidFill>
                <a:latin charset="0" pitchFamily="18" typeface="Times New Roman"/>
                <a:cs charset="0" pitchFamily="18" typeface="Times New Roman"/>
              </a:rPr>
              <a:t> </a:t>
            </a:r>
            <a:r>
              <a:rPr b="1" dirty="0" lang="ru-RU" smtClean="0" sz="1400">
                <a:solidFill>
                  <a:schemeClr val="tx2"/>
                </a:solidFill>
                <a:latin charset="0" pitchFamily="18" typeface="Times New Roman"/>
                <a:cs charset="0" pitchFamily="18" typeface="Times New Roman"/>
              </a:rPr>
              <a:t>    </a:t>
            </a:r>
            <a:r>
              <a:rPr b="1" dirty="0" lang="ru-RU" smtClean="0" sz="1400">
                <a:solidFill>
                  <a:schemeClr val="tx2"/>
                </a:solidFill>
                <a:latin charset="0" pitchFamily="18" typeface="Times New Roman"/>
                <a:cs charset="0" pitchFamily="18" typeface="Times New Roman"/>
              </a:rPr>
              <a:t>В </a:t>
            </a:r>
            <a:r>
              <a:rPr b="1" dirty="0" lang="ru-RU" sz="1400">
                <a:solidFill>
                  <a:schemeClr val="tx2"/>
                </a:solidFill>
                <a:latin charset="0" pitchFamily="18" typeface="Times New Roman"/>
                <a:cs charset="0" pitchFamily="18" typeface="Times New Roman"/>
              </a:rPr>
              <a:t>1918 году двуклассное училище было </a:t>
            </a:r>
            <a:r>
              <a:rPr b="1" dirty="0" lang="ru-RU" smtClean="0" sz="1400">
                <a:solidFill>
                  <a:schemeClr val="tx2"/>
                </a:solidFill>
                <a:latin charset="0" pitchFamily="18" typeface="Times New Roman"/>
                <a:cs charset="0" pitchFamily="18" typeface="Times New Roman"/>
              </a:rPr>
              <a:t>преобразовано в </a:t>
            </a:r>
            <a:r>
              <a:rPr b="1" dirty="0" lang="ru-RU" sz="1400">
                <a:solidFill>
                  <a:schemeClr val="tx2"/>
                </a:solidFill>
                <a:latin charset="0" pitchFamily="18" typeface="Times New Roman"/>
                <a:cs charset="0" pitchFamily="18" typeface="Times New Roman"/>
              </a:rPr>
              <a:t>Высшее начальное училище.                                    </a:t>
            </a:r>
          </a:p>
          <a:p>
            <a:pPr>
              <a:spcBef>
                <a:spcPts val="300"/>
              </a:spcBef>
              <a:buClr>
                <a:srgbClr val="FF6600"/>
              </a:buCl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dirty="0" lang="ru-RU" smtClean="0" sz="1400">
                <a:solidFill>
                  <a:schemeClr val="tx2"/>
                </a:solidFill>
                <a:latin charset="0" pitchFamily="18" typeface="Times New Roman"/>
                <a:cs charset="0" pitchFamily="18" typeface="Times New Roman"/>
              </a:rPr>
              <a:t>    С </a:t>
            </a:r>
            <a:r>
              <a:rPr b="1" dirty="0" lang="ru-RU" sz="1400">
                <a:solidFill>
                  <a:schemeClr val="tx2"/>
                </a:solidFill>
                <a:latin charset="0" pitchFamily="18" typeface="Times New Roman"/>
                <a:cs charset="0" pitchFamily="18" typeface="Times New Roman"/>
              </a:rPr>
              <a:t>1940 года школа была преобразована в среднюю школу.</a:t>
            </a:r>
          </a:p>
          <a:p>
            <a:pPr>
              <a:spcBef>
                <a:spcPts val="300"/>
              </a:spcBef>
              <a:buClr>
                <a:srgbClr val="FF6600"/>
              </a:buCl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dirty="0" lang="ru-RU" smtClean="0" sz="1400">
                <a:solidFill>
                  <a:schemeClr val="tx2"/>
                </a:solidFill>
                <a:latin charset="0" pitchFamily="18" typeface="Times New Roman"/>
                <a:cs charset="0" pitchFamily="18" typeface="Times New Roman"/>
              </a:rPr>
              <a:t>     В </a:t>
            </a:r>
            <a:r>
              <a:rPr b="1" dirty="0" lang="ru-RU" sz="1400">
                <a:solidFill>
                  <a:schemeClr val="tx2"/>
                </a:solidFill>
                <a:latin charset="0" pitchFamily="18" typeface="Times New Roman"/>
                <a:cs charset="0" pitchFamily="18" typeface="Times New Roman"/>
              </a:rPr>
              <a:t>1974 году на месте церкви было построено новое здание средней школы. </a:t>
            </a:r>
            <a:endParaRPr b="1" dirty="0" lang="ru-RU" smtClean="0" sz="1400">
              <a:solidFill>
                <a:schemeClr val="tx2"/>
              </a:solidFill>
              <a:latin charset="0" pitchFamily="18" typeface="Times New Roman"/>
              <a:cs charset="0" pitchFamily="18" typeface="Times New Roman"/>
            </a:endParaRPr>
          </a:p>
          <a:p>
            <a:pPr>
              <a:spcBef>
                <a:spcPts val="300"/>
              </a:spcBef>
              <a:buClr>
                <a:srgbClr val="FF6600"/>
              </a:buCl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dirty="0" lang="ru-RU" smtClean="0" sz="1400">
                <a:solidFill>
                  <a:schemeClr val="tx2"/>
                </a:solidFill>
                <a:latin charset="0" pitchFamily="18" typeface="Times New Roman"/>
                <a:cs charset="0" pitchFamily="18" typeface="Times New Roman"/>
              </a:rPr>
              <a:t>      В </a:t>
            </a:r>
            <a:r>
              <a:rPr b="1" dirty="0" lang="ru-RU" sz="1400">
                <a:solidFill>
                  <a:schemeClr val="tx2"/>
                </a:solidFill>
                <a:latin charset="0" pitchFamily="18" typeface="Times New Roman"/>
                <a:cs charset="0" pitchFamily="18" typeface="Times New Roman"/>
              </a:rPr>
              <a:t>2004 году школа отметила свой 100-летний юбилей. </a:t>
            </a:r>
            <a:endParaRPr b="1" dirty="0" lang="ru-RU" smtClean="0" sz="1400">
              <a:solidFill>
                <a:schemeClr val="tx2"/>
              </a:solidFill>
              <a:latin charset="0" pitchFamily="18" typeface="Times New Roman"/>
              <a:cs charset="0" pitchFamily="18" typeface="Times New Roman"/>
            </a:endParaRPr>
          </a:p>
          <a:p>
            <a:pPr>
              <a:spcBef>
                <a:spcPts val="300"/>
              </a:spcBef>
              <a:buClr>
                <a:srgbClr val="FF6600"/>
              </a:buCl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dirty="0" lang="ru-RU" sz="1400">
                <a:solidFill>
                  <a:schemeClr val="tx2"/>
                </a:solidFill>
                <a:latin charset="0" pitchFamily="18" typeface="Times New Roman"/>
                <a:cs charset="0" pitchFamily="18" typeface="Times New Roman"/>
              </a:rPr>
              <a:t> </a:t>
            </a:r>
            <a:r>
              <a:rPr b="1" dirty="0" lang="ru-RU" smtClean="0" sz="1400">
                <a:solidFill>
                  <a:schemeClr val="tx2"/>
                </a:solidFill>
                <a:latin charset="0" pitchFamily="18" typeface="Times New Roman"/>
                <a:cs charset="0" pitchFamily="18" typeface="Times New Roman"/>
              </a:rPr>
              <a:t>      </a:t>
            </a:r>
            <a:r>
              <a:rPr b="1" dirty="0" lang="ru-RU" smtClean="0" sz="1400">
                <a:solidFill>
                  <a:schemeClr val="tx2"/>
                </a:solidFill>
                <a:latin charset="0" pitchFamily="18" typeface="Times New Roman"/>
                <a:cs charset="0" pitchFamily="18" typeface="Times New Roman"/>
              </a:rPr>
              <a:t>В </a:t>
            </a:r>
            <a:r>
              <a:rPr b="1" dirty="0" lang="ru-RU" smtClean="0" sz="1400">
                <a:solidFill>
                  <a:schemeClr val="tx2"/>
                </a:solidFill>
                <a:latin charset="0" pitchFamily="18" typeface="Times New Roman"/>
                <a:cs charset="0" pitchFamily="18" typeface="Times New Roman"/>
              </a:rPr>
              <a:t>2006 </a:t>
            </a:r>
            <a:r>
              <a:rPr b="1" dirty="0" lang="ru-RU" sz="1400">
                <a:solidFill>
                  <a:schemeClr val="tx2"/>
                </a:solidFill>
                <a:latin charset="0" pitchFamily="18" typeface="Times New Roman"/>
                <a:cs charset="0" pitchFamily="18" typeface="Times New Roman"/>
              </a:rPr>
              <a:t>году произошло слияние ООШ №22 и СОШ №12</a:t>
            </a:r>
            <a:r>
              <a:rPr b="1" dirty="0" lang="ru-RU" smtClean="0" sz="1400">
                <a:solidFill>
                  <a:schemeClr val="tx2"/>
                </a:solidFill>
                <a:latin charset="0" pitchFamily="18" typeface="Times New Roman"/>
                <a:cs charset="0" pitchFamily="18" typeface="Times New Roman"/>
              </a:rPr>
              <a:t>.</a:t>
            </a:r>
          </a:p>
          <a:p>
            <a:pPr>
              <a:spcBef>
                <a:spcPts val="300"/>
              </a:spcBef>
              <a:buClr>
                <a:srgbClr val="FF6600"/>
              </a:buCl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dirty="0" lang="ru-RU" smtClean="0" sz="1400">
                <a:solidFill>
                  <a:schemeClr val="tx2"/>
                </a:solidFill>
                <a:latin charset="0" pitchFamily="18" typeface="Times New Roman"/>
                <a:cs charset="0" pitchFamily="18" typeface="Times New Roman"/>
              </a:rPr>
              <a:t>     В </a:t>
            </a:r>
            <a:r>
              <a:rPr b="1" dirty="0" lang="ru-RU" smtClean="0" sz="1400">
                <a:solidFill>
                  <a:schemeClr val="tx2"/>
                </a:solidFill>
                <a:latin charset="0" pitchFamily="18" typeface="Times New Roman"/>
                <a:cs charset="0" pitchFamily="18" typeface="Times New Roman"/>
              </a:rPr>
              <a:t>сентябре 2019 года школе присвоено имя Героя Советского Союза Ильи Сергеевича Демьяненко.</a:t>
            </a:r>
          </a:p>
          <a:p>
            <a:pPr>
              <a:spcBef>
                <a:spcPts val="300"/>
              </a:spcBef>
              <a:buClr>
                <a:srgbClr val="FF6600"/>
              </a:buCl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dirty="0" lang="ru-RU" smtClean="0" sz="1400">
                <a:solidFill>
                  <a:schemeClr val="tx2"/>
                </a:solidFill>
                <a:latin charset="0" pitchFamily="18" typeface="Times New Roman"/>
                <a:cs charset="0" pitchFamily="18" typeface="Times New Roman"/>
              </a:rPr>
              <a:t>    В октябре 2019 года создан Центр образования цифрового и гуманитарного профилей «Точка роста»</a:t>
            </a:r>
            <a:endParaRPr b="1" dirty="0" lang="en-GB" sz="1400">
              <a:solidFill>
                <a:schemeClr val="tx2"/>
              </a:solidFill>
              <a:latin charset="0" pitchFamily="18" typeface="Times New Roman"/>
              <a:cs charset="0" pitchFamily="18" typeface="Times New Roman"/>
            </a:endParaRPr>
          </a:p>
        </p:txBody>
      </p:sp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142844" y="714356"/>
            <a:ext cx="2535224" cy="1573877"/>
            <a:chOff x="113" y="890"/>
            <a:chExt cx="1930" cy="1239"/>
          </a:xfrm>
        </p:grpSpPr>
        <p:pic>
          <p:nvPicPr>
            <p:cNvPr descr="Изображение 030" id="3091" name="Picture 8"/>
            <p:cNvPicPr>
              <a:picLocks noChangeArrowheads="1" noChangeAspect="1"/>
            </p:cNvPicPr>
            <p:nvPr/>
          </p:nvPicPr>
          <p:blipFill>
            <a:blip cstate="print" r:embed="rId9"/>
            <a:srcRect b="129" r="1"/>
            <a:stretch>
              <a:fillRect/>
            </a:stretch>
          </p:blipFill>
          <p:spPr bwMode="auto">
            <a:xfrm>
              <a:off x="113" y="890"/>
              <a:ext cx="1930" cy="1186"/>
            </a:xfrm>
            <a:prstGeom prst="round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092" name="Text Box 33"/>
            <p:cNvSpPr txBox="1">
              <a:spLocks noChangeArrowheads="1"/>
            </p:cNvSpPr>
            <p:nvPr/>
          </p:nvSpPr>
          <p:spPr bwMode="auto">
            <a:xfrm>
              <a:off x="113" y="1888"/>
              <a:ext cx="1859" cy="241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b="1" lang="ru-RU" sz="1200">
                  <a:solidFill>
                    <a:srgbClr val="FFFFFF"/>
                  </a:solidFill>
                </a:rPr>
                <a:t>Церковь</a:t>
              </a: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785786" y="2071678"/>
            <a:ext cx="2643206" cy="1785950"/>
            <a:chOff x="857224" y="2285993"/>
            <a:chExt cx="2545316" cy="1533234"/>
          </a:xfrm>
        </p:grpSpPr>
        <p:pic>
          <p:nvPicPr>
            <p:cNvPr descr="Изображение 028" id="3089" name="Picture 19"/>
            <p:cNvPicPr>
              <a:picLocks noChangeArrowheads="1" noChangeAspect="1"/>
            </p:cNvPicPr>
            <p:nvPr/>
          </p:nvPicPr>
          <p:blipFill>
            <a:blip r:embed="rId10"/>
            <a:srcRect b="-91" r="-30"/>
            <a:stretch>
              <a:fillRect/>
            </a:stretch>
          </p:blipFill>
          <p:spPr bwMode="auto">
            <a:xfrm>
              <a:off x="857224" y="2285993"/>
              <a:ext cx="2475074" cy="150654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090" name="Text Box 23"/>
            <p:cNvSpPr txBox="1">
              <a:spLocks noChangeArrowheads="1"/>
            </p:cNvSpPr>
            <p:nvPr/>
          </p:nvSpPr>
          <p:spPr bwMode="auto">
            <a:xfrm>
              <a:off x="928662" y="3357562"/>
              <a:ext cx="247387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b="1" dirty="0" lang="ru-RU" sz="1200">
                  <a:solidFill>
                    <a:schemeClr val="bg1"/>
                  </a:solidFill>
                </a:rPr>
                <a:t>Здание СШ №12 построено в 1912  г.</a:t>
              </a:r>
            </a:p>
          </p:txBody>
        </p:sp>
      </p:grpSp>
      <p:grpSp>
        <p:nvGrpSpPr>
          <p:cNvPr id="5" name="Group 28"/>
          <p:cNvGrpSpPr>
            <a:grpSpLocks/>
          </p:cNvGrpSpPr>
          <p:nvPr/>
        </p:nvGrpSpPr>
        <p:grpSpPr bwMode="auto">
          <a:xfrm>
            <a:off x="1714480" y="3500438"/>
            <a:ext cx="2500330" cy="1708143"/>
            <a:chOff x="930" y="1979"/>
            <a:chExt cx="1724" cy="1293"/>
          </a:xfrm>
        </p:grpSpPr>
        <p:pic>
          <p:nvPicPr>
            <p:cNvPr descr="P1000458" id="3087" name="Picture 32"/>
            <p:cNvPicPr>
              <a:picLocks noChangeArrowheads="1" noChangeAspect="1"/>
            </p:cNvPicPr>
            <p:nvPr/>
          </p:nvPicPr>
          <p:blipFill>
            <a:blip cstate="print" r:embed="rId11"/>
            <a:srcRect/>
            <a:stretch>
              <a:fillRect/>
            </a:stretch>
          </p:blipFill>
          <p:spPr bwMode="auto">
            <a:xfrm>
              <a:off x="930" y="1979"/>
              <a:ext cx="1724" cy="1293"/>
            </a:xfrm>
            <a:prstGeom prst="round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088" name="Text Box 17"/>
            <p:cNvSpPr txBox="1">
              <a:spLocks noChangeArrowheads="1"/>
            </p:cNvSpPr>
            <p:nvPr/>
          </p:nvSpPr>
          <p:spPr bwMode="auto">
            <a:xfrm>
              <a:off x="982" y="3051"/>
              <a:ext cx="1633" cy="215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b="1" dirty="0" lang="ru-RU" sz="1000">
                  <a:solidFill>
                    <a:schemeClr val="bg1"/>
                  </a:solidFill>
                </a:rPr>
                <a:t>Здание школы построено в 1974г.</a:t>
              </a:r>
            </a:p>
          </p:txBody>
        </p:sp>
      </p:grpSp>
      <p:pic>
        <p:nvPicPr>
          <p:cNvPr descr="C:\Users\USER\Desktop\____24092019_6_20190924_1073742990.jpg" id="7" name="Picture 5"/>
          <p:cNvPicPr>
            <a:picLocks noChangeArrowheads="1" noChangeAspect="1"/>
          </p:cNvPicPr>
          <p:nvPr/>
        </p:nvPicPr>
        <p:blipFill>
          <a:blip cstate="print" r:embed="rId12"/>
          <a:srcRect/>
          <a:stretch>
            <a:fillRect/>
          </a:stretch>
        </p:blipFill>
        <p:spPr bwMode="auto">
          <a:xfrm>
            <a:off x="3000364" y="5143512"/>
            <a:ext cx="2357453" cy="1571636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dur="indefinite" id="1" nodeType="tmRoot" restart="never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8229600" cy="1143000"/>
          </a:xfrm>
        </p:spPr>
        <p:txBody>
          <a:bodyPr>
            <a:normAutofit/>
          </a:bodyPr>
          <a:lstStyle/>
          <a:p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</a:rPr>
              <a:t>        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Информация  об участниках образовательного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процесса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8" name="Oval 2"/>
          <p:cNvSpPr>
            <a:spLocks noChangeArrowheads="1"/>
          </p:cNvSpPr>
          <p:nvPr/>
        </p:nvSpPr>
        <p:spPr bwMode="auto">
          <a:xfrm>
            <a:off x="142844" y="1357298"/>
            <a:ext cx="2822576" cy="952500"/>
          </a:xfrm>
          <a:prstGeom prst="ellipse">
            <a:avLst/>
          </a:prstGeom>
          <a:solidFill>
            <a:srgbClr val="548DD4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  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ОБУЧАЮЩИЕСЯ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42844" y="2357431"/>
          <a:ext cx="3000364" cy="3714775"/>
        </p:xfrm>
        <a:graphic>
          <a:graphicData uri="http://schemas.openxmlformats.org/drawingml/2006/table">
            <a:tbl>
              <a:tblPr/>
              <a:tblGrid>
                <a:gridCol w="2251896"/>
                <a:gridCol w="748468"/>
              </a:tblGrid>
              <a:tr h="571033">
                <a:tc gridSpan="2">
                  <a:txBody>
                    <a:bodyPr/>
                    <a:lstStyle/>
                    <a:p>
                      <a:pPr marL="120015">
                        <a:spcBef>
                          <a:spcPts val="365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</a:rPr>
                        <a:t>Социальный</a:t>
                      </a:r>
                      <a:r>
                        <a:rPr lang="ru-RU" sz="1600" b="1" spc="95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</a:rPr>
                        <a:t>паспорт</a:t>
                      </a:r>
                      <a:r>
                        <a:rPr lang="ru-RU" sz="1600" b="1" spc="9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</a:rPr>
                        <a:t>сельской</a:t>
                      </a:r>
                      <a:r>
                        <a:rPr lang="ru-RU" sz="1600" b="1" spc="115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b="1" spc="-10" dirty="0">
                          <a:latin typeface="Times New Roman"/>
                          <a:ea typeface="Times New Roman"/>
                        </a:rPr>
                        <a:t>школы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0645">
                <a:tc>
                  <a:txBody>
                    <a:bodyPr/>
                    <a:lstStyle/>
                    <a:p>
                      <a:pPr marL="118745"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600" spc="-10" dirty="0" err="1">
                          <a:latin typeface="Times New Roman"/>
                          <a:ea typeface="Times New Roman"/>
                        </a:rPr>
                        <a:t>Вceгo</a:t>
                      </a:r>
                      <a:r>
                        <a:rPr lang="ru-RU" sz="1600" spc="-15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spc="-10" dirty="0">
                          <a:latin typeface="Times New Roman"/>
                          <a:ea typeface="Times New Roman"/>
                        </a:rPr>
                        <a:t>обучающихся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7475"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600" spc="-25" dirty="0">
                          <a:latin typeface="Times New Roman"/>
                          <a:ea typeface="Times New Roman"/>
                        </a:rPr>
                        <a:t>308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289">
                <a:tc>
                  <a:txBody>
                    <a:bodyPr/>
                    <a:lstStyle/>
                    <a:p>
                      <a:pPr marL="118745"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Из</a:t>
                      </a:r>
                      <a:r>
                        <a:rPr lang="ru-RU" sz="1600" spc="1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многодетных</a:t>
                      </a:r>
                      <a:r>
                        <a:rPr lang="ru-RU" sz="1600" spc="14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spc="-10" dirty="0">
                          <a:latin typeface="Times New Roman"/>
                          <a:ea typeface="Times New Roman"/>
                        </a:rPr>
                        <a:t>семей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9380"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ru-RU" sz="1600" spc="-25" dirty="0">
                          <a:latin typeface="Times New Roman"/>
                          <a:ea typeface="Times New Roman"/>
                        </a:rPr>
                        <a:t>96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1033">
                <a:tc>
                  <a:txBody>
                    <a:bodyPr/>
                    <a:lstStyle/>
                    <a:p>
                      <a:pPr marL="118745"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Из</a:t>
                      </a:r>
                      <a:r>
                        <a:rPr lang="ru-RU" sz="1600" spc="12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малообеспеченных</a:t>
                      </a:r>
                      <a:r>
                        <a:rPr lang="ru-RU" sz="1600" spc="75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spc="-10" dirty="0">
                          <a:latin typeface="Times New Roman"/>
                          <a:ea typeface="Times New Roman"/>
                        </a:rPr>
                        <a:t>семей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6680">
                        <a:spcBef>
                          <a:spcPts val="38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82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064">
                <a:tc>
                  <a:txBody>
                    <a:bodyPr/>
                    <a:lstStyle/>
                    <a:p>
                      <a:pPr marL="118745"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Из неполных</a:t>
                      </a:r>
                      <a:r>
                        <a:rPr lang="ru-RU" sz="1600" spc="95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spc="-10">
                          <a:latin typeface="Times New Roman"/>
                          <a:ea typeface="Times New Roman"/>
                        </a:rPr>
                        <a:t>семей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8745"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ru-RU" sz="1600" spc="-25" dirty="0">
                          <a:latin typeface="Times New Roman"/>
                          <a:ea typeface="Times New Roman"/>
                        </a:rPr>
                        <a:t>64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1033">
                <a:tc>
                  <a:txBody>
                    <a:bodyPr/>
                    <a:lstStyle/>
                    <a:p>
                      <a:pPr marL="119380"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Дети</a:t>
                      </a:r>
                      <a:r>
                        <a:rPr lang="ru-RU" sz="1600" spc="-2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с</a:t>
                      </a:r>
                      <a:r>
                        <a:rPr lang="ru-RU" sz="1600" spc="-1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OB3/</a:t>
                      </a:r>
                      <a:r>
                        <a:rPr lang="ru-RU" sz="1600" spc="2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из</a:t>
                      </a:r>
                      <a:r>
                        <a:rPr lang="ru-RU" sz="1600" spc="-15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них</a:t>
                      </a:r>
                      <a:r>
                        <a:rPr lang="ru-RU" sz="1600" spc="-5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spc="-10" dirty="0">
                          <a:latin typeface="Times New Roman"/>
                          <a:ea typeface="Times New Roman"/>
                        </a:rPr>
                        <a:t>инвалиды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7475"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10/</a:t>
                      </a:r>
                      <a:r>
                        <a:rPr lang="ru-RU" sz="1600" spc="15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spc="-50" dirty="0">
                          <a:latin typeface="Times New Roman"/>
                          <a:ea typeface="Times New Roman"/>
                        </a:rPr>
                        <a:t>2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1033">
                <a:tc>
                  <a:txBody>
                    <a:bodyPr/>
                    <a:lstStyle/>
                    <a:p>
                      <a:pPr marL="119380"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ru-RU" sz="1600" spc="-10" dirty="0">
                          <a:latin typeface="Times New Roman"/>
                          <a:ea typeface="Times New Roman"/>
                        </a:rPr>
                        <a:t>Семьи,</a:t>
                      </a:r>
                      <a:r>
                        <a:rPr lang="ru-RU" sz="1600" spc="-45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spc="-10" dirty="0">
                          <a:latin typeface="Times New Roman"/>
                          <a:ea typeface="Times New Roman"/>
                        </a:rPr>
                        <a:t>состоящие</a:t>
                      </a:r>
                      <a:r>
                        <a:rPr lang="ru-RU" sz="1600" spc="-4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spc="-10" dirty="0">
                          <a:latin typeface="Times New Roman"/>
                          <a:ea typeface="Times New Roman"/>
                        </a:rPr>
                        <a:t>на</a:t>
                      </a:r>
                      <a:r>
                        <a:rPr lang="ru-RU" sz="1600" spc="-45" dirty="0">
                          <a:latin typeface="Times New Roman"/>
                          <a:ea typeface="Times New Roman"/>
                        </a:rPr>
                        <a:t> разных видах </a:t>
                      </a:r>
                      <a:r>
                        <a:rPr lang="ru-RU" sz="1600" spc="-10" dirty="0" smtClean="0">
                          <a:latin typeface="Times New Roman"/>
                          <a:ea typeface="Times New Roman"/>
                        </a:rPr>
                        <a:t>учета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7475"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645">
                <a:tc>
                  <a:txBody>
                    <a:bodyPr/>
                    <a:lstStyle/>
                    <a:p>
                      <a:pPr marL="119380"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ru-RU" sz="1600" spc="-10">
                          <a:latin typeface="Times New Roman"/>
                          <a:ea typeface="Times New Roman"/>
                        </a:rPr>
                        <a:t>ИСБШ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7475"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74,5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214678" y="2357430"/>
          <a:ext cx="3000396" cy="3714777"/>
        </p:xfrm>
        <a:graphic>
          <a:graphicData uri="http://schemas.openxmlformats.org/drawingml/2006/table">
            <a:tbl>
              <a:tblPr/>
              <a:tblGrid>
                <a:gridCol w="388634"/>
                <a:gridCol w="2611762"/>
              </a:tblGrid>
              <a:tr h="517739">
                <a:tc gridSpan="2">
                  <a:txBody>
                    <a:bodyPr/>
                    <a:lstStyle/>
                    <a:p>
                      <a:pPr marL="120015" algn="ctr">
                        <a:spcBef>
                          <a:spcPts val="34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</a:rPr>
                        <a:t>Социальный</a:t>
                      </a:r>
                      <a:r>
                        <a:rPr lang="ru-RU" sz="1600" b="1" spc="11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</a:rPr>
                        <a:t>паспорт</a:t>
                      </a:r>
                      <a:r>
                        <a:rPr lang="ru-RU" sz="1600" b="1" spc="75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</a:rPr>
                        <a:t>сельской</a:t>
                      </a:r>
                      <a:r>
                        <a:rPr lang="ru-RU" sz="1600" b="1" spc="85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b="1" spc="-10" dirty="0">
                          <a:latin typeface="Times New Roman"/>
                          <a:ea typeface="Times New Roman"/>
                        </a:rPr>
                        <a:t>школы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75556">
                <a:tc>
                  <a:txBody>
                    <a:bodyPr/>
                    <a:lstStyle/>
                    <a:p>
                      <a:pPr marL="118745"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600" spc="-25">
                          <a:latin typeface="Calibri"/>
                          <a:ea typeface="Times New Roman"/>
                        </a:rPr>
                        <a:t>1.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18770" indent="-1270">
                        <a:lnSpc>
                          <a:spcPct val="95000"/>
                        </a:lnSpc>
                        <a:spcBef>
                          <a:spcPts val="305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низкий уровень мотивации родителей </a:t>
                      </a:r>
                      <a:r>
                        <a:rPr lang="ru-RU" sz="1600" spc="-10" dirty="0">
                          <a:latin typeface="Times New Roman"/>
                          <a:ea typeface="Times New Roman"/>
                        </a:rPr>
                        <a:t>(законных</a:t>
                      </a:r>
                      <a:r>
                        <a:rPr lang="ru-RU" sz="1600" spc="-25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spc="-10" dirty="0">
                          <a:latin typeface="Times New Roman"/>
                          <a:ea typeface="Times New Roman"/>
                        </a:rPr>
                        <a:t>представителей)</a:t>
                      </a:r>
                      <a:r>
                        <a:rPr lang="ru-RU" sz="1600" spc="-45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spc="-10" dirty="0">
                          <a:latin typeface="Times New Roman"/>
                          <a:ea typeface="Times New Roman"/>
                        </a:rPr>
                        <a:t>на</a:t>
                      </a:r>
                      <a:r>
                        <a:rPr lang="ru-RU" sz="1600" spc="-4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spc="-10" dirty="0">
                          <a:latin typeface="Times New Roman"/>
                          <a:ea typeface="Times New Roman"/>
                        </a:rPr>
                        <a:t>участие</a:t>
                      </a:r>
                      <a:r>
                        <a:rPr lang="ru-RU" sz="1600" spc="15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spc="-10" dirty="0">
                          <a:latin typeface="Times New Roman"/>
                          <a:ea typeface="Times New Roman"/>
                        </a:rPr>
                        <a:t>в</a:t>
                      </a:r>
                      <a:r>
                        <a:rPr lang="ru-RU" sz="1600" spc="-45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spc="-10" dirty="0">
                          <a:latin typeface="Times New Roman"/>
                          <a:ea typeface="Times New Roman"/>
                        </a:rPr>
                        <a:t>учёбе </a:t>
                      </a: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своих детей и </a:t>
                      </a:r>
                      <a:r>
                        <a:rPr lang="ru-RU" sz="1600" spc="-10" dirty="0">
                          <a:latin typeface="Times New Roman"/>
                          <a:ea typeface="Times New Roman"/>
                        </a:rPr>
                        <a:t>жизни</a:t>
                      </a:r>
                      <a:r>
                        <a:rPr lang="ru-RU" sz="1600" spc="15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spc="-10" dirty="0">
                          <a:latin typeface="Times New Roman"/>
                          <a:ea typeface="Times New Roman"/>
                        </a:rPr>
                        <a:t>школы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1482">
                <a:tc>
                  <a:txBody>
                    <a:bodyPr/>
                    <a:lstStyle/>
                    <a:p>
                      <a:pPr marL="119380"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600" spc="-25" dirty="0">
                          <a:latin typeface="Calibri"/>
                          <a:ea typeface="Times New Roman"/>
                        </a:rPr>
                        <a:t>2.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18770" indent="-1270">
                        <a:lnSpc>
                          <a:spcPct val="95000"/>
                        </a:lnSpc>
                        <a:spcBef>
                          <a:spcPts val="305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большинство родителей</a:t>
                      </a:r>
                      <a:r>
                        <a:rPr lang="ru-RU" sz="1600" spc="135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не имеют высшего образования, характеризуются низким достатком и сложными материальными</a:t>
                      </a:r>
                      <a:r>
                        <a:rPr lang="ru-RU" sz="1600" spc="155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условиями </a:t>
                      </a:r>
                      <a:r>
                        <a:rPr lang="ru-RU" sz="1600" dirty="0" smtClean="0">
                          <a:latin typeface="Times New Roman"/>
                          <a:ea typeface="Times New Roman"/>
                        </a:rPr>
                        <a:t>жизни  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6286512" y="2357430"/>
          <a:ext cx="2714644" cy="3714775"/>
        </p:xfrm>
        <a:graphic>
          <a:graphicData uri="http://schemas.openxmlformats.org/drawingml/2006/table">
            <a:tbl>
              <a:tblPr/>
              <a:tblGrid>
                <a:gridCol w="2042263"/>
                <a:gridCol w="672381"/>
              </a:tblGrid>
              <a:tr h="491210">
                <a:tc gridSpan="2">
                  <a:txBody>
                    <a:bodyPr/>
                    <a:lstStyle/>
                    <a:p>
                      <a:pPr marL="120015">
                        <a:spcBef>
                          <a:spcPts val="34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</a:rPr>
                        <a:t>Социальный</a:t>
                      </a:r>
                      <a:r>
                        <a:rPr lang="ru-RU" sz="1600" b="1" spc="145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</a:rPr>
                        <a:t>паспорт</a:t>
                      </a:r>
                      <a:r>
                        <a:rPr lang="ru-RU" sz="1600" b="1" spc="55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</a:rPr>
                        <a:t>сельской</a:t>
                      </a:r>
                      <a:r>
                        <a:rPr lang="ru-RU" sz="1600" b="1" spc="7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b="1" spc="-10" dirty="0">
                          <a:latin typeface="Times New Roman"/>
                          <a:ea typeface="Times New Roman"/>
                        </a:rPr>
                        <a:t>школы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3081">
                <a:tc>
                  <a:txBody>
                    <a:bodyPr/>
                    <a:lstStyle/>
                    <a:p>
                      <a:pPr marL="118745"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ru-RU" sz="1600" spc="-10" dirty="0" err="1">
                          <a:latin typeface="Times New Roman"/>
                          <a:ea typeface="Times New Roman"/>
                        </a:rPr>
                        <a:t>Вceгo</a:t>
                      </a:r>
                      <a:r>
                        <a:rPr lang="ru-RU" sz="1600" spc="-2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spc="-10" dirty="0">
                          <a:latin typeface="Times New Roman"/>
                          <a:ea typeface="Times New Roman"/>
                        </a:rPr>
                        <a:t>педагогов: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7475"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ru-RU" sz="1600" spc="-25">
                          <a:latin typeface="Times New Roman"/>
                          <a:ea typeface="Times New Roman"/>
                        </a:rPr>
                        <a:t>23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1210">
                <a:tc>
                  <a:txBody>
                    <a:bodyPr/>
                    <a:lstStyle/>
                    <a:p>
                      <a:pPr marL="120015"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высшей</a:t>
                      </a:r>
                      <a:r>
                        <a:rPr lang="ru-RU" sz="1600" spc="105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или</a:t>
                      </a:r>
                      <a:r>
                        <a:rPr lang="ru-RU" sz="1600" spc="35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первой</a:t>
                      </a:r>
                      <a:r>
                        <a:rPr lang="ru-RU" sz="1600" spc="75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spc="-25" dirty="0">
                          <a:latin typeface="Times New Roman"/>
                          <a:ea typeface="Times New Roman"/>
                        </a:rPr>
                        <a:t>KK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1760">
                        <a:spcBef>
                          <a:spcPts val="380"/>
                        </a:spcBef>
                        <a:spcAft>
                          <a:spcPts val="0"/>
                        </a:spcAft>
                      </a:pPr>
                      <a:r>
                        <a:rPr lang="ru-RU" sz="1600" spc="-25">
                          <a:latin typeface="Times New Roman"/>
                          <a:ea typeface="Times New Roman"/>
                        </a:rPr>
                        <a:t>12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6815">
                <a:tc>
                  <a:txBody>
                    <a:bodyPr/>
                    <a:lstStyle/>
                    <a:p>
                      <a:pPr marL="120650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Пройдены</a:t>
                      </a:r>
                      <a:r>
                        <a:rPr lang="ru-RU" sz="1600" spc="12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KПК</a:t>
                      </a:r>
                      <a:r>
                        <a:rPr lang="ru-RU" sz="1600" spc="4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в</a:t>
                      </a:r>
                      <a:r>
                        <a:rPr lang="ru-RU" sz="1600" spc="8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</a:rPr>
                        <a:t>соответствии</a:t>
                      </a:r>
                      <a:r>
                        <a:rPr lang="ru-RU" sz="1600" b="1" spc="215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spc="-50" dirty="0">
                          <a:latin typeface="Times New Roman"/>
                          <a:ea typeface="Times New Roman"/>
                        </a:rPr>
                        <a:t>с должностью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5570"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ru-RU" sz="1600" spc="-20">
                          <a:latin typeface="Times New Roman"/>
                          <a:ea typeface="Times New Roman"/>
                        </a:rPr>
                        <a:t>100%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1249">
                <a:tc>
                  <a:txBody>
                    <a:bodyPr/>
                    <a:lstStyle/>
                    <a:p>
                      <a:pPr marL="120015" indent="-1270">
                        <a:lnSpc>
                          <a:spcPct val="97000"/>
                        </a:lnSpc>
                        <a:spcBef>
                          <a:spcPts val="265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Пройдены KПK в соответствии</a:t>
                      </a:r>
                      <a:r>
                        <a:rPr lang="ru-RU" sz="1600" spc="2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с индивидуальным образовательным </a:t>
                      </a:r>
                      <a:r>
                        <a:rPr lang="ru-RU" sz="1600" spc="-10" dirty="0">
                          <a:latin typeface="Times New Roman"/>
                          <a:ea typeface="Times New Roman"/>
                        </a:rPr>
                        <a:t>маршрутом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5570"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ru-RU" sz="1600" spc="-20" dirty="0">
                          <a:latin typeface="Times New Roman"/>
                          <a:ea typeface="Times New Roman"/>
                        </a:rPr>
                        <a:t>100%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1210">
                <a:tc>
                  <a:txBody>
                    <a:bodyPr/>
                    <a:lstStyle/>
                    <a:p>
                      <a:pPr marL="117475"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средний</a:t>
                      </a:r>
                      <a:r>
                        <a:rPr lang="ru-RU" sz="1600" spc="75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возраст</a:t>
                      </a:r>
                      <a:r>
                        <a:rPr lang="ru-RU" sz="1600" spc="125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spc="-10" dirty="0">
                          <a:latin typeface="Times New Roman"/>
                          <a:ea typeface="Times New Roman"/>
                        </a:rPr>
                        <a:t>педагогов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600" spc="-20" dirty="0">
                          <a:latin typeface="Times New Roman"/>
                          <a:ea typeface="Times New Roman"/>
                        </a:rPr>
                        <a:t>48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Oval 2"/>
          <p:cNvSpPr>
            <a:spLocks noChangeArrowheads="1"/>
          </p:cNvSpPr>
          <p:nvPr/>
        </p:nvSpPr>
        <p:spPr bwMode="auto">
          <a:xfrm>
            <a:off x="3410745" y="1351226"/>
            <a:ext cx="2608262" cy="952500"/>
          </a:xfrm>
          <a:prstGeom prst="ellipse">
            <a:avLst/>
          </a:prstGeom>
          <a:solidFill>
            <a:srgbClr val="548DD4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   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РОДИТЕЛИ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2"/>
          <p:cNvSpPr>
            <a:spLocks noChangeArrowheads="1"/>
          </p:cNvSpPr>
          <p:nvPr/>
        </p:nvSpPr>
        <p:spPr bwMode="auto">
          <a:xfrm>
            <a:off x="6357950" y="1357298"/>
            <a:ext cx="2608262" cy="952500"/>
          </a:xfrm>
          <a:prstGeom prst="ellipse">
            <a:avLst/>
          </a:prstGeom>
          <a:solidFill>
            <a:srgbClr val="548DD4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   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ПЕДАГОГИ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609584"/>
            <a:ext cx="8858312" cy="533400"/>
          </a:xfrm>
        </p:spPr>
        <p:txBody>
          <a:bodyPr>
            <a:noAutofit/>
          </a:bodyPr>
          <a:lstStyle/>
          <a:p>
            <a:pPr lvl="0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Результаты 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итоговой аттестации до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участия</a:t>
            </a:r>
            <a:b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проекте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«500+»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1000100" y="1785926"/>
            <a:ext cx="2326821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16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16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Единый государственный экзамен</a:t>
            </a:r>
            <a:r>
              <a:rPr kumimoji="0" lang="ru-RU" sz="2400" b="1" i="1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1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3600" b="1" i="1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4958184"/>
              </p:ext>
            </p:extLst>
          </p:nvPr>
        </p:nvGraphicFramePr>
        <p:xfrm>
          <a:off x="428596" y="2571744"/>
          <a:ext cx="3652158" cy="342902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1738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1738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1738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53136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68580" marR="68580" anchor="ctr">
                    <a:solidFill>
                      <a:srgbClr val="0072C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Сравнение 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показателей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школы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и края</a:t>
                      </a:r>
                    </a:p>
                  </a:txBody>
                  <a:tcPr marL="68580" marR="68580" anchor="ctr">
                    <a:solidFill>
                      <a:srgbClr val="0072C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27860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русский язык</a:t>
                      </a:r>
                    </a:p>
                  </a:txBody>
                  <a:tcPr marL="68580" marR="68580" anchor="ctr">
                    <a:solidFill>
                      <a:srgbClr val="0072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математика</a:t>
                      </a:r>
                    </a:p>
                  </a:txBody>
                  <a:tcPr marL="68580" marR="68580" anchor="ctr">
                    <a:solidFill>
                      <a:srgbClr val="0072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27860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L="68580" marR="6858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+2,19</a:t>
                      </a:r>
                      <a:endParaRPr lang="ru-RU" b="1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-5,12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92309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L="68580" marR="68580" anchor="ctr">
                    <a:solidFill>
                      <a:srgbClr val="D1E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+0,9</a:t>
                      </a:r>
                    </a:p>
                  </a:txBody>
                  <a:tcPr marL="68580" marR="68580" anchor="ctr">
                    <a:solidFill>
                      <a:srgbClr val="D1E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anchor="ctr">
                    <a:solidFill>
                      <a:srgbClr val="D1E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27860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L="68580" marR="6858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-4,2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-8,85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2261581"/>
              </p:ext>
            </p:extLst>
          </p:nvPr>
        </p:nvGraphicFramePr>
        <p:xfrm>
          <a:off x="5143504" y="2571744"/>
          <a:ext cx="3652158" cy="34188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738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1738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1738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02343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68580" marR="68580" anchor="ctr">
                    <a:solidFill>
                      <a:srgbClr val="86B24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Сравнение показателей 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школы </a:t>
                      </a:r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и края</a:t>
                      </a:r>
                    </a:p>
                  </a:txBody>
                  <a:tcPr marL="68580" marR="68580" anchor="ctr">
                    <a:solidFill>
                      <a:srgbClr val="86B24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02343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русский язык</a:t>
                      </a:r>
                    </a:p>
                  </a:txBody>
                  <a:tcPr marL="68580" marR="68580" anchor="ctr">
                    <a:solidFill>
                      <a:srgbClr val="86B24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математика</a:t>
                      </a:r>
                    </a:p>
                  </a:txBody>
                  <a:tcPr marL="68580" marR="68580" anchor="ctr">
                    <a:solidFill>
                      <a:srgbClr val="86B24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31536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L="68580" marR="68580" anchor="ctr">
                    <a:solidFill>
                      <a:srgbClr val="D7E4B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-0,6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anchor="ctr">
                    <a:solidFill>
                      <a:srgbClr val="D7E4B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-3,07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anchor="ctr">
                    <a:solidFill>
                      <a:srgbClr val="D7E4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68237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L="68580" marR="68580" anchor="ctr">
                    <a:solidFill>
                      <a:srgbClr val="E9F0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anchor="ctr">
                    <a:solidFill>
                      <a:srgbClr val="E9F0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anchor="ctr">
                    <a:solidFill>
                      <a:srgbClr val="E9F0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02343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L="68580" marR="68580" anchor="ctr">
                    <a:solidFill>
                      <a:srgbClr val="D7E4B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-0,75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anchor="ctr">
                    <a:solidFill>
                      <a:srgbClr val="D7E4B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anchor="ctr">
                    <a:solidFill>
                      <a:srgbClr val="D7E4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8" name="Заголовок 1"/>
          <p:cNvSpPr txBox="1">
            <a:spLocks/>
          </p:cNvSpPr>
          <p:nvPr/>
        </p:nvSpPr>
        <p:spPr bwMode="auto">
          <a:xfrm>
            <a:off x="5929322" y="1500174"/>
            <a:ext cx="2326821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16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Основной государственный экзамен</a:t>
            </a:r>
            <a:endParaRPr kumimoji="0" lang="ru-RU" sz="3600" b="1" i="1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2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395270"/>
            <a:ext cx="7364506" cy="533400"/>
          </a:xfrm>
        </p:spPr>
        <p:txBody>
          <a:bodyPr>
            <a:noAutofit/>
          </a:bodyPr>
          <a:lstStyle/>
          <a:p>
            <a:pPr lvl="0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Результаты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ВПР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3214678" y="966774"/>
            <a:ext cx="2326821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16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ru-RU" sz="216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16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Математика</a:t>
            </a:r>
            <a:r>
              <a:rPr kumimoji="0" lang="ru-RU" sz="2400" b="1" i="1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400" b="1" i="1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3600" b="1" i="1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 bwMode="auto">
          <a:xfrm>
            <a:off x="3214678" y="3714752"/>
            <a:ext cx="2326821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Русский язык</a:t>
            </a:r>
            <a:endParaRPr kumimoji="0" lang="ru-RU" sz="2000" b="1" i="1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85723" y="1357298"/>
          <a:ext cx="8429680" cy="1964546"/>
        </p:xfrm>
        <a:graphic>
          <a:graphicData uri="http://schemas.openxmlformats.org/drawingml/2006/table">
            <a:tbl>
              <a:tblPr/>
              <a:tblGrid>
                <a:gridCol w="936240"/>
                <a:gridCol w="936240"/>
                <a:gridCol w="936240"/>
                <a:gridCol w="936240"/>
                <a:gridCol w="936240"/>
                <a:gridCol w="937120"/>
                <a:gridCol w="937120"/>
                <a:gridCol w="937120"/>
                <a:gridCol w="937120"/>
              </a:tblGrid>
              <a:tr h="3929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класс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«2»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«3»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«4»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«5»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29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2019-2020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2020-2021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2019-2020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2020-2021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2019-2020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2020-2021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2019-2020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2020-2021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6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44%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11%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29%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49%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18%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23%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9%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17%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6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42%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38%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52%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47%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5%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15%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6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15%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17%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46%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62%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16%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17%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23%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6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10%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42%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32%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16%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85721" y="4205667"/>
          <a:ext cx="8429684" cy="1795100"/>
        </p:xfrm>
        <a:graphic>
          <a:graphicData uri="http://schemas.openxmlformats.org/drawingml/2006/table">
            <a:tbl>
              <a:tblPr/>
              <a:tblGrid>
                <a:gridCol w="936241"/>
                <a:gridCol w="936241"/>
                <a:gridCol w="936241"/>
                <a:gridCol w="936241"/>
                <a:gridCol w="930877"/>
                <a:gridCol w="942483"/>
                <a:gridCol w="937120"/>
                <a:gridCol w="937120"/>
                <a:gridCol w="937120"/>
              </a:tblGrid>
              <a:tr h="2819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класс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«2»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«3»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«4»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«5»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53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2019-2020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2020-2021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2019-2020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2020-2021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2019-2020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2020-2021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2019-2020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2020-2021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9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27%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18%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36%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50%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15%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25%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9%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19%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9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55%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22%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28%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21%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17%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57%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9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37%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14%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13%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55%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19%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28%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9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11%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32%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53%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4245" algn="l"/>
                        </a:tabLs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92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85728"/>
            <a:ext cx="7364506" cy="533400"/>
          </a:xfrm>
        </p:spPr>
        <p:txBody>
          <a:bodyPr>
            <a:normAutofit/>
          </a:bodyPr>
          <a:lstStyle/>
          <a:p>
            <a:pPr lvl="0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Выявленные риски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1000100" y="1071546"/>
          <a:ext cx="7786742" cy="5042616"/>
        </p:xfrm>
        <a:graphic>
          <a:graphicData uri="http://schemas.openxmlformats.org/drawingml/2006/table">
            <a:tbl>
              <a:tblPr/>
              <a:tblGrid>
                <a:gridCol w="5216907"/>
                <a:gridCol w="2569835"/>
              </a:tblGrid>
              <a:tr h="736246">
                <a:tc>
                  <a:txBody>
                    <a:bodyPr/>
                    <a:lstStyle/>
                    <a:p>
                      <a:pPr marL="82550" algn="ctr">
                        <a:lnSpc>
                          <a:spcPts val="136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latin typeface="Times New Roman"/>
                        <a:ea typeface="Times New Roman"/>
                      </a:endParaRPr>
                    </a:p>
                    <a:p>
                      <a:pPr marL="82550" algn="ctr">
                        <a:lnSpc>
                          <a:spcPts val="136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</a:rPr>
                        <a:t>Факторы риска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B4F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680" marR="325755" algn="ctr">
                        <a:lnSpc>
                          <a:spcPts val="136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latin typeface="Times New Roman"/>
                        <a:ea typeface="Times New Roman"/>
                      </a:endParaRPr>
                    </a:p>
                    <a:p>
                      <a:pPr marL="360680" marR="325755" algn="ctr">
                        <a:lnSpc>
                          <a:spcPts val="136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</a:rPr>
                        <a:t>Значимость</a:t>
                      </a:r>
                      <a:r>
                        <a:rPr lang="ru-RU" sz="1600" b="1" baseline="0" dirty="0" smtClean="0">
                          <a:latin typeface="Times New Roman"/>
                          <a:ea typeface="Times New Roman"/>
                        </a:rPr>
                        <a:t> фактора риска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B4F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43850">
                <a:tc>
                  <a:txBody>
                    <a:bodyPr/>
                    <a:lstStyle/>
                    <a:p>
                      <a:pPr marL="82550">
                        <a:lnSpc>
                          <a:spcPts val="1360"/>
                        </a:lnSpc>
                        <a:spcAft>
                          <a:spcPts val="0"/>
                        </a:spcAft>
                      </a:pPr>
                      <a:endParaRPr lang="ru-RU" sz="1600" b="1" spc="-10" dirty="0" smtClean="0">
                        <a:latin typeface="Times New Roman"/>
                        <a:ea typeface="Times New Roman"/>
                      </a:endParaRPr>
                    </a:p>
                    <a:p>
                      <a:pPr marL="82550">
                        <a:lnSpc>
                          <a:spcPts val="1360"/>
                        </a:lnSpc>
                        <a:spcAft>
                          <a:spcPts val="0"/>
                        </a:spcAft>
                      </a:pPr>
                      <a:r>
                        <a:rPr lang="ru-RU" sz="1600" b="1" spc="-10" dirty="0" smtClean="0">
                          <a:latin typeface="Times New Roman"/>
                          <a:ea typeface="Times New Roman"/>
                        </a:rPr>
                        <a:t>1</a:t>
                      </a:r>
                      <a:r>
                        <a:rPr lang="ru-RU" sz="1600" b="1" spc="-10" dirty="0">
                          <a:latin typeface="Times New Roman"/>
                          <a:ea typeface="Times New Roman"/>
                        </a:rPr>
                        <a:t>.</a:t>
                      </a:r>
                      <a:r>
                        <a:rPr lang="ru-RU" sz="1600" b="1" spc="-4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b="1" spc="-10" dirty="0">
                          <a:latin typeface="Times New Roman"/>
                          <a:ea typeface="Times New Roman"/>
                        </a:rPr>
                        <a:t>Низкий</a:t>
                      </a:r>
                      <a:r>
                        <a:rPr lang="ru-RU" sz="1600" b="1" spc="1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b="1" spc="-10" dirty="0">
                          <a:latin typeface="Times New Roman"/>
                          <a:ea typeface="Times New Roman"/>
                        </a:rPr>
                        <a:t>уровень</a:t>
                      </a:r>
                      <a:r>
                        <a:rPr lang="ru-RU" sz="1600" b="1" spc="1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b="1" spc="-10" dirty="0">
                          <a:latin typeface="Times New Roman"/>
                          <a:ea typeface="Times New Roman"/>
                        </a:rPr>
                        <a:t>оснащения</a:t>
                      </a:r>
                      <a:r>
                        <a:rPr lang="ru-RU" sz="1600" b="1" spc="25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b="1" spc="-10" dirty="0">
                          <a:latin typeface="Times New Roman"/>
                          <a:ea typeface="Times New Roman"/>
                        </a:rPr>
                        <a:t>школы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680" marR="325755" algn="ctr">
                        <a:lnSpc>
                          <a:spcPts val="1360"/>
                        </a:lnSpc>
                        <a:spcAft>
                          <a:spcPts val="0"/>
                        </a:spcAft>
                      </a:pPr>
                      <a:endParaRPr lang="ru-RU" sz="1600" b="1" i="1" spc="-10" dirty="0" smtClean="0">
                        <a:latin typeface="Times New Roman"/>
                        <a:ea typeface="Times New Roman"/>
                      </a:endParaRPr>
                    </a:p>
                    <a:p>
                      <a:pPr marL="360680" marR="325755" algn="ctr">
                        <a:lnSpc>
                          <a:spcPts val="136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spc="-10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Высокая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856">
                <a:tc>
                  <a:txBody>
                    <a:bodyPr/>
                    <a:lstStyle/>
                    <a:p>
                      <a:pPr marL="81915">
                        <a:lnSpc>
                          <a:spcPts val="1315"/>
                        </a:lnSpc>
                        <a:spcAft>
                          <a:spcPts val="0"/>
                        </a:spcAft>
                      </a:pPr>
                      <a:endParaRPr lang="ru-RU" sz="1600" b="1" spc="-10" dirty="0" smtClean="0">
                        <a:latin typeface="Times New Roman"/>
                        <a:ea typeface="Times New Roman"/>
                      </a:endParaRPr>
                    </a:p>
                    <a:p>
                      <a:pPr marL="81915">
                        <a:lnSpc>
                          <a:spcPts val="1315"/>
                        </a:lnSpc>
                        <a:spcAft>
                          <a:spcPts val="0"/>
                        </a:spcAft>
                      </a:pPr>
                      <a:r>
                        <a:rPr lang="ru-RU" sz="1600" b="1" spc="-10" dirty="0" smtClean="0">
                          <a:latin typeface="Times New Roman"/>
                          <a:ea typeface="Times New Roman"/>
                        </a:rPr>
                        <a:t>2</a:t>
                      </a:r>
                      <a:r>
                        <a:rPr lang="ru-RU" sz="1600" b="1" spc="-10" dirty="0">
                          <a:latin typeface="Times New Roman"/>
                          <a:ea typeface="Times New Roman"/>
                        </a:rPr>
                        <a:t>.</a:t>
                      </a:r>
                      <a:r>
                        <a:rPr lang="ru-RU" sz="1600" b="1" spc="-4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b="1" spc="-10" dirty="0">
                          <a:latin typeface="Times New Roman"/>
                          <a:ea typeface="Times New Roman"/>
                        </a:rPr>
                        <a:t>Дефицит</a:t>
                      </a:r>
                      <a:r>
                        <a:rPr lang="ru-RU" sz="1600" b="1" spc="15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b="1" spc="-10" dirty="0">
                          <a:latin typeface="Times New Roman"/>
                          <a:ea typeface="Times New Roman"/>
                        </a:rPr>
                        <a:t>педагогических</a:t>
                      </a:r>
                      <a:r>
                        <a:rPr lang="ru-RU" sz="1600" b="1" spc="-25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b="1" spc="-10" dirty="0">
                          <a:latin typeface="Times New Roman"/>
                          <a:ea typeface="Times New Roman"/>
                        </a:rPr>
                        <a:t>кадров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56870" marR="325755" algn="ctr">
                        <a:lnSpc>
                          <a:spcPts val="1315"/>
                        </a:lnSpc>
                        <a:spcAft>
                          <a:spcPts val="0"/>
                        </a:spcAft>
                      </a:pPr>
                      <a:endParaRPr lang="ru-RU" sz="1600" b="1" i="1" spc="-10" dirty="0" smtClean="0">
                        <a:latin typeface="Times New Roman"/>
                        <a:ea typeface="Times New Roman"/>
                      </a:endParaRPr>
                    </a:p>
                    <a:p>
                      <a:pPr marL="356870" marR="325755" algn="ctr">
                        <a:lnSpc>
                          <a:spcPts val="1315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spc="-10" dirty="0" smtClean="0">
                          <a:solidFill>
                            <a:srgbClr val="00B050"/>
                          </a:solidFill>
                          <a:latin typeface="Times New Roman"/>
                          <a:ea typeface="Times New Roman"/>
                        </a:rPr>
                        <a:t>Низкая</a:t>
                      </a:r>
                      <a:endParaRPr lang="ru-RU" sz="1600" b="1" dirty="0">
                        <a:solidFill>
                          <a:srgbClr val="00B05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5431">
                <a:tc>
                  <a:txBody>
                    <a:bodyPr/>
                    <a:lstStyle/>
                    <a:p>
                      <a:pPr marL="81280">
                        <a:lnSpc>
                          <a:spcPct val="98000"/>
                        </a:lnSpc>
                        <a:spcAft>
                          <a:spcPts val="0"/>
                        </a:spcAft>
                      </a:pPr>
                      <a:r>
                        <a:rPr lang="ru-RU" sz="1600" b="1" spc="-10" dirty="0">
                          <a:latin typeface="Times New Roman"/>
                          <a:ea typeface="Times New Roman"/>
                        </a:rPr>
                        <a:t>3.</a:t>
                      </a:r>
                      <a:r>
                        <a:rPr lang="ru-RU" sz="1600" b="1" spc="-45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b="1" spc="-10" dirty="0">
                          <a:latin typeface="Times New Roman"/>
                          <a:ea typeface="Times New Roman"/>
                        </a:rPr>
                        <a:t>Недостаточная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b="1" spc="-10" dirty="0">
                          <a:latin typeface="Times New Roman"/>
                          <a:ea typeface="Times New Roman"/>
                        </a:rPr>
                        <a:t>предметная и</a:t>
                      </a:r>
                      <a:r>
                        <a:rPr lang="ru-RU" sz="1600" b="1" spc="-5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b="1" spc="-10" dirty="0">
                          <a:latin typeface="Times New Roman"/>
                          <a:ea typeface="Times New Roman"/>
                        </a:rPr>
                        <a:t>методическая 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</a:rPr>
                        <a:t>компетентность педагогических работников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56870" marR="325755" algn="ctr">
                        <a:lnSpc>
                          <a:spcPts val="1315"/>
                        </a:lnSpc>
                        <a:spcAft>
                          <a:spcPts val="0"/>
                        </a:spcAft>
                      </a:pPr>
                      <a:endParaRPr lang="ru-RU" sz="1600" b="1" i="1" spc="-10" dirty="0" smtClean="0">
                        <a:latin typeface="Times New Roman"/>
                        <a:ea typeface="Times New Roman"/>
                      </a:endParaRPr>
                    </a:p>
                    <a:p>
                      <a:pPr marL="356870" marR="325755" algn="ctr">
                        <a:lnSpc>
                          <a:spcPts val="1315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spc="-10" dirty="0" smtClean="0">
                          <a:solidFill>
                            <a:srgbClr val="00B050"/>
                          </a:solidFill>
                          <a:latin typeface="Times New Roman"/>
                          <a:ea typeface="Times New Roman"/>
                        </a:rPr>
                        <a:t>Низкая</a:t>
                      </a:r>
                      <a:endParaRPr lang="ru-RU" sz="1600" b="1" dirty="0">
                        <a:solidFill>
                          <a:srgbClr val="00B05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280">
                <a:tc>
                  <a:txBody>
                    <a:bodyPr/>
                    <a:lstStyle/>
                    <a:p>
                      <a:pPr marL="79375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latin typeface="Times New Roman"/>
                        <a:ea typeface="Times New Roman"/>
                      </a:endParaRPr>
                    </a:p>
                    <a:p>
                      <a:pPr marL="79375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</a:rPr>
                        <a:t>4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</a:rPr>
                        <a:t>.</a:t>
                      </a:r>
                      <a:r>
                        <a:rPr lang="ru-RU" sz="1600" b="1" spc="-5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</a:rPr>
                        <a:t>Высокая</a:t>
                      </a:r>
                      <a:r>
                        <a:rPr lang="ru-RU" sz="1600" b="1" spc="-5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</a:rPr>
                        <a:t>доя</a:t>
                      </a:r>
                      <a:r>
                        <a:rPr lang="ru-RU" sz="1600" b="1" spc="295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</a:rPr>
                        <a:t>обучающихся</a:t>
                      </a:r>
                      <a:r>
                        <a:rPr lang="ru-RU" sz="1600" b="1" spc="55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</a:rPr>
                        <a:t>с</a:t>
                      </a:r>
                      <a:r>
                        <a:rPr lang="ru-RU" sz="1600" b="1" spc="-55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b="1" spc="-25" dirty="0">
                          <a:latin typeface="Times New Roman"/>
                          <a:ea typeface="Times New Roman"/>
                        </a:rPr>
                        <a:t>OB3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57505" marR="325755" algn="ctr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endParaRPr lang="ru-RU" sz="1600" b="1" i="1" spc="-10" dirty="0" smtClean="0">
                        <a:latin typeface="Times New Roman"/>
                        <a:ea typeface="Times New Roman"/>
                      </a:endParaRPr>
                    </a:p>
                    <a:p>
                      <a:pPr marL="357505" marR="325755" algn="ctr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spc="-10" dirty="0" smtClean="0">
                          <a:solidFill>
                            <a:schemeClr val="accent6"/>
                          </a:solidFill>
                          <a:latin typeface="Times New Roman"/>
                          <a:ea typeface="Times New Roman"/>
                        </a:rPr>
                        <a:t>Средняя</a:t>
                      </a:r>
                      <a:endParaRPr lang="ru-RU" sz="1600" b="1" dirty="0">
                        <a:solidFill>
                          <a:schemeClr val="accent6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0861">
                <a:tc>
                  <a:txBody>
                    <a:bodyPr/>
                    <a:lstStyle/>
                    <a:p>
                      <a:pPr marL="80645">
                        <a:lnSpc>
                          <a:spcPts val="1285"/>
                        </a:lnSpc>
                        <a:spcAft>
                          <a:spcPts val="0"/>
                        </a:spcAft>
                      </a:pPr>
                      <a:endParaRPr lang="ru-RU" sz="1600" b="1" spc="-10" dirty="0" smtClean="0">
                        <a:latin typeface="Times New Roman"/>
                        <a:ea typeface="Times New Roman"/>
                      </a:endParaRPr>
                    </a:p>
                    <a:p>
                      <a:pPr marL="80645">
                        <a:lnSpc>
                          <a:spcPts val="1285"/>
                        </a:lnSpc>
                        <a:spcAft>
                          <a:spcPts val="0"/>
                        </a:spcAft>
                      </a:pPr>
                      <a:r>
                        <a:rPr lang="ru-RU" sz="1600" b="1" spc="-10" dirty="0" smtClean="0">
                          <a:latin typeface="Times New Roman"/>
                          <a:ea typeface="Times New Roman"/>
                        </a:rPr>
                        <a:t>5</a:t>
                      </a:r>
                      <a:r>
                        <a:rPr lang="ru-RU" sz="1600" b="1" spc="-10" dirty="0">
                          <a:latin typeface="Times New Roman"/>
                          <a:ea typeface="Times New Roman"/>
                        </a:rPr>
                        <a:t>.</a:t>
                      </a:r>
                      <a:r>
                        <a:rPr lang="ru-RU" sz="1600" b="1" spc="-35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b="1" spc="-10" dirty="0">
                          <a:latin typeface="Times New Roman"/>
                          <a:ea typeface="Times New Roman"/>
                        </a:rPr>
                        <a:t>Низкое</a:t>
                      </a:r>
                      <a:r>
                        <a:rPr lang="ru-RU" sz="1600" b="1" spc="-3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b="1" spc="-10" dirty="0">
                          <a:latin typeface="Times New Roman"/>
                          <a:ea typeface="Times New Roman"/>
                        </a:rPr>
                        <a:t>качество</a:t>
                      </a:r>
                      <a:r>
                        <a:rPr lang="ru-RU" sz="1600" b="1" spc="-15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b="1" spc="-10" dirty="0">
                          <a:latin typeface="Times New Roman"/>
                          <a:ea typeface="Times New Roman"/>
                        </a:rPr>
                        <a:t>преодоления</a:t>
                      </a:r>
                      <a:r>
                        <a:rPr lang="ru-RU" sz="1600" b="1" spc="2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b="1" spc="-10" dirty="0">
                          <a:latin typeface="Times New Roman"/>
                          <a:ea typeface="Times New Roman"/>
                        </a:rPr>
                        <a:t>языковых</a:t>
                      </a:r>
                      <a:r>
                        <a:rPr lang="ru-RU" sz="1600" b="1" spc="5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b="1" spc="-50" dirty="0">
                          <a:latin typeface="Times New Roman"/>
                          <a:ea typeface="Times New Roman"/>
                        </a:rPr>
                        <a:t>и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  <a:p>
                      <a:pPr marL="81280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</a:rPr>
                        <a:t>культурных</a:t>
                      </a:r>
                      <a:r>
                        <a:rPr lang="ru-RU" sz="1600" b="1" spc="19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b="1" spc="-10" dirty="0">
                          <a:latin typeface="Times New Roman"/>
                          <a:ea typeface="Times New Roman"/>
                        </a:rPr>
                        <a:t>барьеров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56870" marR="325755" algn="ctr">
                        <a:lnSpc>
                          <a:spcPts val="1290"/>
                        </a:lnSpc>
                        <a:spcAft>
                          <a:spcPts val="0"/>
                        </a:spcAft>
                      </a:pPr>
                      <a:endParaRPr lang="ru-RU" sz="1600" b="1" i="1" spc="-10" dirty="0" smtClean="0">
                        <a:latin typeface="Times New Roman"/>
                        <a:ea typeface="Times New Roman"/>
                      </a:endParaRPr>
                    </a:p>
                    <a:p>
                      <a:pPr marL="356870" marR="325755" algn="ctr">
                        <a:lnSpc>
                          <a:spcPts val="129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spc="-10" dirty="0" smtClean="0">
                          <a:solidFill>
                            <a:srgbClr val="00B050"/>
                          </a:solidFill>
                          <a:latin typeface="Times New Roman"/>
                          <a:ea typeface="Times New Roman"/>
                        </a:rPr>
                        <a:t>Низкая</a:t>
                      </a:r>
                      <a:endParaRPr lang="ru-RU" sz="1600" b="1" dirty="0">
                        <a:solidFill>
                          <a:srgbClr val="00B05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144">
                <a:tc>
                  <a:txBody>
                    <a:bodyPr/>
                    <a:lstStyle/>
                    <a:p>
                      <a:pPr marL="81280">
                        <a:lnSpc>
                          <a:spcPts val="1315"/>
                        </a:lnSpc>
                        <a:spcAft>
                          <a:spcPts val="0"/>
                        </a:spcAft>
                      </a:pPr>
                      <a:endParaRPr lang="ru-RU" sz="1600" b="1" spc="-10" dirty="0" smtClean="0">
                        <a:latin typeface="Times New Roman"/>
                        <a:ea typeface="Times New Roman"/>
                      </a:endParaRPr>
                    </a:p>
                    <a:p>
                      <a:pPr marL="81280">
                        <a:lnSpc>
                          <a:spcPts val="1315"/>
                        </a:lnSpc>
                        <a:spcAft>
                          <a:spcPts val="0"/>
                        </a:spcAft>
                      </a:pPr>
                      <a:r>
                        <a:rPr lang="ru-RU" sz="1600" b="1" spc="-10" dirty="0" smtClean="0">
                          <a:latin typeface="Times New Roman"/>
                          <a:ea typeface="Times New Roman"/>
                        </a:rPr>
                        <a:t>6</a:t>
                      </a:r>
                      <a:r>
                        <a:rPr lang="ru-RU" sz="1600" b="1" spc="-10" dirty="0">
                          <a:latin typeface="Times New Roman"/>
                          <a:ea typeface="Times New Roman"/>
                        </a:rPr>
                        <a:t>.</a:t>
                      </a:r>
                      <a:r>
                        <a:rPr lang="ru-RU" sz="1600" b="1" spc="-45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b="1" spc="-10" dirty="0">
                          <a:latin typeface="Times New Roman"/>
                          <a:ea typeface="Times New Roman"/>
                        </a:rPr>
                        <a:t>Низкая</a:t>
                      </a:r>
                      <a:r>
                        <a:rPr lang="ru-RU" sz="1600" b="1" spc="1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b="1" spc="-10" dirty="0">
                          <a:latin typeface="Times New Roman"/>
                          <a:ea typeface="Times New Roman"/>
                        </a:rPr>
                        <a:t>учебная мотивация</a:t>
                      </a:r>
                      <a:r>
                        <a:rPr lang="ru-RU" sz="1600" b="1" spc="1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b="1" spc="-10" dirty="0">
                          <a:latin typeface="Times New Roman"/>
                          <a:ea typeface="Times New Roman"/>
                        </a:rPr>
                        <a:t>обучающихся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57505" marR="325755" algn="ctr">
                        <a:lnSpc>
                          <a:spcPts val="1315"/>
                        </a:lnSpc>
                        <a:spcAft>
                          <a:spcPts val="0"/>
                        </a:spcAft>
                      </a:pPr>
                      <a:endParaRPr lang="ru-RU" sz="1600" b="1" i="1" spc="-10" dirty="0" smtClean="0">
                        <a:latin typeface="Times New Roman"/>
                        <a:ea typeface="Times New Roman"/>
                      </a:endParaRPr>
                    </a:p>
                    <a:p>
                      <a:pPr marL="357505" marR="325755" algn="ctr">
                        <a:lnSpc>
                          <a:spcPts val="1315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spc="-10" dirty="0" smtClean="0">
                          <a:solidFill>
                            <a:schemeClr val="accent6"/>
                          </a:solidFill>
                          <a:latin typeface="Times New Roman"/>
                          <a:ea typeface="Times New Roman"/>
                        </a:rPr>
                        <a:t>Средняя</a:t>
                      </a:r>
                      <a:endParaRPr lang="ru-RU" sz="1600" b="1" dirty="0">
                        <a:solidFill>
                          <a:schemeClr val="accent6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850">
                <a:tc>
                  <a:txBody>
                    <a:bodyPr/>
                    <a:lstStyle/>
                    <a:p>
                      <a:pPr marL="82550">
                        <a:lnSpc>
                          <a:spcPts val="136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latin typeface="Times New Roman"/>
                        <a:ea typeface="Times New Roman"/>
                      </a:endParaRPr>
                    </a:p>
                    <a:p>
                      <a:pPr marL="82550">
                        <a:lnSpc>
                          <a:spcPts val="136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</a:rPr>
                        <a:t>7.Пониженный</a:t>
                      </a:r>
                      <a:r>
                        <a:rPr lang="ru-RU" sz="1600" b="1" spc="250" dirty="0" smtClean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</a:rPr>
                        <a:t>уровень</a:t>
                      </a:r>
                      <a:r>
                        <a:rPr lang="ru-RU" sz="1600" b="1" spc="175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</a:rPr>
                        <a:t>школьного</a:t>
                      </a:r>
                      <a:r>
                        <a:rPr lang="ru-RU" sz="1600" b="1" spc="205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b="1" spc="-10" dirty="0">
                          <a:latin typeface="Times New Roman"/>
                          <a:ea typeface="Times New Roman"/>
                        </a:rPr>
                        <a:t>благополучия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52425" marR="325755" algn="ctr">
                        <a:lnSpc>
                          <a:spcPts val="1360"/>
                        </a:lnSpc>
                        <a:spcAft>
                          <a:spcPts val="0"/>
                        </a:spcAft>
                      </a:pPr>
                      <a:endParaRPr lang="ru-RU" sz="1600" b="1" i="1" spc="-10" dirty="0" smtClean="0">
                        <a:latin typeface="Times New Roman"/>
                        <a:ea typeface="Times New Roman"/>
                      </a:endParaRPr>
                    </a:p>
                    <a:p>
                      <a:pPr marL="352425" marR="325755" algn="ctr">
                        <a:lnSpc>
                          <a:spcPts val="136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spc="-10" dirty="0" smtClean="0">
                          <a:solidFill>
                            <a:schemeClr val="accent6"/>
                          </a:solidFill>
                          <a:latin typeface="Times New Roman"/>
                          <a:ea typeface="Times New Roman"/>
                        </a:rPr>
                        <a:t>Средняя</a:t>
                      </a:r>
                      <a:endParaRPr lang="ru-RU" sz="1600" b="1" dirty="0">
                        <a:solidFill>
                          <a:schemeClr val="accent6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567">
                <a:tc>
                  <a:txBody>
                    <a:bodyPr/>
                    <a:lstStyle/>
                    <a:p>
                      <a:pPr marL="81915">
                        <a:lnSpc>
                          <a:spcPts val="1290"/>
                        </a:lnSpc>
                        <a:spcAft>
                          <a:spcPts val="0"/>
                        </a:spcAft>
                      </a:pPr>
                      <a:endParaRPr lang="ru-RU" sz="1600" b="1" spc="-10" dirty="0" smtClean="0">
                        <a:latin typeface="Times New Roman"/>
                        <a:ea typeface="Times New Roman"/>
                      </a:endParaRPr>
                    </a:p>
                    <a:p>
                      <a:pPr marL="81915">
                        <a:lnSpc>
                          <a:spcPts val="1290"/>
                        </a:lnSpc>
                        <a:spcAft>
                          <a:spcPts val="0"/>
                        </a:spcAft>
                      </a:pPr>
                      <a:r>
                        <a:rPr lang="ru-RU" sz="1600" b="1" spc="-10" dirty="0" smtClean="0">
                          <a:latin typeface="Times New Roman"/>
                          <a:ea typeface="Times New Roman"/>
                        </a:rPr>
                        <a:t>8</a:t>
                      </a:r>
                      <a:r>
                        <a:rPr lang="ru-RU" sz="1600" b="1" spc="-10" dirty="0">
                          <a:latin typeface="Times New Roman"/>
                          <a:ea typeface="Times New Roman"/>
                        </a:rPr>
                        <a:t>.</a:t>
                      </a:r>
                      <a:r>
                        <a:rPr lang="ru-RU" sz="1600" b="1" spc="-45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b="1" spc="-10" dirty="0">
                          <a:latin typeface="Times New Roman"/>
                          <a:ea typeface="Times New Roman"/>
                        </a:rPr>
                        <a:t>Низкий</a:t>
                      </a:r>
                      <a:r>
                        <a:rPr lang="ru-RU" sz="1600" b="1" spc="15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b="1" spc="-10" dirty="0">
                          <a:latin typeface="Times New Roman"/>
                          <a:ea typeface="Times New Roman"/>
                        </a:rPr>
                        <a:t>уровень</a:t>
                      </a:r>
                      <a:r>
                        <a:rPr lang="ru-RU" sz="1600" b="1" spc="2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b="1" spc="-10" dirty="0">
                          <a:latin typeface="Times New Roman"/>
                          <a:ea typeface="Times New Roman"/>
                        </a:rPr>
                        <a:t>дисциплины</a:t>
                      </a:r>
                      <a:r>
                        <a:rPr lang="ru-RU" sz="1600" b="1" spc="35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b="1" spc="-10" dirty="0">
                          <a:latin typeface="Times New Roman"/>
                          <a:ea typeface="Times New Roman"/>
                        </a:rPr>
                        <a:t>в</a:t>
                      </a:r>
                      <a:r>
                        <a:rPr lang="ru-RU" sz="1600" b="1" spc="-55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b="1" spc="-10" dirty="0">
                          <a:latin typeface="Times New Roman"/>
                          <a:ea typeface="Times New Roman"/>
                        </a:rPr>
                        <a:t>классе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56870" marR="325755" algn="ctr">
                        <a:lnSpc>
                          <a:spcPts val="1315"/>
                        </a:lnSpc>
                        <a:spcAft>
                          <a:spcPts val="0"/>
                        </a:spcAft>
                      </a:pPr>
                      <a:endParaRPr lang="ru-RU" sz="1600" b="1" i="1" spc="-10" dirty="0" smtClean="0">
                        <a:latin typeface="Times New Roman"/>
                        <a:ea typeface="Times New Roman"/>
                      </a:endParaRPr>
                    </a:p>
                    <a:p>
                      <a:pPr marL="356870" marR="325755" algn="ctr">
                        <a:lnSpc>
                          <a:spcPts val="1315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spc="-10" dirty="0" smtClean="0">
                          <a:solidFill>
                            <a:srgbClr val="00B050"/>
                          </a:solidFill>
                          <a:latin typeface="Times New Roman"/>
                          <a:ea typeface="Times New Roman"/>
                        </a:rPr>
                        <a:t>Низкая</a:t>
                      </a:r>
                      <a:endParaRPr lang="ru-RU" sz="1600" b="1" dirty="0">
                        <a:solidFill>
                          <a:srgbClr val="00B05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5431">
                <a:tc>
                  <a:txBody>
                    <a:bodyPr/>
                    <a:lstStyle/>
                    <a:p>
                      <a:pPr marL="81915">
                        <a:lnSpc>
                          <a:spcPts val="129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latin typeface="Times New Roman"/>
                        <a:ea typeface="Times New Roman"/>
                      </a:endParaRPr>
                    </a:p>
                    <a:p>
                      <a:pPr marL="81915">
                        <a:lnSpc>
                          <a:spcPts val="129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</a:rPr>
                        <a:t>9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</a:rPr>
                        <a:t>.</a:t>
                      </a:r>
                      <a:r>
                        <a:rPr lang="ru-RU" sz="1600" b="1" spc="-75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</a:rPr>
                        <a:t>Высокая</a:t>
                      </a:r>
                      <a:r>
                        <a:rPr lang="ru-RU" sz="1600" b="1" spc="-6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</a:rPr>
                        <a:t>доля</a:t>
                      </a:r>
                      <a:r>
                        <a:rPr lang="ru-RU" sz="1600" b="1" spc="-6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</a:rPr>
                        <a:t>обучающихся</a:t>
                      </a:r>
                      <a:r>
                        <a:rPr lang="ru-RU" sz="1600" b="1" spc="-1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</a:rPr>
                        <a:t>с</a:t>
                      </a:r>
                      <a:r>
                        <a:rPr lang="ru-RU" sz="1600" b="1" spc="-75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</a:rPr>
                        <a:t>рисками</a:t>
                      </a:r>
                      <a:r>
                        <a:rPr lang="ru-RU" sz="1600" b="1" spc="-25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b="1" spc="-10" dirty="0" smtClean="0">
                          <a:latin typeface="Times New Roman"/>
                          <a:ea typeface="Times New Roman"/>
                        </a:rPr>
                        <a:t>учебной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  <a:p>
                      <a:pPr marL="81280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ru-RU" sz="1600" b="1" spc="-10" dirty="0" err="1">
                          <a:latin typeface="Times New Roman"/>
                          <a:ea typeface="Times New Roman"/>
                        </a:rPr>
                        <a:t>неуспешности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680" marR="325755" algn="ctr">
                        <a:lnSpc>
                          <a:spcPts val="1290"/>
                        </a:lnSpc>
                        <a:spcAft>
                          <a:spcPts val="0"/>
                        </a:spcAft>
                      </a:pPr>
                      <a:endParaRPr lang="ru-RU" sz="1600" b="1" i="1" spc="-10" dirty="0" smtClean="0">
                        <a:latin typeface="Times New Roman"/>
                        <a:ea typeface="Times New Roman"/>
                      </a:endParaRPr>
                    </a:p>
                    <a:p>
                      <a:pPr marL="360680" marR="325755" algn="ctr">
                        <a:lnSpc>
                          <a:spcPts val="129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spc="-10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Высокая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144">
                <a:tc>
                  <a:txBody>
                    <a:bodyPr/>
                    <a:lstStyle/>
                    <a:p>
                      <a:pPr marL="82550">
                        <a:lnSpc>
                          <a:spcPts val="1315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latin typeface="Times New Roman"/>
                        <a:ea typeface="Times New Roman"/>
                      </a:endParaRPr>
                    </a:p>
                    <a:p>
                      <a:pPr marL="82550">
                        <a:lnSpc>
                          <a:spcPts val="1315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</a:rPr>
                        <a:t>10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</a:rPr>
                        <a:t>.</a:t>
                      </a:r>
                      <a:r>
                        <a:rPr lang="ru-RU" sz="1600" b="1" spc="2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b="1" dirty="0" smtClean="0">
                          <a:latin typeface="Times New Roman"/>
                          <a:ea typeface="Times New Roman"/>
                        </a:rPr>
                        <a:t>Низкий</a:t>
                      </a:r>
                      <a:r>
                        <a:rPr lang="ru-RU" sz="1600" b="1" spc="40" dirty="0" smtClean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</a:rPr>
                        <a:t>уровень</a:t>
                      </a:r>
                      <a:r>
                        <a:rPr lang="ru-RU" sz="1600" b="1" spc="95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</a:rPr>
                        <a:t>вовлеченности</a:t>
                      </a:r>
                      <a:r>
                        <a:rPr lang="ru-RU" sz="1600" b="1" spc="12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b="1" spc="-10" dirty="0">
                          <a:latin typeface="Times New Roman"/>
                          <a:ea typeface="Times New Roman"/>
                        </a:rPr>
                        <a:t>родителей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57505" marR="325755" algn="ctr">
                        <a:lnSpc>
                          <a:spcPts val="1290"/>
                        </a:lnSpc>
                        <a:spcAft>
                          <a:spcPts val="0"/>
                        </a:spcAft>
                      </a:pPr>
                      <a:endParaRPr lang="ru-RU" sz="1600" b="1" i="1" spc="-10" dirty="0" smtClean="0">
                        <a:latin typeface="Times New Roman"/>
                        <a:ea typeface="Times New Roman"/>
                      </a:endParaRPr>
                    </a:p>
                    <a:p>
                      <a:pPr marL="357505" marR="325755" algn="ctr">
                        <a:lnSpc>
                          <a:spcPts val="129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spc="-10" dirty="0" smtClean="0">
                          <a:solidFill>
                            <a:schemeClr val="accent6"/>
                          </a:solidFill>
                          <a:latin typeface="Times New Roman"/>
                          <a:ea typeface="Times New Roman"/>
                        </a:rPr>
                        <a:t>Средняя</a:t>
                      </a:r>
                      <a:endParaRPr lang="ru-RU" sz="1600" b="1" dirty="0">
                        <a:solidFill>
                          <a:schemeClr val="accent6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C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3" name="Стрелка вправо 12"/>
          <p:cNvSpPr/>
          <p:nvPr/>
        </p:nvSpPr>
        <p:spPr>
          <a:xfrm>
            <a:off x="214282" y="1857364"/>
            <a:ext cx="785818" cy="285752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>
            <a:off x="214282" y="2214554"/>
            <a:ext cx="785818" cy="285752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>
            <a:off x="214282" y="4143380"/>
            <a:ext cx="785818" cy="285752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>
            <a:off x="214282" y="4500570"/>
            <a:ext cx="785818" cy="285752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>
            <a:off x="214282" y="5286388"/>
            <a:ext cx="785818" cy="285752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>
            <a:off x="214282" y="5786454"/>
            <a:ext cx="785818" cy="285752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2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229600" cy="79690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Факторы риска школы  при  входе в проект «500+»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357158" y="1214422"/>
          <a:ext cx="8229600" cy="4851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8892"/>
                <a:gridCol w="580070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Факторы риска 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Стартовые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результаты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0073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1.Низкий уровень оснащения школы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FD5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Недостаточное оснащение школы оборудованием</a:t>
                      </a: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для изучения естественно- научных дисциплин в полном объеме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FD5E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2. Дефицит педагогических кадров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FD5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Отсутствие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узкого специалиста (математика, иностранный язык)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FD5E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3. Низкая учебная</a:t>
                      </a:r>
                      <a:r>
                        <a:rPr lang="ru-RU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мотивация обучающихся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FD5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Математика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- 5 класс- 44% -неудовлетворительно, 29%- удовлетворительно, 18%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- хорошо, 9%- отлично; 6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класс- 42% -неудовлетворительно, 52%- удовлетворительно, 5%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- хорошо, 0%- отлично; 7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класс- 15% -неудовлетворительно, 46%- удовлетворительно, 16%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- хорошо, 23%- отлично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FD5E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4. </a:t>
                      </a: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Высокая доля обучающихся с рисками учебной </a:t>
                      </a:r>
                      <a:r>
                        <a:rPr lang="ru-RU" sz="1600" b="1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неуспешности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FD5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Выявлен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низкий процент успешности в 5 -8 классах. Средний процент успешности по итогам учебного года не превышал 30%. Из 308 обучающихся -30% обучающихся с рисками учебной </a:t>
                      </a:r>
                      <a:r>
                        <a:rPr lang="ru-RU" sz="1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неуспешности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FD5E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5. Низкий уровень вовлеченности родителей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FD5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Посещение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родителями (законными представителями) родительских собраний, лекториев, участие во внеурочной занятости обучающихся- 35%,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FD5E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8229600" cy="79690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Управленческий инструмент, «запустивший» изменения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3928951"/>
              </p:ext>
            </p:extLst>
          </p:nvPr>
        </p:nvGraphicFramePr>
        <p:xfrm>
          <a:off x="357158" y="1000108"/>
          <a:ext cx="8286808" cy="5384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9441"/>
                <a:gridCol w="2328524"/>
                <a:gridCol w="3218843"/>
              </a:tblGrid>
              <a:tr h="103720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Механизмы управления качеством образовательных результатов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Механизмы управления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качеством образовательной деятельности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Методика оценки качества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образования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37201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Система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оценки качества подготовки обучающихся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2CCE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Система объективности процедур оценки качества образования и олимпиад школьников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2CCE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Цели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2CCEC"/>
                    </a:solidFill>
                  </a:tcPr>
                </a:tc>
              </a:tr>
              <a:tr h="841175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Система работы с педагогами,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показавшими низкие результаты обучения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2CCE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Система методической работы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2CCE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Показатели, методы сбора информации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2CCEC"/>
                    </a:solidFill>
                  </a:tcPr>
                </a:tc>
              </a:tr>
              <a:tr h="1037201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Система выявления,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поддержки и развития способностей и талантов у детей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2CCE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Система организации и социализации обучающихся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2CCE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Мониторинг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2CCEC"/>
                    </a:solidFill>
                  </a:tcPr>
                </a:tc>
              </a:tr>
              <a:tr h="404110">
                <a:tc rowSpan="3"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Система работы по самоопределению и профессиональной ориентации обучающихся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2CCEC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/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2CCE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Анализ,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адресные рекомендации</a:t>
                      </a:r>
                    </a:p>
                  </a:txBody>
                  <a:tcPr>
                    <a:solidFill>
                      <a:srgbClr val="B2CCEC"/>
                    </a:solidFill>
                  </a:tcPr>
                </a:tc>
              </a:tr>
              <a:tr h="325977">
                <a:tc vMerge="1"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Меры, управленческие решения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2CCEC"/>
                    </a:solidFill>
                  </a:tcPr>
                </a:tc>
              </a:tr>
              <a:tr h="603545">
                <a:tc vMerge="1"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Анализ эффективности принятых мер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2CCE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60324"/>
            <a:ext cx="8229600" cy="79690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Механизм  реализации проекта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500034" y="928670"/>
          <a:ext cx="8215370" cy="55279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5380"/>
                <a:gridCol w="5339990"/>
              </a:tblGrid>
              <a:tr h="53027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Управленческий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инструмент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Мероприятия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5289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Цели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FD5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Выдвижение целей для определения стратегии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развития системы управления качеством образования. </a:t>
                      </a:r>
                    </a:p>
                    <a:p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Обоснование целей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FD5EF"/>
                    </a:solidFill>
                  </a:tcPr>
                </a:tc>
              </a:tr>
              <a:tr h="80191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Показатели, методы сбора информации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FD5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Выявление показателей, приводящие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 негативным последствиям для отдельных категорий участников образовательных отношений.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FD5EF"/>
                    </a:solidFill>
                  </a:tcPr>
                </a:tc>
              </a:tr>
              <a:tr h="80191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Мониторинг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FD5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Сбор информации, обработка данных, систематизация полученных результатов,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хранение полученной информации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FD5EF"/>
                    </a:solidFill>
                  </a:tcPr>
                </a:tc>
              </a:tr>
              <a:tr h="80191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Анализ,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адресные рекомендации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FD5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Адресные рекомендации по результатам проведенного анализа, по использованию успешных практик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FD5EF"/>
                    </a:solidFill>
                  </a:tcPr>
                </a:tc>
              </a:tr>
              <a:tr h="80191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Меры, управленческие решения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FD5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Внесение изменений в заявку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на проведение курсов повышения квалификации. Разработка комплекса мер, направленных на повышение качества образования.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FD5EF"/>
                    </a:solidFill>
                  </a:tcPr>
                </a:tc>
              </a:tr>
              <a:tr h="85289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Анализ эффективности принятых мер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FD5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Выстраивание нового управленческого цикла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FD5E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</TotalTime>
  <Words>1476</Words>
  <Application>Microsoft Office PowerPoint</Application>
  <PresentationFormat>Экран (4:3)</PresentationFormat>
  <Paragraphs>400</Paragraphs>
  <Slides>18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Times New Roman</vt:lpstr>
      <vt:lpstr>Тема Office</vt:lpstr>
      <vt:lpstr>CorelDRAW</vt:lpstr>
      <vt:lpstr>Слайд заставка</vt:lpstr>
      <vt:lpstr>Презентация PowerPoint</vt:lpstr>
      <vt:lpstr>         Информация  об участниках образовательного процесса </vt:lpstr>
      <vt:lpstr>Результаты  итоговой аттестации до участия  в проекте «500+»  </vt:lpstr>
      <vt:lpstr>Результаты ВПР  </vt:lpstr>
      <vt:lpstr>Выявленные риски</vt:lpstr>
      <vt:lpstr>Факторы риска школы  при  входе в проект «500+»</vt:lpstr>
      <vt:lpstr>Управленческий инструмент, «запустивший» изменения </vt:lpstr>
      <vt:lpstr>Механизм  реализации проекта</vt:lpstr>
      <vt:lpstr>Работа над риском  «Низкий уровень оснащения школы»</vt:lpstr>
      <vt:lpstr>Работа над риском  «Дефицит педагогических кадров»</vt:lpstr>
      <vt:lpstr>Работа над риском  «Низкая учебная мотивация обучающихся»</vt:lpstr>
      <vt:lpstr>Работа над риском  «Пониженный уровень школьного благополучия»</vt:lpstr>
      <vt:lpstr>Работа над риском  «Высокая доля обучающихся с рисками учебной неуспешности»</vt:lpstr>
      <vt:lpstr>Работа над риском  «Высокая доля обучающихся с рисками учебной неуспешности»</vt:lpstr>
      <vt:lpstr>Результаты участия в проекте 500+</vt:lpstr>
      <vt:lpstr>Работа над риском  «Низкий уровень вовлеченности родителей»</vt:lpstr>
      <vt:lpstr>Изменение образовательного пространства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ОБЩЕОБРАЗОВАТЕЛЬНОЕ УЧРЕЖДЕНИЕ  СРЕДНЯЯ ОБЩЕОБРАЗОВАТЕЛЬНАЯ ШКОЛА №12 ИМЕНИ ГЕРОЯ СОВЕТСКОГО СОЮЗА  ИЛЬИ СЕРГЕЕВИЧА ДЕМЬЯНЕНКО СТАНИЦЫ НОВОБЕЙСУГСКОЙ  МО ВЫСЕЛКОВСКИЙ РАЙОН</dc:title>
  <dc:creator>user</dc:creator>
  <cp:lastModifiedBy>1</cp:lastModifiedBy>
  <cp:revision>54</cp:revision>
  <dcterms:created xsi:type="dcterms:W3CDTF">2021-12-09T10:37:37Z</dcterms:created>
  <dcterms:modified xsi:type="dcterms:W3CDTF">2022-03-29T15:14:18Z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NXPowerLiteLastOptimized" pid="2">
    <vt:lpwstr>28915794</vt:lpwstr>
  </property>
  <property fmtid="{D5CDD505-2E9C-101B-9397-08002B2CF9AE}" name="NXPowerLiteSettings" pid="3">
    <vt:lpwstr>F7000400038000</vt:lpwstr>
  </property>
  <property fmtid="{D5CDD505-2E9C-101B-9397-08002B2CF9AE}" name="NXPowerLiteVersion" pid="4">
    <vt:lpwstr>S9.1.4</vt:lpwstr>
  </property>
</Properties>
</file>