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0" r:id="rId2"/>
    <p:sldId id="280" r:id="rId3"/>
    <p:sldId id="286" r:id="rId4"/>
    <p:sldId id="278" r:id="rId5"/>
    <p:sldId id="279" r:id="rId6"/>
    <p:sldId id="281" r:id="rId7"/>
    <p:sldId id="282" r:id="rId8"/>
    <p:sldId id="283" r:id="rId9"/>
    <p:sldId id="284" r:id="rId10"/>
    <p:sldId id="276" r:id="rId11"/>
    <p:sldId id="285" r:id="rId12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2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62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60720-FE27-49A8-938E-354604635E7D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1173B9-FDBF-45F7-8E13-48CE131005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234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0DDE2-3D17-4085-A182-EFAF4A4761F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9419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EC8AD-282A-469E-9F30-39E0B4800FEF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07263-C8A3-40DC-B174-F1335D40AF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40410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EC8AD-282A-469E-9F30-39E0B4800FEF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07263-C8A3-40DC-B174-F1335D40AF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0978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EC8AD-282A-469E-9F30-39E0B4800FEF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07263-C8A3-40DC-B174-F1335D40AF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7802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EC8AD-282A-469E-9F30-39E0B4800FEF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07263-C8A3-40DC-B174-F1335D40AF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3111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EC8AD-282A-469E-9F30-39E0B4800FEF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07263-C8A3-40DC-B174-F1335D40AF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3635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EC8AD-282A-469E-9F30-39E0B4800FEF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07263-C8A3-40DC-B174-F1335D40AF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180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EC8AD-282A-469E-9F30-39E0B4800FEF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07263-C8A3-40DC-B174-F1335D40AF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300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EC8AD-282A-469E-9F30-39E0B4800FEF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07263-C8A3-40DC-B174-F1335D40AF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576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EC8AD-282A-469E-9F30-39E0B4800FEF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07263-C8A3-40DC-B174-F1335D40AF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3786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EC8AD-282A-469E-9F30-39E0B4800FEF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07263-C8A3-40DC-B174-F1335D40AF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4697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EC8AD-282A-469E-9F30-39E0B4800FEF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07263-C8A3-40DC-B174-F1335D40AF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309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CEC8AD-282A-469E-9F30-39E0B4800FEF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607263-C8A3-40DC-B174-F1335D40AF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2489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3014" y="73756"/>
            <a:ext cx="9144000" cy="768350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2000" b="1" dirty="0" smtClean="0">
                <a:solidFill>
                  <a:srgbClr val="0658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образования, науки и молодежной политики Краснодарского края</a:t>
            </a:r>
          </a:p>
        </p:txBody>
      </p:sp>
      <p:grpSp>
        <p:nvGrpSpPr>
          <p:cNvPr id="11" name="Группа 10"/>
          <p:cNvGrpSpPr/>
          <p:nvPr/>
        </p:nvGrpSpPr>
        <p:grpSpPr>
          <a:xfrm flipV="1">
            <a:off x="1088635" y="791182"/>
            <a:ext cx="10986356" cy="50923"/>
            <a:chOff x="1" y="4450235"/>
            <a:chExt cx="15983746" cy="135580"/>
          </a:xfrm>
        </p:grpSpPr>
        <p:sp>
          <p:nvSpPr>
            <p:cNvPr id="13" name="Google Shape;11;p2"/>
            <p:cNvSpPr/>
            <p:nvPr/>
          </p:nvSpPr>
          <p:spPr>
            <a:xfrm>
              <a:off x="12857953" y="4450235"/>
              <a:ext cx="1562897" cy="135580"/>
            </a:xfrm>
            <a:prstGeom prst="rect">
              <a:avLst/>
            </a:prstGeom>
            <a:solidFill>
              <a:srgbClr val="F950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14" name="Google Shape;12;p2"/>
            <p:cNvSpPr/>
            <p:nvPr/>
          </p:nvSpPr>
          <p:spPr>
            <a:xfrm>
              <a:off x="14420850" y="4450235"/>
              <a:ext cx="1562897" cy="135580"/>
            </a:xfrm>
            <a:prstGeom prst="rect">
              <a:avLst/>
            </a:prstGeom>
            <a:solidFill>
              <a:srgbClr val="05B4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15" name="Google Shape;13;p2"/>
            <p:cNvSpPr/>
            <p:nvPr/>
          </p:nvSpPr>
          <p:spPr>
            <a:xfrm>
              <a:off x="1" y="4450235"/>
              <a:ext cx="1562897" cy="135580"/>
            </a:xfrm>
            <a:prstGeom prst="rect">
              <a:avLst/>
            </a:prstGeom>
            <a:solidFill>
              <a:srgbClr val="3A9D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16" name="Google Shape;14;p2"/>
            <p:cNvSpPr/>
            <p:nvPr/>
          </p:nvSpPr>
          <p:spPr>
            <a:xfrm>
              <a:off x="1562086" y="4450235"/>
              <a:ext cx="11295604" cy="135580"/>
            </a:xfrm>
            <a:prstGeom prst="rect">
              <a:avLst/>
            </a:prstGeom>
            <a:solidFill>
              <a:srgbClr val="0658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  <p:grpSp>
        <p:nvGrpSpPr>
          <p:cNvPr id="17" name="Группа 16"/>
          <p:cNvGrpSpPr/>
          <p:nvPr/>
        </p:nvGrpSpPr>
        <p:grpSpPr>
          <a:xfrm flipH="1" flipV="1">
            <a:off x="5622684" y="5185526"/>
            <a:ext cx="6360849" cy="92311"/>
            <a:chOff x="1" y="4450235"/>
            <a:chExt cx="15983746" cy="135580"/>
          </a:xfrm>
        </p:grpSpPr>
        <p:sp>
          <p:nvSpPr>
            <p:cNvPr id="18" name="Google Shape;11;p2"/>
            <p:cNvSpPr/>
            <p:nvPr/>
          </p:nvSpPr>
          <p:spPr>
            <a:xfrm>
              <a:off x="12857953" y="4450235"/>
              <a:ext cx="1562897" cy="135580"/>
            </a:xfrm>
            <a:prstGeom prst="rect">
              <a:avLst/>
            </a:prstGeom>
            <a:solidFill>
              <a:srgbClr val="F950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19" name="Google Shape;12;p2"/>
            <p:cNvSpPr/>
            <p:nvPr/>
          </p:nvSpPr>
          <p:spPr>
            <a:xfrm>
              <a:off x="14420850" y="4450235"/>
              <a:ext cx="1562897" cy="135580"/>
            </a:xfrm>
            <a:prstGeom prst="rect">
              <a:avLst/>
            </a:prstGeom>
            <a:solidFill>
              <a:srgbClr val="05B4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0" name="Google Shape;13;p2"/>
            <p:cNvSpPr/>
            <p:nvPr/>
          </p:nvSpPr>
          <p:spPr>
            <a:xfrm>
              <a:off x="1" y="4450235"/>
              <a:ext cx="1562897" cy="135580"/>
            </a:xfrm>
            <a:prstGeom prst="rect">
              <a:avLst/>
            </a:prstGeom>
            <a:solidFill>
              <a:srgbClr val="3A9D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21" name="Google Shape;14;p2"/>
            <p:cNvSpPr/>
            <p:nvPr/>
          </p:nvSpPr>
          <p:spPr>
            <a:xfrm>
              <a:off x="1562086" y="4450235"/>
              <a:ext cx="11295604" cy="135580"/>
            </a:xfrm>
            <a:prstGeom prst="rect">
              <a:avLst/>
            </a:prstGeom>
            <a:solidFill>
              <a:srgbClr val="0658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  <p:sp>
        <p:nvSpPr>
          <p:cNvPr id="14343" name="Заголовок 1"/>
          <p:cNvSpPr>
            <a:spLocks noGrp="1"/>
          </p:cNvSpPr>
          <p:nvPr>
            <p:ph type="ctrTitle"/>
          </p:nvPr>
        </p:nvSpPr>
        <p:spPr>
          <a:xfrm>
            <a:off x="4744996" y="1705232"/>
            <a:ext cx="7238538" cy="3363517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ru-RU" altLang="ru-RU" sz="54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О работе кураторов </a:t>
            </a:r>
            <a:br>
              <a:rPr lang="ru-RU" altLang="ru-RU" sz="54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altLang="ru-RU" sz="54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в проекте «500+»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622684" y="5270155"/>
            <a:ext cx="6269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solidFill>
                  <a:srgbClr val="065889"/>
                </a:solidFill>
              </a:rPr>
              <a:t>Бойкова</a:t>
            </a:r>
            <a:r>
              <a:rPr lang="ru-RU" sz="2000" b="1" dirty="0" smtClean="0">
                <a:solidFill>
                  <a:srgbClr val="065889"/>
                </a:solidFill>
              </a:rPr>
              <a:t> Марина Евгеньевна,</a:t>
            </a:r>
          </a:p>
          <a:p>
            <a:r>
              <a:rPr lang="ru-RU" sz="2000" b="1" dirty="0" smtClean="0">
                <a:solidFill>
                  <a:srgbClr val="065889"/>
                </a:solidFill>
              </a:rPr>
              <a:t>заместитель руководителя ГКУ КК Центра оценки качества образования, </a:t>
            </a:r>
          </a:p>
          <a:p>
            <a:r>
              <a:rPr lang="ru-RU" sz="2000" b="1" dirty="0" smtClean="0">
                <a:solidFill>
                  <a:srgbClr val="065889"/>
                </a:solidFill>
              </a:rPr>
              <a:t>региональный координатор проекта «500+»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2769" t="4213" r="1670" b="893"/>
          <a:stretch/>
        </p:blipFill>
        <p:spPr>
          <a:xfrm>
            <a:off x="119471" y="37289"/>
            <a:ext cx="933741" cy="95603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359" y="1705232"/>
            <a:ext cx="4159864" cy="378169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00741" y="-19229"/>
            <a:ext cx="1113805" cy="101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909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5543" y="57024"/>
            <a:ext cx="9420086" cy="565751"/>
          </a:xfrm>
        </p:spPr>
        <p:txBody>
          <a:bodyPr>
            <a:noAutofit/>
          </a:bodyPr>
          <a:lstStyle/>
          <a:p>
            <a:pPr algn="ctr"/>
            <a:r>
              <a:rPr lang="ru-RU" sz="3300" b="1" u="sng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Заключение договоров с кураторами</a:t>
            </a:r>
            <a:endParaRPr lang="ru-RU" sz="33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l="2769" t="4213" r="1670" b="893"/>
          <a:stretch/>
        </p:blipFill>
        <p:spPr>
          <a:xfrm>
            <a:off x="108938" y="57024"/>
            <a:ext cx="872457" cy="89328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10018" y="-7080"/>
            <a:ext cx="1113805" cy="1012550"/>
          </a:xfrm>
          <a:prstGeom prst="rect">
            <a:avLst/>
          </a:prstGeom>
        </p:spPr>
      </p:pic>
      <p:grpSp>
        <p:nvGrpSpPr>
          <p:cNvPr id="11" name="Группа 10"/>
          <p:cNvGrpSpPr/>
          <p:nvPr/>
        </p:nvGrpSpPr>
        <p:grpSpPr>
          <a:xfrm flipV="1">
            <a:off x="1080248" y="685414"/>
            <a:ext cx="10028623" cy="47754"/>
            <a:chOff x="1" y="4450235"/>
            <a:chExt cx="15983746" cy="135580"/>
          </a:xfrm>
        </p:grpSpPr>
        <p:sp>
          <p:nvSpPr>
            <p:cNvPr id="12" name="Google Shape;11;p2"/>
            <p:cNvSpPr/>
            <p:nvPr/>
          </p:nvSpPr>
          <p:spPr>
            <a:xfrm>
              <a:off x="12857953" y="4450235"/>
              <a:ext cx="1562897" cy="135580"/>
            </a:xfrm>
            <a:prstGeom prst="rect">
              <a:avLst/>
            </a:prstGeom>
            <a:solidFill>
              <a:srgbClr val="F950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14" name="Google Shape;12;p2"/>
            <p:cNvSpPr/>
            <p:nvPr/>
          </p:nvSpPr>
          <p:spPr>
            <a:xfrm>
              <a:off x="14420850" y="4450235"/>
              <a:ext cx="1562897" cy="135580"/>
            </a:xfrm>
            <a:prstGeom prst="rect">
              <a:avLst/>
            </a:prstGeom>
            <a:solidFill>
              <a:srgbClr val="05B4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15" name="Google Shape;13;p2"/>
            <p:cNvSpPr/>
            <p:nvPr/>
          </p:nvSpPr>
          <p:spPr>
            <a:xfrm>
              <a:off x="1" y="4450235"/>
              <a:ext cx="1562897" cy="135580"/>
            </a:xfrm>
            <a:prstGeom prst="rect">
              <a:avLst/>
            </a:prstGeom>
            <a:solidFill>
              <a:srgbClr val="3A9D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16" name="Google Shape;14;p2"/>
            <p:cNvSpPr/>
            <p:nvPr/>
          </p:nvSpPr>
          <p:spPr>
            <a:xfrm>
              <a:off x="1562086" y="4450235"/>
              <a:ext cx="11295604" cy="135580"/>
            </a:xfrm>
            <a:prstGeom prst="rect">
              <a:avLst/>
            </a:prstGeom>
            <a:solidFill>
              <a:srgbClr val="0658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159704" y="698596"/>
            <a:ext cx="73247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Договор с куратором ФИОКО заключит до 30.12.2022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5165" y="1244540"/>
            <a:ext cx="11081975" cy="1477328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Оплата услуг будет произведена  за «проделанную работу в части оказания методической поддержки образовательным организациям, имеющим низкие образовательные  результаты обучающихся»</a:t>
            </a:r>
          </a:p>
          <a:p>
            <a:pPr algn="ctr"/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Оплата в два этапа: июнь и ноябрь</a:t>
            </a:r>
          </a:p>
          <a:p>
            <a:pPr algn="ctr"/>
            <a:r>
              <a:rPr lang="ru-RU" b="1" u="sng" dirty="0" smtClean="0">
                <a:solidFill>
                  <a:schemeClr val="accent1">
                    <a:lumMod val="50000"/>
                  </a:schemeClr>
                </a:solidFill>
              </a:rPr>
              <a:t>Стоимость услуги за курирование одной ОО: 50 000 р. (минус налоговый вычет)</a:t>
            </a:r>
            <a:endParaRPr lang="ru-RU" b="1" u="sng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43668" y="2890426"/>
            <a:ext cx="11023252" cy="1846659"/>
          </a:xfrm>
          <a:prstGeom prst="rect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Рекомендации до заключения договоров:</a:t>
            </a:r>
          </a:p>
          <a:p>
            <a:pPr algn="ctr"/>
            <a:endParaRPr lang="ru-RU" b="1" dirty="0" smtClean="0">
              <a:solidFill>
                <a:srgbClr val="FF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400" b="1" u="sng" dirty="0" smtClean="0">
                <a:solidFill>
                  <a:schemeClr val="accent1">
                    <a:lumMod val="50000"/>
                  </a:schemeClr>
                </a:solidFill>
              </a:rPr>
              <a:t>Проверить наличие у кураторов сертификата о вакцинации!!!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400" b="1" u="sng" dirty="0" smtClean="0">
                <a:solidFill>
                  <a:schemeClr val="accent1">
                    <a:lumMod val="50000"/>
                  </a:schemeClr>
                </a:solidFill>
              </a:rPr>
              <a:t>Предупредить работающих пенсионеров об отсутствии компенсации пенсии за период работы в 2022 году.</a:t>
            </a:r>
            <a:endParaRPr lang="ru-RU" sz="2400" b="1" u="sng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3668" y="4905643"/>
            <a:ext cx="11023252" cy="166199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Расторжение договоров:</a:t>
            </a:r>
          </a:p>
          <a:p>
            <a:pPr algn="ctr"/>
            <a:endParaRPr lang="ru-RU" sz="1600" b="1" dirty="0" smtClean="0">
              <a:solidFill>
                <a:srgbClr val="FF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000" b="1" u="sng" dirty="0" smtClean="0">
                <a:solidFill>
                  <a:schemeClr val="accent1">
                    <a:lumMod val="50000"/>
                  </a:schemeClr>
                </a:solidFill>
              </a:rPr>
              <a:t>Замена куратора= расторжение договора!!!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000" b="1" u="sng" dirty="0" smtClean="0">
                <a:solidFill>
                  <a:schemeClr val="accent1">
                    <a:lumMod val="50000"/>
                  </a:schemeClr>
                </a:solidFill>
              </a:rPr>
              <a:t>Смена реквизитов доступа, через регионального координатора.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000" b="1" u="sng" dirty="0" smtClean="0">
                <a:solidFill>
                  <a:schemeClr val="accent1">
                    <a:lumMod val="50000"/>
                  </a:schemeClr>
                </a:solidFill>
              </a:rPr>
              <a:t>Сбор пакета документов на нового куратора и передача региональному координатору.</a:t>
            </a:r>
            <a:endParaRPr lang="ru-RU" sz="2000" b="1" u="sng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086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5543" y="57024"/>
            <a:ext cx="9420086" cy="565751"/>
          </a:xfrm>
        </p:spPr>
        <p:txBody>
          <a:bodyPr>
            <a:noAutofit/>
          </a:bodyPr>
          <a:lstStyle/>
          <a:p>
            <a:pPr algn="ctr"/>
            <a:r>
              <a:rPr lang="ru-RU" sz="3300" b="1" u="sng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Заключение договоров с кураторами</a:t>
            </a:r>
            <a:endParaRPr lang="ru-RU" sz="33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l="2769" t="4213" r="1670" b="893"/>
          <a:stretch/>
        </p:blipFill>
        <p:spPr>
          <a:xfrm>
            <a:off x="108938" y="57024"/>
            <a:ext cx="872457" cy="89328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10018" y="1158"/>
            <a:ext cx="1113805" cy="1012550"/>
          </a:xfrm>
          <a:prstGeom prst="rect">
            <a:avLst/>
          </a:prstGeom>
        </p:spPr>
      </p:pic>
      <p:grpSp>
        <p:nvGrpSpPr>
          <p:cNvPr id="11" name="Группа 10"/>
          <p:cNvGrpSpPr/>
          <p:nvPr/>
        </p:nvGrpSpPr>
        <p:grpSpPr>
          <a:xfrm flipV="1">
            <a:off x="1080248" y="685414"/>
            <a:ext cx="10028623" cy="47754"/>
            <a:chOff x="1" y="4450235"/>
            <a:chExt cx="15983746" cy="135580"/>
          </a:xfrm>
        </p:grpSpPr>
        <p:sp>
          <p:nvSpPr>
            <p:cNvPr id="12" name="Google Shape;11;p2"/>
            <p:cNvSpPr/>
            <p:nvPr/>
          </p:nvSpPr>
          <p:spPr>
            <a:xfrm>
              <a:off x="12857953" y="4450235"/>
              <a:ext cx="1562897" cy="135580"/>
            </a:xfrm>
            <a:prstGeom prst="rect">
              <a:avLst/>
            </a:prstGeom>
            <a:solidFill>
              <a:srgbClr val="F950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14" name="Google Shape;12;p2"/>
            <p:cNvSpPr/>
            <p:nvPr/>
          </p:nvSpPr>
          <p:spPr>
            <a:xfrm>
              <a:off x="14420850" y="4450235"/>
              <a:ext cx="1562897" cy="135580"/>
            </a:xfrm>
            <a:prstGeom prst="rect">
              <a:avLst/>
            </a:prstGeom>
            <a:solidFill>
              <a:srgbClr val="05B4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15" name="Google Shape;13;p2"/>
            <p:cNvSpPr/>
            <p:nvPr/>
          </p:nvSpPr>
          <p:spPr>
            <a:xfrm>
              <a:off x="1" y="4450235"/>
              <a:ext cx="1562897" cy="135580"/>
            </a:xfrm>
            <a:prstGeom prst="rect">
              <a:avLst/>
            </a:prstGeom>
            <a:solidFill>
              <a:srgbClr val="3A9D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16" name="Google Shape;14;p2"/>
            <p:cNvSpPr/>
            <p:nvPr/>
          </p:nvSpPr>
          <p:spPr>
            <a:xfrm>
              <a:off x="1562086" y="4450235"/>
              <a:ext cx="11295604" cy="135580"/>
            </a:xfrm>
            <a:prstGeom prst="rect">
              <a:avLst/>
            </a:prstGeom>
            <a:solidFill>
              <a:srgbClr val="0658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158237" y="719476"/>
            <a:ext cx="51076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Перечень необходимых документов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6410" y="1108606"/>
            <a:ext cx="1149851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− </a:t>
            </a:r>
            <a:r>
              <a:rPr lang="ru-RU" sz="2000" u="sng" dirty="0">
                <a:solidFill>
                  <a:schemeClr val="accent5">
                    <a:lumMod val="75000"/>
                  </a:schemeClr>
                </a:solidFill>
              </a:rPr>
              <a:t>скан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</a:rPr>
              <a:t> паспорта – первая страница и страница с пропиской; </a:t>
            </a:r>
            <a:endParaRPr lang="ru-RU" sz="2000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− </a:t>
            </a:r>
            <a:r>
              <a:rPr lang="ru-RU" sz="2000" u="sng" dirty="0">
                <a:solidFill>
                  <a:schemeClr val="accent5">
                    <a:lumMod val="75000"/>
                  </a:schemeClr>
                </a:solidFill>
              </a:rPr>
              <a:t>скан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</a:rPr>
              <a:t> ИНН; </a:t>
            </a:r>
            <a:endParaRPr lang="ru-RU" sz="2000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− </a:t>
            </a:r>
            <a:r>
              <a:rPr lang="ru-RU" sz="2000" u="sng" dirty="0">
                <a:solidFill>
                  <a:schemeClr val="accent5">
                    <a:lumMod val="75000"/>
                  </a:schemeClr>
                </a:solidFill>
              </a:rPr>
              <a:t>скан 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</a:rPr>
              <a:t>СНИЛС; </a:t>
            </a:r>
            <a:endParaRPr lang="ru-RU" sz="2000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− </a:t>
            </a:r>
            <a:r>
              <a:rPr lang="ru-RU" sz="2000" u="sng" dirty="0">
                <a:solidFill>
                  <a:schemeClr val="accent5">
                    <a:lumMod val="75000"/>
                  </a:schemeClr>
                </a:solidFill>
              </a:rPr>
              <a:t>скан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</a:rPr>
              <a:t> банковских реквизитов; </a:t>
            </a:r>
            <a:endParaRPr lang="ru-RU" sz="2000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− </a:t>
            </a:r>
            <a:r>
              <a:rPr lang="ru-RU" sz="2000" u="sng" dirty="0">
                <a:solidFill>
                  <a:schemeClr val="accent5">
                    <a:lumMod val="75000"/>
                  </a:schemeClr>
                </a:solidFill>
              </a:rPr>
              <a:t>скан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</a:rPr>
              <a:t> сертификата по вакцинации, с указанием срока действия сертификата и датами произведенных прививок (</a:t>
            </a:r>
            <a:r>
              <a:rPr lang="ru-RU" sz="2000" u="sng" dirty="0">
                <a:solidFill>
                  <a:schemeClr val="accent5">
                    <a:lumMod val="75000"/>
                  </a:schemeClr>
                </a:solidFill>
              </a:rPr>
              <a:t>выгрузить с портала </a:t>
            </a:r>
            <a:r>
              <a:rPr lang="ru-RU" sz="2000" u="sng" dirty="0" err="1">
                <a:solidFill>
                  <a:schemeClr val="accent5">
                    <a:lumMod val="75000"/>
                  </a:schemeClr>
                </a:solidFill>
              </a:rPr>
              <a:t>Госсуслуг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</a:rPr>
              <a:t>), либо официальный </a:t>
            </a:r>
            <a:r>
              <a:rPr lang="ru-RU" sz="2000" dirty="0" err="1">
                <a:solidFill>
                  <a:schemeClr val="accent5">
                    <a:lumMod val="75000"/>
                  </a:schemeClr>
                </a:solidFill>
              </a:rPr>
              <a:t>медотвод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</a:rPr>
              <a:t> или сертификат после перенесенного COVID-19 c указанием окончания срока действия; </a:t>
            </a:r>
            <a:endParaRPr lang="ru-RU" sz="2000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− 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</a:rPr>
              <a:t>согласие на обработку персональных данных, </a:t>
            </a:r>
            <a:r>
              <a:rPr lang="ru-RU" sz="2000" i="1" u="sng" dirty="0">
                <a:solidFill>
                  <a:schemeClr val="accent5">
                    <a:lumMod val="75000"/>
                  </a:schemeClr>
                </a:solidFill>
              </a:rPr>
              <a:t>заполненное от руки</a:t>
            </a:r>
            <a:r>
              <a:rPr lang="ru-RU" sz="2000" b="1" i="1" dirty="0">
                <a:solidFill>
                  <a:schemeClr val="accent5">
                    <a:lumMod val="75000"/>
                  </a:schemeClr>
                </a:solidFill>
              </a:rPr>
              <a:t>; </a:t>
            </a:r>
            <a:endParaRPr lang="ru-RU" sz="2000" b="1" i="1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− 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</a:rPr>
              <a:t>заполненный файл «Форма подачи данных для оформления контракта.</a:t>
            </a:r>
            <a:r>
              <a:rPr lang="ru-RU" sz="2000" u="sng" dirty="0">
                <a:solidFill>
                  <a:schemeClr val="accent5">
                    <a:lumMod val="75000"/>
                  </a:schemeClr>
                </a:solidFill>
              </a:rPr>
              <a:t>docx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</a:rPr>
              <a:t>».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4528" y="4084278"/>
            <a:ext cx="11982274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00" dirty="0">
                <a:solidFill>
                  <a:srgbClr val="FF0000"/>
                </a:solidFill>
              </a:rPr>
              <a:t>Все файлы на одного куратора должны быть помещены в одну папку и заархивированы в формате </a:t>
            </a:r>
            <a:r>
              <a:rPr lang="ru-RU" sz="1900" dirty="0" err="1">
                <a:solidFill>
                  <a:srgbClr val="FF0000"/>
                </a:solidFill>
              </a:rPr>
              <a:t>zip</a:t>
            </a:r>
            <a:r>
              <a:rPr lang="ru-RU" sz="1900" dirty="0">
                <a:solidFill>
                  <a:srgbClr val="FF0000"/>
                </a:solidFill>
              </a:rPr>
              <a:t>, 7z или </a:t>
            </a:r>
            <a:r>
              <a:rPr lang="ru-RU" sz="1900" dirty="0" err="1">
                <a:solidFill>
                  <a:srgbClr val="FF0000"/>
                </a:solidFill>
              </a:rPr>
              <a:t>rar</a:t>
            </a:r>
            <a:r>
              <a:rPr lang="ru-RU" sz="1900" dirty="0">
                <a:solidFill>
                  <a:srgbClr val="FF0000"/>
                </a:solidFill>
              </a:rPr>
              <a:t>. </a:t>
            </a:r>
            <a:r>
              <a:rPr lang="ru-RU" sz="1900" dirty="0" smtClean="0">
                <a:solidFill>
                  <a:srgbClr val="FF0000"/>
                </a:solidFill>
              </a:rPr>
              <a:t>Размер </a:t>
            </a:r>
            <a:r>
              <a:rPr lang="ru-RU" sz="1900" dirty="0">
                <a:solidFill>
                  <a:srgbClr val="FF0000"/>
                </a:solidFill>
              </a:rPr>
              <a:t>одного файла-архива не должен превышать 40 МБ. </a:t>
            </a:r>
            <a:endParaRPr lang="ru-RU" sz="1900" dirty="0" smtClean="0">
              <a:solidFill>
                <a:srgbClr val="FF0000"/>
              </a:solidFill>
            </a:endParaRPr>
          </a:p>
          <a:p>
            <a:r>
              <a:rPr lang="ru-RU" sz="1900" dirty="0" smtClean="0">
                <a:solidFill>
                  <a:srgbClr val="FF0000"/>
                </a:solidFill>
              </a:rPr>
              <a:t>Имя </a:t>
            </a:r>
            <a:r>
              <a:rPr lang="ru-RU" sz="1900" dirty="0">
                <a:solidFill>
                  <a:srgbClr val="FF0000"/>
                </a:solidFill>
              </a:rPr>
              <a:t>файла-архива должно быть в следующем формате: </a:t>
            </a:r>
            <a:r>
              <a:rPr lang="ru-RU" sz="1900" dirty="0" smtClean="0">
                <a:solidFill>
                  <a:srgbClr val="FF0000"/>
                </a:solidFill>
              </a:rPr>
              <a:t> </a:t>
            </a:r>
            <a:r>
              <a:rPr lang="ru-RU" sz="1900" dirty="0" err="1" smtClean="0">
                <a:solidFill>
                  <a:srgbClr val="FF0000"/>
                </a:solidFill>
              </a:rPr>
              <a:t>Краснодарский_край_Иванов_Иван_Иванович</a:t>
            </a:r>
            <a:r>
              <a:rPr lang="ru-RU" sz="1900" dirty="0" smtClean="0">
                <a:solidFill>
                  <a:srgbClr val="FF0000"/>
                </a:solidFill>
              </a:rPr>
              <a:t> </a:t>
            </a:r>
            <a:endParaRPr lang="ru-RU" sz="1900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46151" y="5053774"/>
            <a:ext cx="11599028" cy="156966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</a:rPr>
              <a:t>Муниципальным координаторам предоставить документы кураторов </a:t>
            </a:r>
          </a:p>
          <a:p>
            <a:pPr algn="ctr"/>
            <a:r>
              <a:rPr lang="ru-RU" sz="2400" dirty="0" smtClean="0">
                <a:solidFill>
                  <a:srgbClr val="00B050"/>
                </a:solidFill>
              </a:rPr>
              <a:t>в </a:t>
            </a:r>
            <a:r>
              <a:rPr lang="ru-RU" sz="2400" dirty="0">
                <a:solidFill>
                  <a:srgbClr val="00B050"/>
                </a:solidFill>
              </a:rPr>
              <a:t>срок </a:t>
            </a:r>
            <a:r>
              <a:rPr lang="ru-RU" sz="2400" b="1" u="sng" dirty="0" smtClean="0">
                <a:solidFill>
                  <a:srgbClr val="FF0000"/>
                </a:solidFill>
              </a:rPr>
              <a:t>до </a:t>
            </a:r>
            <a:r>
              <a:rPr lang="ru-RU" sz="2400" b="1" u="sng" dirty="0">
                <a:solidFill>
                  <a:srgbClr val="FF0000"/>
                </a:solidFill>
              </a:rPr>
              <a:t>28 февраля 2022 года </a:t>
            </a:r>
            <a:r>
              <a:rPr lang="ru-RU" sz="2400" u="sng" dirty="0">
                <a:solidFill>
                  <a:srgbClr val="00B050"/>
                </a:solidFill>
              </a:rPr>
              <a:t>по защищенному каналу связи «</a:t>
            </a:r>
            <a:r>
              <a:rPr lang="ru-RU" sz="2400" u="sng" dirty="0" err="1">
                <a:solidFill>
                  <a:srgbClr val="00B050"/>
                </a:solidFill>
              </a:rPr>
              <a:t>VipNet</a:t>
            </a:r>
            <a:r>
              <a:rPr lang="ru-RU" sz="2400" u="sng" dirty="0">
                <a:solidFill>
                  <a:srgbClr val="00B050"/>
                </a:solidFill>
              </a:rPr>
              <a:t> Деловая </a:t>
            </a:r>
            <a:r>
              <a:rPr lang="ru-RU" sz="2400" u="sng" dirty="0" smtClean="0">
                <a:solidFill>
                  <a:srgbClr val="00B050"/>
                </a:solidFill>
              </a:rPr>
              <a:t>почта</a:t>
            </a:r>
            <a:r>
              <a:rPr lang="ru-RU" sz="2400" u="sng" dirty="0">
                <a:solidFill>
                  <a:srgbClr val="00B050"/>
                </a:solidFill>
              </a:rPr>
              <a:t>» на электронный адрес: АП ЦОКО Стасова, </a:t>
            </a:r>
            <a:r>
              <a:rPr lang="ru-RU" sz="2400" u="sng" dirty="0" smtClean="0">
                <a:solidFill>
                  <a:srgbClr val="00B050"/>
                </a:solidFill>
              </a:rPr>
              <a:t>180 </a:t>
            </a:r>
          </a:p>
          <a:p>
            <a:pPr algn="ctr"/>
            <a:r>
              <a:rPr lang="ru-RU" sz="2400" u="sng" dirty="0" smtClean="0">
                <a:solidFill>
                  <a:srgbClr val="00B050"/>
                </a:solidFill>
              </a:rPr>
              <a:t>тему </a:t>
            </a:r>
            <a:r>
              <a:rPr lang="ru-RU" sz="2400" u="sng" dirty="0">
                <a:solidFill>
                  <a:srgbClr val="00B050"/>
                </a:solidFill>
              </a:rPr>
              <a:t>письма указать: «Наименование </a:t>
            </a:r>
            <a:r>
              <a:rPr lang="ru-RU" sz="2400" u="sng" dirty="0" err="1">
                <a:solidFill>
                  <a:srgbClr val="00B050"/>
                </a:solidFill>
              </a:rPr>
              <a:t>МО_Кураторы</a:t>
            </a:r>
            <a:r>
              <a:rPr lang="ru-RU" sz="2400" u="sng" dirty="0">
                <a:solidFill>
                  <a:srgbClr val="00B050"/>
                </a:solidFill>
              </a:rPr>
              <a:t> 500+». </a:t>
            </a:r>
            <a:endParaRPr lang="ru-RU" sz="2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30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одзаголовок 2"/>
          <p:cNvSpPr txBox="1">
            <a:spLocks/>
          </p:cNvSpPr>
          <p:nvPr/>
        </p:nvSpPr>
        <p:spPr>
          <a:xfrm>
            <a:off x="1074853" y="101153"/>
            <a:ext cx="10037639" cy="768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alt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 региональных мероприятиях Дорожной карты проекта «500+» в 2022 году</a:t>
            </a:r>
          </a:p>
        </p:txBody>
      </p:sp>
      <p:grpSp>
        <p:nvGrpSpPr>
          <p:cNvPr id="7" name="Группа 6"/>
          <p:cNvGrpSpPr/>
          <p:nvPr/>
        </p:nvGrpSpPr>
        <p:grpSpPr>
          <a:xfrm flipV="1">
            <a:off x="1014494" y="485328"/>
            <a:ext cx="8164512" cy="99169"/>
            <a:chOff x="1" y="4450235"/>
            <a:chExt cx="15983746" cy="135580"/>
          </a:xfrm>
        </p:grpSpPr>
        <p:sp>
          <p:nvSpPr>
            <p:cNvPr id="8" name="Google Shape;11;p2"/>
            <p:cNvSpPr/>
            <p:nvPr/>
          </p:nvSpPr>
          <p:spPr>
            <a:xfrm>
              <a:off x="12857953" y="4450235"/>
              <a:ext cx="1562897" cy="135580"/>
            </a:xfrm>
            <a:prstGeom prst="rect">
              <a:avLst/>
            </a:prstGeom>
            <a:solidFill>
              <a:srgbClr val="F950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9" name="Google Shape;12;p2"/>
            <p:cNvSpPr/>
            <p:nvPr/>
          </p:nvSpPr>
          <p:spPr>
            <a:xfrm>
              <a:off x="14420850" y="4450235"/>
              <a:ext cx="1562897" cy="135580"/>
            </a:xfrm>
            <a:prstGeom prst="rect">
              <a:avLst/>
            </a:prstGeom>
            <a:solidFill>
              <a:srgbClr val="05B4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10" name="Google Shape;13;p2"/>
            <p:cNvSpPr/>
            <p:nvPr/>
          </p:nvSpPr>
          <p:spPr>
            <a:xfrm>
              <a:off x="1" y="4450235"/>
              <a:ext cx="1562897" cy="135580"/>
            </a:xfrm>
            <a:prstGeom prst="rect">
              <a:avLst/>
            </a:prstGeom>
            <a:solidFill>
              <a:srgbClr val="3A9D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11" name="Google Shape;14;p2"/>
            <p:cNvSpPr/>
            <p:nvPr/>
          </p:nvSpPr>
          <p:spPr>
            <a:xfrm>
              <a:off x="1562086" y="4450235"/>
              <a:ext cx="11295604" cy="135580"/>
            </a:xfrm>
            <a:prstGeom prst="rect">
              <a:avLst/>
            </a:prstGeom>
            <a:solidFill>
              <a:srgbClr val="0658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64696" y="601345"/>
            <a:ext cx="11228173" cy="25853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1. </a:t>
            </a:r>
            <a:r>
              <a:rPr lang="ru-RU" sz="1600" b="1" u="sng" dirty="0" smtClean="0"/>
              <a:t>Совещания с муниципальными координаторами проекта </a:t>
            </a:r>
            <a:r>
              <a:rPr lang="ru-RU" sz="1600" dirty="0" smtClean="0"/>
              <a:t>– </a:t>
            </a:r>
            <a:r>
              <a:rPr lang="ru-RU" sz="1600" b="1" dirty="0" smtClean="0"/>
              <a:t>последний вторник каждого месяца </a:t>
            </a:r>
            <a:r>
              <a:rPr lang="ru-RU" sz="1600" dirty="0" smtClean="0"/>
              <a:t>(</a:t>
            </a:r>
            <a:r>
              <a:rPr lang="ru-RU" sz="1600" b="1" u="sng" dirty="0" smtClean="0">
                <a:solidFill>
                  <a:srgbClr val="FF0000"/>
                </a:solidFill>
              </a:rPr>
              <a:t>плановые</a:t>
            </a:r>
            <a:r>
              <a:rPr lang="ru-RU" sz="1600" dirty="0" smtClean="0"/>
              <a:t>)</a:t>
            </a:r>
          </a:p>
          <a:p>
            <a:r>
              <a:rPr lang="ru-RU" sz="1600" dirty="0"/>
              <a:t> </a:t>
            </a:r>
            <a:r>
              <a:rPr lang="ru-RU" sz="1600" dirty="0" smtClean="0"/>
              <a:t>                                                                                                                        </a:t>
            </a:r>
            <a:r>
              <a:rPr lang="ru-RU" sz="1600" b="1" u="sng" dirty="0" smtClean="0">
                <a:solidFill>
                  <a:srgbClr val="FF0000"/>
                </a:solidFill>
              </a:rPr>
              <a:t>22 февраля</a:t>
            </a:r>
            <a:r>
              <a:rPr lang="ru-RU" sz="1600" dirty="0" smtClean="0"/>
              <a:t>, 29 марта, 26 апреля,</a:t>
            </a:r>
          </a:p>
          <a:p>
            <a:r>
              <a:rPr lang="ru-RU" sz="1600" dirty="0"/>
              <a:t> </a:t>
            </a:r>
            <a:r>
              <a:rPr lang="ru-RU" sz="1600" dirty="0" smtClean="0"/>
              <a:t>                                                                                                                        31 мая, 28 июня, 26 июля, 30 августа, </a:t>
            </a:r>
          </a:p>
          <a:p>
            <a:r>
              <a:rPr lang="ru-RU" sz="1600" dirty="0"/>
              <a:t> </a:t>
            </a:r>
            <a:r>
              <a:rPr lang="ru-RU" sz="1600" dirty="0" smtClean="0"/>
              <a:t>                                                                                                                        27 сентября, 25 октября, 29 ноября, 27 декабря.</a:t>
            </a:r>
          </a:p>
          <a:p>
            <a:r>
              <a:rPr lang="ru-RU" sz="1600" b="1" dirty="0" smtClean="0"/>
              <a:t>Плановые ежемесячные вопросы: </a:t>
            </a:r>
          </a:p>
          <a:p>
            <a:pPr marL="342900" indent="-342900">
              <a:buAutoNum type="arabicParenR"/>
            </a:pPr>
            <a:r>
              <a:rPr lang="ru-RU" sz="1600" dirty="0" smtClean="0"/>
              <a:t>О </a:t>
            </a:r>
            <a:r>
              <a:rPr lang="ru-RU" sz="1600" dirty="0" err="1" smtClean="0"/>
              <a:t>постпроектном</a:t>
            </a:r>
            <a:r>
              <a:rPr lang="ru-RU" sz="1600" dirty="0" smtClean="0"/>
              <a:t> сопровождении школ-участниц проекта «500+» 2021 года в 2022 году;</a:t>
            </a:r>
          </a:p>
          <a:p>
            <a:pPr marL="342900" indent="-342900">
              <a:buAutoNum type="arabicParenR"/>
            </a:pPr>
            <a:r>
              <a:rPr lang="ru-RU" sz="1600" dirty="0" smtClean="0"/>
              <a:t>О еженедельной выгрузке отчетов из ИС МЭДК, проверке выполнения плановых мероприятий школами и размещении подтверждающих материалов и документов в ИС МЭДК, контроль комментариев кураторов;</a:t>
            </a:r>
          </a:p>
          <a:p>
            <a:pPr marL="342900" indent="-342900">
              <a:buAutoNum type="arabicParenR"/>
            </a:pPr>
            <a:r>
              <a:rPr lang="ru-RU" sz="1600" dirty="0" smtClean="0"/>
              <a:t>Текущие задачи;</a:t>
            </a:r>
          </a:p>
          <a:p>
            <a:pPr marL="342900" indent="-342900">
              <a:buAutoNum type="arabicParenR"/>
            </a:pPr>
            <a:r>
              <a:rPr lang="ru-RU" sz="1600" dirty="0" smtClean="0"/>
              <a:t>Представление опыта реализации проекта в территории (выборочно заранее будут предупреждены).                             </a:t>
            </a:r>
            <a:endParaRPr lang="ru-RU" sz="1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64696" y="3203516"/>
            <a:ext cx="11228173" cy="209288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/>
              <a:t>2</a:t>
            </a:r>
            <a:r>
              <a:rPr lang="ru-RU" sz="1600" b="1" dirty="0"/>
              <a:t>. </a:t>
            </a:r>
            <a:r>
              <a:rPr lang="ru-RU" sz="1600" b="1" u="sng" dirty="0"/>
              <a:t>Совещания с кураторами 89 школ-участниц проекта </a:t>
            </a:r>
            <a:r>
              <a:rPr lang="ru-RU" sz="1600" dirty="0"/>
              <a:t>– </a:t>
            </a:r>
            <a:r>
              <a:rPr lang="ru-RU" sz="1600" b="1" dirty="0"/>
              <a:t>последняя среда каждого месяца </a:t>
            </a:r>
            <a:r>
              <a:rPr lang="ru-RU" sz="1600" dirty="0"/>
              <a:t>(</a:t>
            </a:r>
            <a:r>
              <a:rPr lang="ru-RU" sz="1600" b="1" u="sng" dirty="0">
                <a:solidFill>
                  <a:srgbClr val="FF0000"/>
                </a:solidFill>
              </a:rPr>
              <a:t>плановые</a:t>
            </a:r>
            <a:r>
              <a:rPr lang="ru-RU" sz="1600" dirty="0"/>
              <a:t>)</a:t>
            </a:r>
          </a:p>
          <a:p>
            <a:r>
              <a:rPr lang="ru-RU" sz="1600" dirty="0"/>
              <a:t>                                                                                                            </a:t>
            </a:r>
            <a:r>
              <a:rPr lang="ru-RU" sz="1600" dirty="0" smtClean="0"/>
              <a:t> </a:t>
            </a:r>
            <a:r>
              <a:rPr lang="ru-RU" sz="1600" b="1" u="sng" dirty="0" smtClean="0">
                <a:solidFill>
                  <a:srgbClr val="FF0000"/>
                </a:solidFill>
              </a:rPr>
              <a:t>24 </a:t>
            </a:r>
            <a:r>
              <a:rPr lang="ru-RU" sz="1600" b="1" u="sng" dirty="0">
                <a:solidFill>
                  <a:srgbClr val="FF0000"/>
                </a:solidFill>
              </a:rPr>
              <a:t>февраля</a:t>
            </a:r>
            <a:r>
              <a:rPr lang="ru-RU" sz="1600" dirty="0"/>
              <a:t>, 30 марта, 27 апреля, 25 мая, </a:t>
            </a:r>
          </a:p>
          <a:p>
            <a:r>
              <a:rPr lang="ru-RU" sz="1600" dirty="0"/>
              <a:t>                                                                                                            </a:t>
            </a:r>
            <a:r>
              <a:rPr lang="ru-RU" sz="1600" dirty="0" smtClean="0"/>
              <a:t> 29 </a:t>
            </a:r>
            <a:r>
              <a:rPr lang="ru-RU" sz="1600" dirty="0"/>
              <a:t>июня, 27 июля, 24 августа, 28 сентября, 26 октября,   </a:t>
            </a:r>
          </a:p>
          <a:p>
            <a:r>
              <a:rPr lang="ru-RU" sz="1600" dirty="0"/>
              <a:t>                                                                                                            </a:t>
            </a:r>
            <a:r>
              <a:rPr lang="ru-RU" sz="1600" dirty="0" smtClean="0"/>
              <a:t> 29 </a:t>
            </a:r>
            <a:r>
              <a:rPr lang="ru-RU" sz="1600" dirty="0"/>
              <a:t>ноября, 28 декабря.</a:t>
            </a:r>
          </a:p>
          <a:p>
            <a:r>
              <a:rPr lang="ru-RU" sz="1600" b="1" dirty="0"/>
              <a:t>Плановые ежемесячные вопросы</a:t>
            </a:r>
            <a:r>
              <a:rPr lang="ru-RU" sz="1600" dirty="0"/>
              <a:t>:</a:t>
            </a:r>
          </a:p>
          <a:p>
            <a:r>
              <a:rPr lang="ru-RU" sz="1600" dirty="0"/>
              <a:t>1) Представление личного дневника куратора;</a:t>
            </a:r>
          </a:p>
          <a:p>
            <a:r>
              <a:rPr lang="ru-RU" sz="1600" dirty="0"/>
              <a:t>2) Текущие задачи;</a:t>
            </a:r>
          </a:p>
          <a:p>
            <a:r>
              <a:rPr lang="ru-RU" sz="1600" dirty="0"/>
              <a:t>3) Представление </a:t>
            </a:r>
            <a:r>
              <a:rPr lang="ru-RU" sz="1600" dirty="0" smtClean="0"/>
              <a:t>куратором опыта </a:t>
            </a:r>
            <a:r>
              <a:rPr lang="ru-RU" sz="1600" dirty="0"/>
              <a:t>взаимодействия с курируемой школой по текущим задачам.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/>
          <a:srcRect l="2769" t="4213" r="1670" b="893"/>
          <a:stretch/>
        </p:blipFill>
        <p:spPr>
          <a:xfrm>
            <a:off x="105292" y="1"/>
            <a:ext cx="688314" cy="704746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564696" y="5313245"/>
            <a:ext cx="11228173" cy="135421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 smtClean="0"/>
              <a:t>3</a:t>
            </a:r>
            <a:r>
              <a:rPr lang="ru-RU" sz="1600" b="1" dirty="0" smtClean="0"/>
              <a:t>. </a:t>
            </a:r>
            <a:r>
              <a:rPr lang="ru-RU" sz="1600" b="1" u="sng" dirty="0"/>
              <a:t>Совещания с </a:t>
            </a:r>
            <a:r>
              <a:rPr lang="ru-RU" sz="1600" b="1" u="sng" dirty="0" err="1" smtClean="0"/>
              <a:t>административн</a:t>
            </a:r>
            <a:r>
              <a:rPr lang="ru-RU" sz="1600" b="1" u="sng" dirty="0" smtClean="0"/>
              <a:t>. командами </a:t>
            </a:r>
            <a:r>
              <a:rPr lang="ru-RU" sz="1600" b="1" u="sng" dirty="0"/>
              <a:t>89 школ-участниц проекта </a:t>
            </a:r>
            <a:r>
              <a:rPr lang="ru-RU" sz="1600" dirty="0"/>
              <a:t>– </a:t>
            </a:r>
            <a:r>
              <a:rPr lang="ru-RU" sz="1600" b="1" dirty="0"/>
              <a:t>последняя </a:t>
            </a:r>
            <a:r>
              <a:rPr lang="ru-RU" sz="1600" b="1" dirty="0" smtClean="0"/>
              <a:t>пятница квартала </a:t>
            </a:r>
            <a:r>
              <a:rPr lang="ru-RU" sz="1600" dirty="0"/>
              <a:t>(</a:t>
            </a:r>
            <a:r>
              <a:rPr lang="ru-RU" sz="1600" u="sng" dirty="0"/>
              <a:t>плановые</a:t>
            </a:r>
            <a:r>
              <a:rPr lang="ru-RU" sz="1600" dirty="0"/>
              <a:t>)</a:t>
            </a:r>
          </a:p>
          <a:p>
            <a:r>
              <a:rPr lang="ru-RU" sz="1600" dirty="0"/>
              <a:t>                                                                                                             </a:t>
            </a:r>
            <a:r>
              <a:rPr lang="ru-RU" sz="1600" dirty="0" smtClean="0"/>
              <a:t>                                  25 марта, 24 июня, 30 сентября, 23 декабря.</a:t>
            </a:r>
            <a:endParaRPr lang="ru-RU" sz="1600" dirty="0"/>
          </a:p>
          <a:p>
            <a:r>
              <a:rPr lang="ru-RU" sz="1600" b="1" dirty="0"/>
              <a:t>Плановые </a:t>
            </a:r>
            <a:r>
              <a:rPr lang="ru-RU" sz="1600" b="1" dirty="0" smtClean="0"/>
              <a:t>ежеквартальные вопросы</a:t>
            </a:r>
            <a:r>
              <a:rPr lang="ru-RU" sz="1600" dirty="0"/>
              <a:t>:</a:t>
            </a:r>
          </a:p>
          <a:p>
            <a:r>
              <a:rPr lang="ru-RU" sz="1600" dirty="0" smtClean="0"/>
              <a:t>1) </a:t>
            </a:r>
            <a:r>
              <a:rPr lang="ru-RU" sz="1600" dirty="0"/>
              <a:t>Текущие </a:t>
            </a:r>
            <a:r>
              <a:rPr lang="ru-RU" sz="1600" dirty="0" smtClean="0"/>
              <a:t>задачи, взаимодействие с кураторами и муниципальными координаторами;</a:t>
            </a:r>
            <a:endParaRPr lang="ru-RU" sz="1600" dirty="0"/>
          </a:p>
          <a:p>
            <a:r>
              <a:rPr lang="ru-RU" sz="1600" dirty="0" smtClean="0"/>
              <a:t>2) Представление набора управленческих решений по ликвидации рискового направления (одного на выбор).</a:t>
            </a:r>
            <a:endParaRPr lang="ru-RU" sz="1600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93739" y="-20947"/>
            <a:ext cx="798261" cy="725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06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769" t="4213" r="1670" b="893"/>
          <a:stretch/>
        </p:blipFill>
        <p:spPr>
          <a:xfrm>
            <a:off x="119471" y="37289"/>
            <a:ext cx="933741" cy="9560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0741" y="-19229"/>
            <a:ext cx="1113805" cy="1012550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225543" y="57024"/>
            <a:ext cx="9420086" cy="565751"/>
          </a:xfrm>
        </p:spPr>
        <p:txBody>
          <a:bodyPr>
            <a:noAutofit/>
          </a:bodyPr>
          <a:lstStyle/>
          <a:p>
            <a:pPr algn="ctr"/>
            <a:r>
              <a:rPr lang="ru-RU" sz="33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Роль</a:t>
            </a:r>
            <a:r>
              <a:rPr lang="ru-RU" sz="33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3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кураторов в проекте «500+»</a:t>
            </a:r>
            <a:endParaRPr lang="ru-RU" sz="33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 flipV="1">
            <a:off x="1080248" y="685414"/>
            <a:ext cx="10028623" cy="47754"/>
            <a:chOff x="1" y="4450235"/>
            <a:chExt cx="15983746" cy="135580"/>
          </a:xfrm>
        </p:grpSpPr>
        <p:sp>
          <p:nvSpPr>
            <p:cNvPr id="8" name="Google Shape;11;p2"/>
            <p:cNvSpPr/>
            <p:nvPr/>
          </p:nvSpPr>
          <p:spPr>
            <a:xfrm>
              <a:off x="12857953" y="4450235"/>
              <a:ext cx="1562897" cy="135580"/>
            </a:xfrm>
            <a:prstGeom prst="rect">
              <a:avLst/>
            </a:prstGeom>
            <a:solidFill>
              <a:srgbClr val="F950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9" name="Google Shape;12;p2"/>
            <p:cNvSpPr/>
            <p:nvPr/>
          </p:nvSpPr>
          <p:spPr>
            <a:xfrm>
              <a:off x="14420850" y="4450235"/>
              <a:ext cx="1562897" cy="135580"/>
            </a:xfrm>
            <a:prstGeom prst="rect">
              <a:avLst/>
            </a:prstGeom>
            <a:solidFill>
              <a:srgbClr val="05B4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10" name="Google Shape;13;p2"/>
            <p:cNvSpPr/>
            <p:nvPr/>
          </p:nvSpPr>
          <p:spPr>
            <a:xfrm>
              <a:off x="1" y="4450235"/>
              <a:ext cx="1562897" cy="135580"/>
            </a:xfrm>
            <a:prstGeom prst="rect">
              <a:avLst/>
            </a:prstGeom>
            <a:solidFill>
              <a:srgbClr val="3A9D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11" name="Google Shape;14;p2"/>
            <p:cNvSpPr/>
            <p:nvPr/>
          </p:nvSpPr>
          <p:spPr>
            <a:xfrm>
              <a:off x="1562086" y="4450235"/>
              <a:ext cx="11295604" cy="135580"/>
            </a:xfrm>
            <a:prstGeom prst="rect">
              <a:avLst/>
            </a:prstGeom>
            <a:solidFill>
              <a:srgbClr val="0658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  <p:sp>
        <p:nvSpPr>
          <p:cNvPr id="12" name="Овал 11"/>
          <p:cNvSpPr/>
          <p:nvPr/>
        </p:nvSpPr>
        <p:spPr>
          <a:xfrm>
            <a:off x="2906453" y="826835"/>
            <a:ext cx="5758249" cy="146633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chemeClr val="tx1"/>
                </a:solidFill>
              </a:rPr>
              <a:t>КУРАТОР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261100" y="2318224"/>
            <a:ext cx="3598481" cy="4318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1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3986334" y="2318224"/>
            <a:ext cx="3598481" cy="4318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2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5" name="Стрелка вниз 14"/>
          <p:cNvSpPr/>
          <p:nvPr/>
        </p:nvSpPr>
        <p:spPr>
          <a:xfrm>
            <a:off x="7801549" y="2318224"/>
            <a:ext cx="3598481" cy="4318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3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8862" y="2784017"/>
            <a:ext cx="3480640" cy="28623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 smtClean="0"/>
              <a:t>Посещение школы</a:t>
            </a:r>
          </a:p>
          <a:p>
            <a:pPr algn="ctr"/>
            <a:endParaRPr lang="ru-RU" dirty="0"/>
          </a:p>
          <a:p>
            <a:pPr algn="ctr"/>
            <a:r>
              <a:rPr lang="ru-RU" b="1" dirty="0" smtClean="0"/>
              <a:t>Задача </a:t>
            </a:r>
            <a:r>
              <a:rPr lang="ru-RU" dirty="0" smtClean="0"/>
              <a:t>– увидеть то, что (возможно) не видит сама школа</a:t>
            </a:r>
          </a:p>
          <a:p>
            <a:pPr algn="ctr"/>
            <a:endParaRPr lang="ru-RU" dirty="0"/>
          </a:p>
          <a:p>
            <a:pPr algn="ctr"/>
            <a:r>
              <a:rPr lang="ru-RU" dirty="0" smtClean="0"/>
              <a:t>Помочь увидеть ЭТО школе</a:t>
            </a:r>
          </a:p>
          <a:p>
            <a:pPr algn="ctr"/>
            <a:endParaRPr lang="ru-RU" dirty="0"/>
          </a:p>
          <a:p>
            <a:pPr algn="ctr"/>
            <a:r>
              <a:rPr lang="ru-RU" dirty="0" smtClean="0"/>
              <a:t>Сопоставить увиденное и то, что написано у школы в документах</a:t>
            </a:r>
          </a:p>
          <a:p>
            <a:pPr algn="ctr"/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3859581" y="2784693"/>
            <a:ext cx="3889037" cy="286232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 smtClean="0"/>
              <a:t>Консультации и помощь</a:t>
            </a:r>
          </a:p>
          <a:p>
            <a:pPr algn="ctr"/>
            <a:endParaRPr lang="ru-RU" dirty="0"/>
          </a:p>
          <a:p>
            <a:pPr algn="ctr"/>
            <a:r>
              <a:rPr lang="ru-RU" b="1" dirty="0" smtClean="0"/>
              <a:t>Задача</a:t>
            </a:r>
            <a:r>
              <a:rPr lang="ru-RU" dirty="0" smtClean="0"/>
              <a:t> – постоянная связь со школой.</a:t>
            </a:r>
          </a:p>
          <a:p>
            <a:pPr algn="ctr"/>
            <a:endParaRPr lang="ru-RU" dirty="0"/>
          </a:p>
          <a:p>
            <a:pPr algn="ctr"/>
            <a:r>
              <a:rPr lang="ru-RU" dirty="0" smtClean="0"/>
              <a:t>Нужно сразу договориться о способе взаимодействия (в какое время удобнее звонить, быть готовыми к приездам, к посещению уроков и т.п.)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868697" y="2784017"/>
            <a:ext cx="4212070" cy="286232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 smtClean="0"/>
              <a:t>Экспертиза</a:t>
            </a:r>
          </a:p>
          <a:p>
            <a:pPr algn="ctr"/>
            <a:endParaRPr lang="ru-RU" dirty="0"/>
          </a:p>
          <a:p>
            <a:pPr algn="ctr"/>
            <a:r>
              <a:rPr lang="ru-RU" b="1" dirty="0" smtClean="0"/>
              <a:t>Задача</a:t>
            </a:r>
            <a:r>
              <a:rPr lang="ru-RU" dirty="0" smtClean="0"/>
              <a:t> – установить реальные ли происходят изменения, а не формальные</a:t>
            </a:r>
            <a:endParaRPr lang="ru-RU" dirty="0"/>
          </a:p>
          <a:p>
            <a:pPr algn="ctr"/>
            <a:r>
              <a:rPr lang="ru-RU" dirty="0" smtClean="0"/>
              <a:t>В любом документе школы должно присутствовать </a:t>
            </a:r>
            <a:r>
              <a:rPr lang="ru-RU" b="1" u="sng" dirty="0" smtClean="0"/>
              <a:t>содержание</a:t>
            </a:r>
            <a:r>
              <a:rPr lang="ru-RU" dirty="0" smtClean="0"/>
              <a:t>, соответствующее целям и деятельности, а также </a:t>
            </a:r>
            <a:r>
              <a:rPr lang="ru-RU" b="1" u="sng" dirty="0" smtClean="0"/>
              <a:t>технологии </a:t>
            </a:r>
            <a:r>
              <a:rPr lang="ru-RU" dirty="0" smtClean="0"/>
              <a:t>(управленческие, педагогические)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47342" y="5753141"/>
            <a:ext cx="108892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u="sng" dirty="0" smtClean="0"/>
              <a:t>ПРИНЦИП и ТЕХНОЛОГИИ </a:t>
            </a:r>
            <a:r>
              <a:rPr lang="ru-RU" sz="4400" b="1" u="sng" dirty="0" smtClean="0"/>
              <a:t>СОТРУДНИЧЕСТВА</a:t>
            </a:r>
            <a:endParaRPr lang="ru-RU" sz="4400" b="1" u="sng" dirty="0"/>
          </a:p>
        </p:txBody>
      </p:sp>
    </p:spTree>
    <p:extLst>
      <p:ext uri="{BB962C8B-B14F-4D97-AF65-F5344CB8AC3E}">
        <p14:creationId xmlns:p14="http://schemas.microsoft.com/office/powerpoint/2010/main" val="15146305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2769" t="4213" r="1670" b="893"/>
          <a:stretch/>
        </p:blipFill>
        <p:spPr>
          <a:xfrm>
            <a:off x="119471" y="37289"/>
            <a:ext cx="933741" cy="9560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0741" y="-19229"/>
            <a:ext cx="1113805" cy="10125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044" y="1334530"/>
            <a:ext cx="3804324" cy="5296930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225543" y="57024"/>
            <a:ext cx="9420086" cy="565751"/>
          </a:xfrm>
        </p:spPr>
        <p:txBody>
          <a:bodyPr>
            <a:noAutofit/>
          </a:bodyPr>
          <a:lstStyle/>
          <a:p>
            <a:pPr algn="ctr"/>
            <a:r>
              <a:rPr lang="ru-RU" sz="33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работе кураторов в проекте «500+»</a:t>
            </a:r>
            <a:endParaRPr lang="ru-RU" sz="33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 flipV="1">
            <a:off x="1080248" y="685414"/>
            <a:ext cx="10028623" cy="47754"/>
            <a:chOff x="1" y="4450235"/>
            <a:chExt cx="15983746" cy="135580"/>
          </a:xfrm>
        </p:grpSpPr>
        <p:sp>
          <p:nvSpPr>
            <p:cNvPr id="10" name="Google Shape;11;p2"/>
            <p:cNvSpPr/>
            <p:nvPr/>
          </p:nvSpPr>
          <p:spPr>
            <a:xfrm>
              <a:off x="12857953" y="4450235"/>
              <a:ext cx="1562897" cy="135580"/>
            </a:xfrm>
            <a:prstGeom prst="rect">
              <a:avLst/>
            </a:prstGeom>
            <a:solidFill>
              <a:srgbClr val="F950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11" name="Google Shape;12;p2"/>
            <p:cNvSpPr/>
            <p:nvPr/>
          </p:nvSpPr>
          <p:spPr>
            <a:xfrm>
              <a:off x="14420850" y="4450235"/>
              <a:ext cx="1562897" cy="135580"/>
            </a:xfrm>
            <a:prstGeom prst="rect">
              <a:avLst/>
            </a:prstGeom>
            <a:solidFill>
              <a:srgbClr val="05B4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12" name="Google Shape;13;p2"/>
            <p:cNvSpPr/>
            <p:nvPr/>
          </p:nvSpPr>
          <p:spPr>
            <a:xfrm>
              <a:off x="1" y="4450235"/>
              <a:ext cx="1562897" cy="135580"/>
            </a:xfrm>
            <a:prstGeom prst="rect">
              <a:avLst/>
            </a:prstGeom>
            <a:solidFill>
              <a:srgbClr val="3A9D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13" name="Google Shape;14;p2"/>
            <p:cNvSpPr/>
            <p:nvPr/>
          </p:nvSpPr>
          <p:spPr>
            <a:xfrm>
              <a:off x="1562086" y="4450235"/>
              <a:ext cx="11295604" cy="135580"/>
            </a:xfrm>
            <a:prstGeom prst="rect">
              <a:avLst/>
            </a:prstGeom>
            <a:solidFill>
              <a:srgbClr val="0658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12244" y="1430295"/>
            <a:ext cx="3641124" cy="5235145"/>
          </a:xfrm>
          <a:prstGeom prst="rect">
            <a:avLst/>
          </a:prstGeom>
        </p:spPr>
      </p:pic>
      <p:sp>
        <p:nvSpPr>
          <p:cNvPr id="15" name="Овал 14"/>
          <p:cNvSpPr/>
          <p:nvPr/>
        </p:nvSpPr>
        <p:spPr>
          <a:xfrm>
            <a:off x="3682313" y="6333867"/>
            <a:ext cx="337390" cy="33157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8090961" y="6395651"/>
            <a:ext cx="337390" cy="33157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rot="10800000">
            <a:off x="4019703" y="5187262"/>
            <a:ext cx="395778" cy="99677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 rot="10800000">
            <a:off x="8428351" y="3148397"/>
            <a:ext cx="395778" cy="99677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 rot="10800000">
            <a:off x="8428351" y="4807292"/>
            <a:ext cx="395778" cy="996779"/>
          </a:xfrm>
          <a:prstGeom prst="rightArrow">
            <a:avLst/>
          </a:prstGeom>
          <a:solidFill>
            <a:srgbClr val="00B0F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9147500" y="1446634"/>
            <a:ext cx="2739700" cy="230832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Сроки региональной выборочной содержательной экспертизы – </a:t>
            </a:r>
          </a:p>
          <a:p>
            <a:r>
              <a:rPr lang="ru-RU" dirty="0" smtClean="0"/>
              <a:t>за 10 дней до федерального срока:</a:t>
            </a:r>
          </a:p>
          <a:p>
            <a:r>
              <a:rPr lang="ru-RU" dirty="0"/>
              <a:t>м</a:t>
            </a:r>
            <a:r>
              <a:rPr lang="ru-RU" dirty="0" smtClean="0"/>
              <a:t>униципалитет – 6 дней;</a:t>
            </a:r>
          </a:p>
          <a:p>
            <a:r>
              <a:rPr lang="ru-RU" dirty="0"/>
              <a:t>р</a:t>
            </a:r>
            <a:r>
              <a:rPr lang="ru-RU" dirty="0" smtClean="0"/>
              <a:t>егион – 4 дня.</a:t>
            </a:r>
            <a:endParaRPr lang="ru-RU" dirty="0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80278" y="3944764"/>
            <a:ext cx="2989197" cy="2484995"/>
          </a:xfrm>
          <a:prstGeom prst="rect">
            <a:avLst/>
          </a:prstGeom>
        </p:spPr>
      </p:pic>
      <p:sp>
        <p:nvSpPr>
          <p:cNvPr id="22" name="Стрелка вправо 21"/>
          <p:cNvSpPr/>
          <p:nvPr/>
        </p:nvSpPr>
        <p:spPr>
          <a:xfrm rot="10800000">
            <a:off x="4025317" y="2351432"/>
            <a:ext cx="395778" cy="99677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8980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225543" y="57024"/>
            <a:ext cx="9420086" cy="565751"/>
          </a:xfrm>
        </p:spPr>
        <p:txBody>
          <a:bodyPr>
            <a:noAutofit/>
          </a:bodyPr>
          <a:lstStyle/>
          <a:p>
            <a:pPr algn="ctr"/>
            <a:r>
              <a:rPr lang="ru-RU" sz="33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Посещение курируемой школы</a:t>
            </a:r>
            <a:endParaRPr lang="ru-RU" sz="33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2769" t="4213" r="1670" b="893"/>
          <a:stretch/>
        </p:blipFill>
        <p:spPr>
          <a:xfrm>
            <a:off x="119471" y="37289"/>
            <a:ext cx="933741" cy="9560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6027" y="-19229"/>
            <a:ext cx="1113805" cy="1012550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 flipV="1">
            <a:off x="1080248" y="685414"/>
            <a:ext cx="10028623" cy="47754"/>
            <a:chOff x="1" y="4450235"/>
            <a:chExt cx="15983746" cy="135580"/>
          </a:xfrm>
        </p:grpSpPr>
        <p:sp>
          <p:nvSpPr>
            <p:cNvPr id="9" name="Google Shape;11;p2"/>
            <p:cNvSpPr/>
            <p:nvPr/>
          </p:nvSpPr>
          <p:spPr>
            <a:xfrm>
              <a:off x="12857953" y="4450235"/>
              <a:ext cx="1562897" cy="135580"/>
            </a:xfrm>
            <a:prstGeom prst="rect">
              <a:avLst/>
            </a:prstGeom>
            <a:solidFill>
              <a:srgbClr val="F950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10" name="Google Shape;12;p2"/>
            <p:cNvSpPr/>
            <p:nvPr/>
          </p:nvSpPr>
          <p:spPr>
            <a:xfrm>
              <a:off x="14420850" y="4450235"/>
              <a:ext cx="1562897" cy="135580"/>
            </a:xfrm>
            <a:prstGeom prst="rect">
              <a:avLst/>
            </a:prstGeom>
            <a:solidFill>
              <a:srgbClr val="05B4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11" name="Google Shape;13;p2"/>
            <p:cNvSpPr/>
            <p:nvPr/>
          </p:nvSpPr>
          <p:spPr>
            <a:xfrm>
              <a:off x="1" y="4450235"/>
              <a:ext cx="1562897" cy="135580"/>
            </a:xfrm>
            <a:prstGeom prst="rect">
              <a:avLst/>
            </a:prstGeom>
            <a:solidFill>
              <a:srgbClr val="3A9D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12" name="Google Shape;14;p2"/>
            <p:cNvSpPr/>
            <p:nvPr/>
          </p:nvSpPr>
          <p:spPr>
            <a:xfrm>
              <a:off x="1562086" y="4450235"/>
              <a:ext cx="11295604" cy="135580"/>
            </a:xfrm>
            <a:prstGeom prst="rect">
              <a:avLst/>
            </a:prstGeom>
            <a:solidFill>
              <a:srgbClr val="0658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985" y="2660823"/>
            <a:ext cx="5354594" cy="3501080"/>
          </a:xfrm>
          <a:prstGeom prst="rect">
            <a:avLst/>
          </a:prstGeom>
        </p:spPr>
      </p:pic>
      <p:pic>
        <p:nvPicPr>
          <p:cNvPr id="14" name="Объект 3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5935586" y="1240230"/>
            <a:ext cx="5828769" cy="331529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792628" y="1342458"/>
            <a:ext cx="10214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/>
              <a:t>1</a:t>
            </a:r>
            <a:endParaRPr lang="ru-RU" sz="9600" dirty="0"/>
          </a:p>
        </p:txBody>
      </p:sp>
      <p:sp>
        <p:nvSpPr>
          <p:cNvPr id="16" name="TextBox 15"/>
          <p:cNvSpPr txBox="1"/>
          <p:nvPr/>
        </p:nvSpPr>
        <p:spPr>
          <a:xfrm>
            <a:off x="8339224" y="4411363"/>
            <a:ext cx="10214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5931822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769" t="4213" r="1670" b="893"/>
          <a:stretch/>
        </p:blipFill>
        <p:spPr>
          <a:xfrm>
            <a:off x="119471" y="37289"/>
            <a:ext cx="933741" cy="9560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6027" y="-19229"/>
            <a:ext cx="1113805" cy="1012550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225543" y="57024"/>
            <a:ext cx="9420086" cy="565751"/>
          </a:xfrm>
        </p:spPr>
        <p:txBody>
          <a:bodyPr>
            <a:noAutofit/>
          </a:bodyPr>
          <a:lstStyle/>
          <a:p>
            <a:pPr algn="ctr"/>
            <a:r>
              <a:rPr lang="ru-RU" sz="33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Факторы риска и меры</a:t>
            </a:r>
            <a:endParaRPr lang="ru-RU" sz="33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 flipV="1">
            <a:off x="1080248" y="685414"/>
            <a:ext cx="10028623" cy="47754"/>
            <a:chOff x="1" y="4450235"/>
            <a:chExt cx="15983746" cy="135580"/>
          </a:xfrm>
        </p:grpSpPr>
        <p:sp>
          <p:nvSpPr>
            <p:cNvPr id="8" name="Google Shape;11;p2"/>
            <p:cNvSpPr/>
            <p:nvPr/>
          </p:nvSpPr>
          <p:spPr>
            <a:xfrm>
              <a:off x="12857953" y="4450235"/>
              <a:ext cx="1562897" cy="135580"/>
            </a:xfrm>
            <a:prstGeom prst="rect">
              <a:avLst/>
            </a:prstGeom>
            <a:solidFill>
              <a:srgbClr val="F950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9" name="Google Shape;12;p2"/>
            <p:cNvSpPr/>
            <p:nvPr/>
          </p:nvSpPr>
          <p:spPr>
            <a:xfrm>
              <a:off x="14420850" y="4450235"/>
              <a:ext cx="1562897" cy="135580"/>
            </a:xfrm>
            <a:prstGeom prst="rect">
              <a:avLst/>
            </a:prstGeom>
            <a:solidFill>
              <a:srgbClr val="05B4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10" name="Google Shape;13;p2"/>
            <p:cNvSpPr/>
            <p:nvPr/>
          </p:nvSpPr>
          <p:spPr>
            <a:xfrm>
              <a:off x="1" y="4450235"/>
              <a:ext cx="1562897" cy="135580"/>
            </a:xfrm>
            <a:prstGeom prst="rect">
              <a:avLst/>
            </a:prstGeom>
            <a:solidFill>
              <a:srgbClr val="3A9D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11" name="Google Shape;14;p2"/>
            <p:cNvSpPr/>
            <p:nvPr/>
          </p:nvSpPr>
          <p:spPr>
            <a:xfrm>
              <a:off x="1562086" y="4450235"/>
              <a:ext cx="11295604" cy="135580"/>
            </a:xfrm>
            <a:prstGeom prst="rect">
              <a:avLst/>
            </a:prstGeom>
            <a:solidFill>
              <a:srgbClr val="0658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  <p:pic>
        <p:nvPicPr>
          <p:cNvPr id="12" name="Объект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19674" y="4036873"/>
            <a:ext cx="3281334" cy="1894753"/>
          </a:xfrm>
          <a:prstGeom prst="rect">
            <a:avLst/>
          </a:prstGeom>
        </p:spPr>
      </p:pic>
      <p:pic>
        <p:nvPicPr>
          <p:cNvPr id="13" name="Объект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0280" y="993321"/>
            <a:ext cx="5460021" cy="3043552"/>
          </a:xfrm>
          <a:prstGeom prst="rect">
            <a:avLst/>
          </a:prstGeom>
        </p:spPr>
      </p:pic>
      <p:pic>
        <p:nvPicPr>
          <p:cNvPr id="14" name="Объект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59364" y="4769709"/>
            <a:ext cx="3412954" cy="1828801"/>
          </a:xfrm>
          <a:prstGeom prst="rect">
            <a:avLst/>
          </a:prstGeom>
        </p:spPr>
      </p:pic>
      <p:pic>
        <p:nvPicPr>
          <p:cNvPr id="15" name="Объект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94074" y="3877229"/>
            <a:ext cx="3641885" cy="2054397"/>
          </a:xfrm>
          <a:prstGeom prst="rect">
            <a:avLst/>
          </a:prstGeom>
        </p:spPr>
      </p:pic>
      <p:pic>
        <p:nvPicPr>
          <p:cNvPr id="16" name="Объект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35586" y="795807"/>
            <a:ext cx="3559793" cy="1927485"/>
          </a:xfrm>
          <a:prstGeom prst="rect">
            <a:avLst/>
          </a:prstGeom>
        </p:spPr>
      </p:pic>
      <p:pic>
        <p:nvPicPr>
          <p:cNvPr id="17" name="Объект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34739" y="2438174"/>
            <a:ext cx="3491639" cy="1992258"/>
          </a:xfrm>
          <a:prstGeom prst="rect">
            <a:avLst/>
          </a:prstGeom>
        </p:spPr>
      </p:pic>
      <p:pic>
        <p:nvPicPr>
          <p:cNvPr id="18" name="Объект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236016" y="1372226"/>
            <a:ext cx="3784503" cy="2120299"/>
          </a:xfrm>
          <a:prstGeom prst="rect">
            <a:avLst/>
          </a:prstGeom>
        </p:spPr>
      </p:pic>
      <p:pic>
        <p:nvPicPr>
          <p:cNvPr id="19" name="Объект 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35959" y="3210345"/>
            <a:ext cx="3586894" cy="2087348"/>
          </a:xfrm>
          <a:prstGeom prst="rect">
            <a:avLst/>
          </a:prstGeom>
        </p:spPr>
      </p:pic>
      <p:pic>
        <p:nvPicPr>
          <p:cNvPr id="20" name="Объект 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086392" y="4646462"/>
            <a:ext cx="4083750" cy="2136775"/>
          </a:xfrm>
          <a:prstGeom prst="rect">
            <a:avLst/>
          </a:prstGeom>
        </p:spPr>
      </p:pic>
      <p:pic>
        <p:nvPicPr>
          <p:cNvPr id="21" name="Объект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747652" y="5293810"/>
            <a:ext cx="2821315" cy="1557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9703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769" t="4213" r="1670" b="893"/>
          <a:stretch/>
        </p:blipFill>
        <p:spPr>
          <a:xfrm>
            <a:off x="119471" y="37289"/>
            <a:ext cx="933741" cy="9560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43076" y="9030"/>
            <a:ext cx="1113805" cy="1012550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225543" y="57024"/>
            <a:ext cx="9420086" cy="565751"/>
          </a:xfrm>
        </p:spPr>
        <p:txBody>
          <a:bodyPr>
            <a:noAutofit/>
          </a:bodyPr>
          <a:lstStyle/>
          <a:p>
            <a:pPr algn="ctr"/>
            <a:r>
              <a:rPr lang="ru-RU" sz="33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Информационная поддержка</a:t>
            </a:r>
            <a:endParaRPr lang="ru-RU" sz="33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Объект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01498" y="1021580"/>
            <a:ext cx="6646299" cy="4351338"/>
          </a:xfrm>
          <a:prstGeom prst="rect">
            <a:avLst/>
          </a:prstGeom>
        </p:spPr>
      </p:pic>
      <p:pic>
        <p:nvPicPr>
          <p:cNvPr id="8" name="Объект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3460" y="3023287"/>
            <a:ext cx="6548540" cy="3665837"/>
          </a:xfrm>
          <a:prstGeom prst="rect">
            <a:avLst/>
          </a:prstGeom>
        </p:spPr>
      </p:pic>
      <p:sp>
        <p:nvSpPr>
          <p:cNvPr id="9" name="Стрелка вправо 8"/>
          <p:cNvSpPr/>
          <p:nvPr/>
        </p:nvSpPr>
        <p:spPr>
          <a:xfrm rot="16200000">
            <a:off x="3038339" y="4933042"/>
            <a:ext cx="513592" cy="144985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318951" y="5845195"/>
            <a:ext cx="19523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/>
              <a:t>11</a:t>
            </a:r>
            <a:endParaRPr lang="ru-RU" sz="4800" dirty="0"/>
          </a:p>
        </p:txBody>
      </p:sp>
      <p:sp>
        <p:nvSpPr>
          <p:cNvPr id="11" name="Стрелка вправо 10"/>
          <p:cNvSpPr/>
          <p:nvPr/>
        </p:nvSpPr>
        <p:spPr>
          <a:xfrm rot="6732307">
            <a:off x="7294927" y="1960600"/>
            <a:ext cx="513592" cy="144985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12" name="Группа 11"/>
          <p:cNvGrpSpPr/>
          <p:nvPr/>
        </p:nvGrpSpPr>
        <p:grpSpPr>
          <a:xfrm flipV="1">
            <a:off x="1080248" y="685414"/>
            <a:ext cx="10028623" cy="47754"/>
            <a:chOff x="1" y="4450235"/>
            <a:chExt cx="15983746" cy="135580"/>
          </a:xfrm>
        </p:grpSpPr>
        <p:sp>
          <p:nvSpPr>
            <p:cNvPr id="13" name="Google Shape;11;p2"/>
            <p:cNvSpPr/>
            <p:nvPr/>
          </p:nvSpPr>
          <p:spPr>
            <a:xfrm>
              <a:off x="12857953" y="4450235"/>
              <a:ext cx="1562897" cy="135580"/>
            </a:xfrm>
            <a:prstGeom prst="rect">
              <a:avLst/>
            </a:prstGeom>
            <a:solidFill>
              <a:srgbClr val="F950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14" name="Google Shape;12;p2"/>
            <p:cNvSpPr/>
            <p:nvPr/>
          </p:nvSpPr>
          <p:spPr>
            <a:xfrm>
              <a:off x="14420850" y="4450235"/>
              <a:ext cx="1562897" cy="135580"/>
            </a:xfrm>
            <a:prstGeom prst="rect">
              <a:avLst/>
            </a:prstGeom>
            <a:solidFill>
              <a:srgbClr val="05B4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15" name="Google Shape;13;p2"/>
            <p:cNvSpPr/>
            <p:nvPr/>
          </p:nvSpPr>
          <p:spPr>
            <a:xfrm>
              <a:off x="1" y="4450235"/>
              <a:ext cx="1562897" cy="135580"/>
            </a:xfrm>
            <a:prstGeom prst="rect">
              <a:avLst/>
            </a:prstGeom>
            <a:solidFill>
              <a:srgbClr val="3A9D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16" name="Google Shape;14;p2"/>
            <p:cNvSpPr/>
            <p:nvPr/>
          </p:nvSpPr>
          <p:spPr>
            <a:xfrm>
              <a:off x="1562086" y="4450235"/>
              <a:ext cx="11295604" cy="135580"/>
            </a:xfrm>
            <a:prstGeom prst="rect">
              <a:avLst/>
            </a:prstGeom>
            <a:solidFill>
              <a:srgbClr val="0658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</p:spTree>
    <p:extLst>
      <p:ext uri="{BB962C8B-B14F-4D97-AF65-F5344CB8AC3E}">
        <p14:creationId xmlns:p14="http://schemas.microsoft.com/office/powerpoint/2010/main" val="2270467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639" y="1968200"/>
            <a:ext cx="5264238" cy="25816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769" t="4213" r="1670" b="893"/>
          <a:stretch/>
        </p:blipFill>
        <p:spPr>
          <a:xfrm>
            <a:off x="119471" y="37289"/>
            <a:ext cx="933741" cy="9560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43076" y="9030"/>
            <a:ext cx="1113805" cy="1012550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225543" y="57024"/>
            <a:ext cx="9420086" cy="565751"/>
          </a:xfrm>
        </p:spPr>
        <p:txBody>
          <a:bodyPr>
            <a:noAutofit/>
          </a:bodyPr>
          <a:lstStyle/>
          <a:p>
            <a:pPr algn="ctr"/>
            <a:r>
              <a:rPr lang="ru-RU" sz="33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Методическая поддержка ВШЭ</a:t>
            </a:r>
            <a:endParaRPr lang="ru-RU" sz="33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 flipV="1">
            <a:off x="1080248" y="685414"/>
            <a:ext cx="10028623" cy="47754"/>
            <a:chOff x="1" y="4450235"/>
            <a:chExt cx="15983746" cy="135580"/>
          </a:xfrm>
        </p:grpSpPr>
        <p:sp>
          <p:nvSpPr>
            <p:cNvPr id="9" name="Google Shape;11;p2"/>
            <p:cNvSpPr/>
            <p:nvPr/>
          </p:nvSpPr>
          <p:spPr>
            <a:xfrm>
              <a:off x="12857953" y="4450235"/>
              <a:ext cx="1562897" cy="135580"/>
            </a:xfrm>
            <a:prstGeom prst="rect">
              <a:avLst/>
            </a:prstGeom>
            <a:solidFill>
              <a:srgbClr val="F950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10" name="Google Shape;12;p2"/>
            <p:cNvSpPr/>
            <p:nvPr/>
          </p:nvSpPr>
          <p:spPr>
            <a:xfrm>
              <a:off x="14420850" y="4450235"/>
              <a:ext cx="1562897" cy="135580"/>
            </a:xfrm>
            <a:prstGeom prst="rect">
              <a:avLst/>
            </a:prstGeom>
            <a:solidFill>
              <a:srgbClr val="05B4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11" name="Google Shape;13;p2"/>
            <p:cNvSpPr/>
            <p:nvPr/>
          </p:nvSpPr>
          <p:spPr>
            <a:xfrm>
              <a:off x="1" y="4450235"/>
              <a:ext cx="1562897" cy="135580"/>
            </a:xfrm>
            <a:prstGeom prst="rect">
              <a:avLst/>
            </a:prstGeom>
            <a:solidFill>
              <a:srgbClr val="3A9D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12" name="Google Shape;14;p2"/>
            <p:cNvSpPr/>
            <p:nvPr/>
          </p:nvSpPr>
          <p:spPr>
            <a:xfrm>
              <a:off x="1562086" y="4450235"/>
              <a:ext cx="11295604" cy="135580"/>
            </a:xfrm>
            <a:prstGeom prst="rect">
              <a:avLst/>
            </a:prstGeom>
            <a:solidFill>
              <a:srgbClr val="0658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  <p:pic>
        <p:nvPicPr>
          <p:cNvPr id="13" name="Объект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8256" y="759770"/>
            <a:ext cx="4432046" cy="2416861"/>
          </a:xfrm>
          <a:prstGeom prst="rect">
            <a:avLst/>
          </a:prstGeom>
        </p:spPr>
      </p:pic>
      <p:pic>
        <p:nvPicPr>
          <p:cNvPr id="14" name="Объект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64279" y="3028350"/>
            <a:ext cx="4787606" cy="2672234"/>
          </a:xfrm>
          <a:prstGeom prst="rect">
            <a:avLst/>
          </a:prstGeom>
        </p:spPr>
      </p:pic>
      <p:pic>
        <p:nvPicPr>
          <p:cNvPr id="15" name="Объект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51373" y="4364467"/>
            <a:ext cx="4575991" cy="2392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9951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769" t="4213" r="1670" b="893"/>
          <a:stretch/>
        </p:blipFill>
        <p:spPr>
          <a:xfrm>
            <a:off x="119471" y="37289"/>
            <a:ext cx="933741" cy="9560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43076" y="9030"/>
            <a:ext cx="1113805" cy="1012550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225543" y="57024"/>
            <a:ext cx="9420086" cy="565751"/>
          </a:xfrm>
        </p:spPr>
        <p:txBody>
          <a:bodyPr>
            <a:noAutofit/>
          </a:bodyPr>
          <a:lstStyle/>
          <a:p>
            <a:pPr algn="ctr"/>
            <a:r>
              <a:rPr lang="ru-RU" sz="33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Методическая поддержка ВШЭ</a:t>
            </a:r>
            <a:endParaRPr lang="ru-RU" sz="33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 flipV="1">
            <a:off x="1080248" y="685414"/>
            <a:ext cx="10028623" cy="47754"/>
            <a:chOff x="1" y="4450235"/>
            <a:chExt cx="15983746" cy="135580"/>
          </a:xfrm>
        </p:grpSpPr>
        <p:sp>
          <p:nvSpPr>
            <p:cNvPr id="8" name="Google Shape;11;p2"/>
            <p:cNvSpPr/>
            <p:nvPr/>
          </p:nvSpPr>
          <p:spPr>
            <a:xfrm>
              <a:off x="12857953" y="4450235"/>
              <a:ext cx="1562897" cy="135580"/>
            </a:xfrm>
            <a:prstGeom prst="rect">
              <a:avLst/>
            </a:prstGeom>
            <a:solidFill>
              <a:srgbClr val="F950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9" name="Google Shape;12;p2"/>
            <p:cNvSpPr/>
            <p:nvPr/>
          </p:nvSpPr>
          <p:spPr>
            <a:xfrm>
              <a:off x="14420850" y="4450235"/>
              <a:ext cx="1562897" cy="135580"/>
            </a:xfrm>
            <a:prstGeom prst="rect">
              <a:avLst/>
            </a:prstGeom>
            <a:solidFill>
              <a:srgbClr val="05B4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10" name="Google Shape;13;p2"/>
            <p:cNvSpPr/>
            <p:nvPr/>
          </p:nvSpPr>
          <p:spPr>
            <a:xfrm>
              <a:off x="1" y="4450235"/>
              <a:ext cx="1562897" cy="135580"/>
            </a:xfrm>
            <a:prstGeom prst="rect">
              <a:avLst/>
            </a:prstGeom>
            <a:solidFill>
              <a:srgbClr val="3A9D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11" name="Google Shape;14;p2"/>
            <p:cNvSpPr/>
            <p:nvPr/>
          </p:nvSpPr>
          <p:spPr>
            <a:xfrm>
              <a:off x="1562086" y="4450235"/>
              <a:ext cx="11295604" cy="135580"/>
            </a:xfrm>
            <a:prstGeom prst="rect">
              <a:avLst/>
            </a:prstGeom>
            <a:solidFill>
              <a:srgbClr val="0658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  <p:pic>
        <p:nvPicPr>
          <p:cNvPr id="12" name="Объект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96888" y="1055959"/>
            <a:ext cx="4852907" cy="267848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6228" y="947502"/>
            <a:ext cx="5112643" cy="2786938"/>
          </a:xfrm>
          <a:prstGeom prst="rect">
            <a:avLst/>
          </a:prstGeom>
        </p:spPr>
      </p:pic>
      <p:pic>
        <p:nvPicPr>
          <p:cNvPr id="14" name="Объект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3341" y="3716209"/>
            <a:ext cx="5623506" cy="3141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63760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</TotalTime>
  <Words>736</Words>
  <Application>Microsoft Office PowerPoint</Application>
  <PresentationFormat>Широкоэкранный</PresentationFormat>
  <Paragraphs>93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Wingdings</vt:lpstr>
      <vt:lpstr>Тема Office</vt:lpstr>
      <vt:lpstr>О работе кураторов  в проекте «500+»</vt:lpstr>
      <vt:lpstr>Презентация PowerPoint</vt:lpstr>
      <vt:lpstr>Роль кураторов в проекте «500+»</vt:lpstr>
      <vt:lpstr>О работе кураторов в проекте «500+»</vt:lpstr>
      <vt:lpstr>Посещение курируемой школы</vt:lpstr>
      <vt:lpstr>Факторы риска и меры</vt:lpstr>
      <vt:lpstr>Информационная поддержка</vt:lpstr>
      <vt:lpstr>Методическая поддержка ВШЭ</vt:lpstr>
      <vt:lpstr>Методическая поддержка ВШЭ</vt:lpstr>
      <vt:lpstr>Заключение договоров с кураторами</vt:lpstr>
      <vt:lpstr>Заключение договоров с кураторами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103</cp:revision>
  <cp:lastPrinted>2022-02-24T10:55:45Z</cp:lastPrinted>
  <dcterms:created xsi:type="dcterms:W3CDTF">2021-09-28T10:01:15Z</dcterms:created>
  <dcterms:modified xsi:type="dcterms:W3CDTF">2022-02-24T11:32:35Z</dcterms:modified>
</cp:coreProperties>
</file>