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2" r:id="rId2"/>
    <p:sldId id="303" r:id="rId3"/>
    <p:sldId id="322" r:id="rId4"/>
    <p:sldId id="309" r:id="rId5"/>
    <p:sldId id="312" r:id="rId6"/>
    <p:sldId id="314" r:id="rId7"/>
    <p:sldId id="315" r:id="rId8"/>
    <p:sldId id="317" r:id="rId9"/>
    <p:sldId id="321" r:id="rId10"/>
    <p:sldId id="324" r:id="rId11"/>
    <p:sldId id="332" r:id="rId12"/>
    <p:sldId id="326" r:id="rId13"/>
    <p:sldId id="331" r:id="rId14"/>
    <p:sldId id="327" r:id="rId15"/>
    <p:sldId id="328" r:id="rId16"/>
    <p:sldId id="329" r:id="rId17"/>
    <p:sldId id="330" r:id="rId18"/>
    <p:sldId id="323" r:id="rId19"/>
    <p:sldId id="311" r:id="rId20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CCECFF"/>
    <a:srgbClr val="CCFFCC"/>
    <a:srgbClr val="CC0000"/>
    <a:srgbClr val="FFFF99"/>
    <a:srgbClr val="99FF99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3326" autoAdjust="0"/>
  </p:normalViewPr>
  <p:slideViewPr>
    <p:cSldViewPr snapToGrid="0">
      <p:cViewPr varScale="1">
        <p:scale>
          <a:sx n="109" d="100"/>
          <a:sy n="109" d="100"/>
        </p:scale>
        <p:origin x="61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48C7C-8DBA-4115-9D0E-EFCE7AA89E52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AD044-08E3-40ED-9669-C481063872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739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0DDE2-3D17-4085-A182-EFAF4A4761F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730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641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140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1154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26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516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151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771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063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40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482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1032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197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583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635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54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547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0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36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45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42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12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268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34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3C8A5-5727-4316-82D9-2BB9CCA7AC36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92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fioco.ru/bank-praktik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spo-fisoko.obrnadzor.gov.ru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.me/antirisk500" TargetMode="External"/><Relationship Id="rId5" Type="http://schemas.openxmlformats.org/officeDocument/2006/relationships/hyperlink" Target="https://fioco.ru/" TargetMode="External"/><Relationship Id="rId4" Type="http://schemas.openxmlformats.org/officeDocument/2006/relationships/hyperlink" Target="http://help-fisoko.obrnadzor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1910" y="149028"/>
            <a:ext cx="9144000" cy="76835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1600" b="1" dirty="0" smtClean="0">
                <a:solidFill>
                  <a:srgbClr val="0658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образования, науки и молодежной политики Краснодарского края</a:t>
            </a:r>
          </a:p>
          <a:p>
            <a:r>
              <a:rPr lang="ru-RU" alt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ГКУ КК Центр оценки качества образования</a:t>
            </a:r>
          </a:p>
          <a:p>
            <a:pPr eaLnBrk="1" hangingPunct="1"/>
            <a:endParaRPr lang="ru-RU" altLang="ru-RU" sz="1600" b="1" dirty="0" smtClean="0">
              <a:solidFill>
                <a:srgbClr val="06588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 flipV="1">
            <a:off x="2521241" y="834141"/>
            <a:ext cx="8164512" cy="99169"/>
            <a:chOff x="1" y="4450235"/>
            <a:chExt cx="15983746" cy="135580"/>
          </a:xfrm>
        </p:grpSpPr>
        <p:sp>
          <p:nvSpPr>
            <p:cNvPr id="13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/>
            </a:p>
          </p:txBody>
        </p:sp>
        <p:sp>
          <p:nvSpPr>
            <p:cNvPr id="14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/>
            </a:p>
          </p:txBody>
        </p:sp>
        <p:sp>
          <p:nvSpPr>
            <p:cNvPr id="15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/>
            </a:p>
          </p:txBody>
        </p:sp>
        <p:sp>
          <p:nvSpPr>
            <p:cNvPr id="16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 flipH="1" flipV="1">
            <a:off x="5697686" y="5414001"/>
            <a:ext cx="6360849" cy="92311"/>
            <a:chOff x="1" y="4450235"/>
            <a:chExt cx="15983746" cy="135580"/>
          </a:xfrm>
        </p:grpSpPr>
        <p:sp>
          <p:nvSpPr>
            <p:cNvPr id="18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/>
            </a:p>
          </p:txBody>
        </p:sp>
        <p:sp>
          <p:nvSpPr>
            <p:cNvPr id="19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/>
            </a:p>
          </p:txBody>
        </p:sp>
        <p:sp>
          <p:nvSpPr>
            <p:cNvPr id="20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/>
            </a:p>
          </p:txBody>
        </p:sp>
        <p:sp>
          <p:nvSpPr>
            <p:cNvPr id="21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/>
            </a:p>
          </p:txBody>
        </p:sp>
      </p:grpSp>
      <p:sp>
        <p:nvSpPr>
          <p:cNvPr id="14343" name="Заголовок 1"/>
          <p:cNvSpPr>
            <a:spLocks noGrp="1"/>
          </p:cNvSpPr>
          <p:nvPr>
            <p:ph type="ctrTitle"/>
          </p:nvPr>
        </p:nvSpPr>
        <p:spPr>
          <a:xfrm>
            <a:off x="6352990" y="1614427"/>
            <a:ext cx="5705545" cy="3363517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alt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О роли муниципальных координаторов федерального проекта «500+» в 2022 году </a:t>
            </a:r>
            <a:br>
              <a:rPr lang="ru-RU" alt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endParaRPr lang="ru-RU" altLang="ru-RU" sz="36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25081" y="5579821"/>
            <a:ext cx="62693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/>
              <a:t>Бойкова</a:t>
            </a:r>
            <a:r>
              <a:rPr lang="ru-RU" sz="2000" b="1" dirty="0"/>
              <a:t> Марина Евгеньевна,</a:t>
            </a:r>
          </a:p>
          <a:p>
            <a:r>
              <a:rPr lang="ru-RU" sz="2000" b="1" dirty="0"/>
              <a:t>заместитель руководителя ГКУ КК </a:t>
            </a:r>
            <a:endParaRPr lang="ru-RU" sz="2000" b="1" dirty="0" smtClean="0"/>
          </a:p>
          <a:p>
            <a:r>
              <a:rPr lang="ru-RU" sz="2000" b="1" dirty="0" smtClean="0"/>
              <a:t>Центра </a:t>
            </a:r>
            <a:r>
              <a:rPr lang="ru-RU" sz="2000" b="1" dirty="0"/>
              <a:t>оценки качества образования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119471" y="0"/>
            <a:ext cx="933741" cy="9560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6122" y="0"/>
            <a:ext cx="1113805" cy="1012550"/>
          </a:xfrm>
          <a:prstGeom prst="rect">
            <a:avLst/>
          </a:prstGeom>
        </p:spPr>
      </p:pic>
      <p:pic>
        <p:nvPicPr>
          <p:cNvPr id="24" name="Рисунок 23"/>
          <p:cNvPicPr/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05820" y="106081"/>
            <a:ext cx="1136660" cy="59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s://st4.depositphotos.com/10665628/38310/v/1600/depositphotos_383104260-stock-illustration-people-brainstorming-at-business-meeting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5" b="9970"/>
          <a:stretch/>
        </p:blipFill>
        <p:spPr bwMode="auto">
          <a:xfrm>
            <a:off x="440395" y="1420771"/>
            <a:ext cx="5568274" cy="4159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492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чате ИС МЭДК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59412" y="958588"/>
            <a:ext cx="8001663" cy="4916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</a:rPr>
              <a:t>Нет </a:t>
            </a:r>
            <a:r>
              <a:rPr lang="ru-RU" b="1" u="sng" dirty="0" smtClean="0">
                <a:solidFill>
                  <a:srgbClr val="FF0000"/>
                </a:solidFill>
              </a:rPr>
              <a:t>комментариев в </a:t>
            </a:r>
            <a:r>
              <a:rPr lang="ru-RU" b="1" u="sng" dirty="0" smtClean="0">
                <a:solidFill>
                  <a:srgbClr val="FF0000"/>
                </a:solidFill>
              </a:rPr>
              <a:t>чате</a:t>
            </a:r>
            <a:r>
              <a:rPr lang="en-US" b="1" u="sng" dirty="0" smtClean="0">
                <a:solidFill>
                  <a:srgbClr val="FF0000"/>
                </a:solidFill>
              </a:rPr>
              <a:t>: </a:t>
            </a:r>
            <a:endParaRPr lang="en-US" b="1" u="sng" dirty="0" smtClean="0">
              <a:solidFill>
                <a:srgbClr val="FF0000"/>
              </a:solidFill>
            </a:endParaRPr>
          </a:p>
          <a:p>
            <a:pPr algn="ctr"/>
            <a:endParaRPr lang="en-US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b="1" dirty="0" err="1">
                <a:solidFill>
                  <a:srgbClr val="FF0000"/>
                </a:solidFill>
              </a:rPr>
              <a:t>Абинский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район (СОШ №6)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b="1" dirty="0" err="1" smtClean="0">
                <a:solidFill>
                  <a:srgbClr val="FF0000"/>
                </a:solidFill>
              </a:rPr>
              <a:t>Выселковский</a:t>
            </a:r>
            <a:r>
              <a:rPr lang="ru-RU" b="1" dirty="0" smtClean="0">
                <a:solidFill>
                  <a:srgbClr val="FF0000"/>
                </a:solidFill>
              </a:rPr>
              <a:t> район (СОШ №5 - </a:t>
            </a:r>
            <a:r>
              <a:rPr lang="ru-RU" b="1" dirty="0">
                <a:solidFill>
                  <a:srgbClr val="FF0000"/>
                </a:solidFill>
              </a:rPr>
              <a:t>раздел </a:t>
            </a:r>
            <a:r>
              <a:rPr lang="ru-RU" b="1" dirty="0" err="1">
                <a:solidFill>
                  <a:srgbClr val="FF0000"/>
                </a:solidFill>
              </a:rPr>
              <a:t>Самообследование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b="1" dirty="0" err="1" smtClean="0">
                <a:solidFill>
                  <a:srgbClr val="FF0000"/>
                </a:solidFill>
              </a:rPr>
              <a:t>Гулькевичский</a:t>
            </a:r>
            <a:r>
              <a:rPr lang="ru-RU" b="1" dirty="0" smtClean="0">
                <a:solidFill>
                  <a:srgbClr val="FF0000"/>
                </a:solidFill>
              </a:rPr>
              <a:t> район (СОШ №18 - </a:t>
            </a:r>
            <a:r>
              <a:rPr lang="ru-RU" b="1" dirty="0">
                <a:solidFill>
                  <a:srgbClr val="FF0000"/>
                </a:solidFill>
              </a:rPr>
              <a:t>раздел Проектная диагностика)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b="1" dirty="0" err="1">
                <a:solidFill>
                  <a:srgbClr val="FF0000"/>
                </a:solidFill>
              </a:rPr>
              <a:t>Кущевский</a:t>
            </a:r>
            <a:r>
              <a:rPr lang="ru-RU" b="1" dirty="0">
                <a:solidFill>
                  <a:srgbClr val="FF0000"/>
                </a:solidFill>
              </a:rPr>
              <a:t> район (СОШ № </a:t>
            </a:r>
            <a:r>
              <a:rPr lang="ru-RU" b="1" dirty="0" smtClean="0">
                <a:solidFill>
                  <a:srgbClr val="FF0000"/>
                </a:solidFill>
              </a:rPr>
              <a:t>10 – раздел </a:t>
            </a:r>
            <a:r>
              <a:rPr lang="ru-RU" b="1" dirty="0">
                <a:solidFill>
                  <a:srgbClr val="FF0000"/>
                </a:solidFill>
              </a:rPr>
              <a:t>Проектная </a:t>
            </a:r>
            <a:r>
              <a:rPr lang="ru-RU" b="1" dirty="0" smtClean="0">
                <a:solidFill>
                  <a:srgbClr val="FF0000"/>
                </a:solidFill>
              </a:rPr>
              <a:t>диагностика)</a:t>
            </a:r>
          </a:p>
          <a:p>
            <a:pPr marL="342900" indent="-342900">
              <a:buFont typeface="+mj-lt"/>
              <a:buAutoNum type="arabicParenR"/>
            </a:pPr>
            <a:r>
              <a:rPr lang="ru-RU" b="1" dirty="0">
                <a:solidFill>
                  <a:srgbClr val="FF0000"/>
                </a:solidFill>
              </a:rPr>
              <a:t>Мостовский район (СОШ № </a:t>
            </a:r>
            <a:r>
              <a:rPr lang="ru-RU" b="1" dirty="0" smtClean="0">
                <a:solidFill>
                  <a:srgbClr val="FF0000"/>
                </a:solidFill>
              </a:rPr>
              <a:t>9 – </a:t>
            </a:r>
            <a:r>
              <a:rPr lang="ru-RU" b="1" dirty="0">
                <a:solidFill>
                  <a:srgbClr val="FF0000"/>
                </a:solidFill>
              </a:rPr>
              <a:t>раздел </a:t>
            </a:r>
            <a:r>
              <a:rPr lang="ru-RU" b="1" dirty="0" err="1" smtClean="0">
                <a:solidFill>
                  <a:srgbClr val="FF0000"/>
                </a:solidFill>
              </a:rPr>
              <a:t>Самообследование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b="1" dirty="0" err="1">
                <a:solidFill>
                  <a:srgbClr val="FF0000"/>
                </a:solidFill>
              </a:rPr>
              <a:t>Новопокровский</a:t>
            </a:r>
            <a:r>
              <a:rPr lang="ru-RU" b="1" dirty="0">
                <a:solidFill>
                  <a:srgbClr val="FF0000"/>
                </a:solidFill>
              </a:rPr>
              <a:t> район (СОШ № 2, СОШ № 11 раздел </a:t>
            </a:r>
            <a:r>
              <a:rPr lang="ru-RU" b="1" dirty="0" err="1" smtClean="0">
                <a:solidFill>
                  <a:srgbClr val="FF0000"/>
                </a:solidFill>
              </a:rPr>
              <a:t>Самообследование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b="1" dirty="0">
                <a:solidFill>
                  <a:srgbClr val="FF0000"/>
                </a:solidFill>
              </a:rPr>
              <a:t>Павловский район (СОШ № 9, СОШ № </a:t>
            </a:r>
            <a:r>
              <a:rPr lang="ru-RU" b="1" dirty="0" smtClean="0">
                <a:solidFill>
                  <a:srgbClr val="FF0000"/>
                </a:solidFill>
              </a:rPr>
              <a:t>13 </a:t>
            </a:r>
            <a:r>
              <a:rPr lang="ru-RU" b="1" dirty="0">
                <a:solidFill>
                  <a:srgbClr val="FF0000"/>
                </a:solidFill>
              </a:rPr>
              <a:t>раздел </a:t>
            </a:r>
            <a:r>
              <a:rPr lang="ru-RU" b="1" dirty="0" err="1" smtClean="0">
                <a:solidFill>
                  <a:srgbClr val="FF0000"/>
                </a:solidFill>
              </a:rPr>
              <a:t>Самообследование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b="1" dirty="0">
                <a:solidFill>
                  <a:srgbClr val="FF0000"/>
                </a:solidFill>
              </a:rPr>
              <a:t>Туапсинский район (СОШ № 12, СОШ № </a:t>
            </a:r>
            <a:r>
              <a:rPr lang="ru-RU" b="1" dirty="0" smtClean="0">
                <a:solidFill>
                  <a:srgbClr val="FF0000"/>
                </a:solidFill>
              </a:rPr>
              <a:t>20 </a:t>
            </a:r>
            <a:r>
              <a:rPr lang="ru-RU" b="1" dirty="0">
                <a:solidFill>
                  <a:srgbClr val="FF0000"/>
                </a:solidFill>
              </a:rPr>
              <a:t>раздел </a:t>
            </a:r>
            <a:r>
              <a:rPr lang="ru-RU" b="1" dirty="0" err="1" smtClean="0">
                <a:solidFill>
                  <a:srgbClr val="FF0000"/>
                </a:solidFill>
              </a:rPr>
              <a:t>Самообследование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b="1" dirty="0">
                <a:solidFill>
                  <a:srgbClr val="FF0000"/>
                </a:solidFill>
              </a:rPr>
              <a:t>Успенский район (ООШ № 16, ООШ № </a:t>
            </a:r>
            <a:r>
              <a:rPr lang="ru-RU" b="1" dirty="0" smtClean="0">
                <a:solidFill>
                  <a:srgbClr val="FF0000"/>
                </a:solidFill>
              </a:rPr>
              <a:t>17 </a:t>
            </a:r>
            <a:r>
              <a:rPr lang="ru-RU" b="1" dirty="0">
                <a:solidFill>
                  <a:srgbClr val="FF0000"/>
                </a:solidFill>
              </a:rPr>
              <a:t>раздел </a:t>
            </a:r>
            <a:r>
              <a:rPr lang="ru-RU" b="1" dirty="0" err="1">
                <a:solidFill>
                  <a:srgbClr val="FF0000"/>
                </a:solidFill>
              </a:rPr>
              <a:t>Самообследование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b="1" dirty="0" smtClean="0">
                <a:solidFill>
                  <a:srgbClr val="FF0000"/>
                </a:solidFill>
              </a:rPr>
              <a:t>Сочи (СОШ №28 - </a:t>
            </a:r>
            <a:r>
              <a:rPr lang="ru-RU" b="1" dirty="0">
                <a:solidFill>
                  <a:srgbClr val="FF0000"/>
                </a:solidFill>
              </a:rPr>
              <a:t>раздел </a:t>
            </a:r>
            <a:r>
              <a:rPr lang="ru-RU" b="1" dirty="0" err="1">
                <a:solidFill>
                  <a:srgbClr val="FF0000"/>
                </a:solidFill>
              </a:rPr>
              <a:t>Самообследование</a:t>
            </a:r>
            <a:r>
              <a:rPr lang="ru-RU" b="1" dirty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b="1" dirty="0" smtClean="0">
                <a:solidFill>
                  <a:srgbClr val="FF0000"/>
                </a:solidFill>
              </a:rPr>
              <a:t>Анапа (СОШ №18 - </a:t>
            </a:r>
            <a:r>
              <a:rPr lang="ru-RU" b="1" dirty="0">
                <a:solidFill>
                  <a:srgbClr val="FF0000"/>
                </a:solidFill>
              </a:rPr>
              <a:t>раздел </a:t>
            </a:r>
            <a:r>
              <a:rPr lang="ru-RU" b="1" dirty="0" err="1">
                <a:solidFill>
                  <a:srgbClr val="FF0000"/>
                </a:solidFill>
              </a:rPr>
              <a:t>Самообследование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  <a:endParaRPr lang="ru-RU" b="1" dirty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ru-RU" b="1" dirty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ru-RU" sz="1600" b="1" dirty="0">
              <a:solidFill>
                <a:srgbClr val="FF0000"/>
              </a:solidFill>
            </a:endParaRPr>
          </a:p>
          <a:p>
            <a:pPr algn="ctr"/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21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чате ИС МЭДК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60486" y="1128220"/>
            <a:ext cx="10670670" cy="52841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>
                <a:solidFill>
                  <a:schemeClr val="accent2"/>
                </a:solidFill>
              </a:rPr>
              <a:t>Чат (документ принят в работу)</a:t>
            </a:r>
            <a:r>
              <a:rPr lang="en-US" sz="1400" b="1" u="sng" dirty="0">
                <a:solidFill>
                  <a:schemeClr val="accent2"/>
                </a:solidFill>
              </a:rPr>
              <a:t>: </a:t>
            </a:r>
            <a:endParaRPr lang="ru-RU" sz="1400" b="1" u="sng" dirty="0">
              <a:solidFill>
                <a:schemeClr val="accent2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ru-RU" sz="1400" b="1" u="sng" dirty="0">
              <a:solidFill>
                <a:schemeClr val="accent2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2"/>
                </a:solidFill>
              </a:rPr>
              <a:t>Краснодар (СОШ № 31 - раздел </a:t>
            </a:r>
            <a:r>
              <a:rPr lang="ru-RU" sz="1400" b="1" dirty="0" err="1">
                <a:solidFill>
                  <a:schemeClr val="accent2"/>
                </a:solidFill>
              </a:rPr>
              <a:t>Самообследование</a:t>
            </a:r>
            <a:r>
              <a:rPr lang="ru-RU" sz="1400" b="1" dirty="0">
                <a:solidFill>
                  <a:schemeClr val="accent2"/>
                </a:solidFill>
              </a:rPr>
              <a:t>, документ принят в работу) 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2"/>
                </a:solidFill>
              </a:rPr>
              <a:t>Сочи (все школы – раздел Проектная диагностика, документ принят в работу)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2"/>
                </a:solidFill>
              </a:rPr>
              <a:t>Анапа (все школы - раздел Проектная диагностика, документ принят в работу)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2"/>
                </a:solidFill>
              </a:rPr>
              <a:t>Армавир (все школы - раздел Проектная диагностика, документ принят в работу)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2"/>
                </a:solidFill>
              </a:rPr>
              <a:t>Геленджик (СОШ №12 - раздел Проектная диагностика, документ принят в работу)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2"/>
                </a:solidFill>
              </a:rPr>
              <a:t>Горячий Ключ (все школы - раздел Проектная диагностика, документ принят в работу)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 err="1">
                <a:solidFill>
                  <a:schemeClr val="accent2"/>
                </a:solidFill>
              </a:rPr>
              <a:t>Абинский</a:t>
            </a:r>
            <a:r>
              <a:rPr lang="ru-RU" sz="1400" b="1" dirty="0">
                <a:solidFill>
                  <a:schemeClr val="accent2"/>
                </a:solidFill>
              </a:rPr>
              <a:t> (ООШ № 21 - раздел Проектная диагностика, Самодиагностика документ принят в работу)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2"/>
                </a:solidFill>
              </a:rPr>
              <a:t>Апшеронский (все школы - раздел Проектная диагностика, документ принят в работу</a:t>
            </a:r>
            <a:r>
              <a:rPr lang="ru-RU" sz="1400" b="1" dirty="0" smtClean="0">
                <a:solidFill>
                  <a:schemeClr val="accent2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 err="1">
                <a:solidFill>
                  <a:schemeClr val="accent2"/>
                </a:solidFill>
              </a:rPr>
              <a:t>Белоглинский</a:t>
            </a:r>
            <a:r>
              <a:rPr lang="ru-RU" sz="1400" b="1" dirty="0">
                <a:solidFill>
                  <a:schemeClr val="accent2"/>
                </a:solidFill>
              </a:rPr>
              <a:t> район (СОШ № </a:t>
            </a:r>
            <a:r>
              <a:rPr lang="ru-RU" sz="1400" b="1" dirty="0" smtClean="0">
                <a:solidFill>
                  <a:schemeClr val="accent2"/>
                </a:solidFill>
              </a:rPr>
              <a:t>11 - раздел </a:t>
            </a:r>
            <a:r>
              <a:rPr lang="ru-RU" sz="1400" b="1" dirty="0">
                <a:solidFill>
                  <a:schemeClr val="accent2"/>
                </a:solidFill>
              </a:rPr>
              <a:t>Проектная диагностика, документ принят в работу</a:t>
            </a:r>
            <a:r>
              <a:rPr lang="ru-RU" sz="1400" b="1" dirty="0" smtClean="0">
                <a:solidFill>
                  <a:schemeClr val="accent2"/>
                </a:solidFill>
              </a:rPr>
              <a:t>)</a:t>
            </a:r>
            <a:endParaRPr lang="ru-RU" sz="1400" b="1" dirty="0">
              <a:solidFill>
                <a:schemeClr val="accent2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400" b="1" dirty="0" err="1" smtClean="0">
                <a:solidFill>
                  <a:schemeClr val="accent2"/>
                </a:solidFill>
              </a:rPr>
              <a:t>Выселковский</a:t>
            </a:r>
            <a:r>
              <a:rPr lang="ru-RU" sz="1400" b="1" dirty="0">
                <a:solidFill>
                  <a:schemeClr val="accent2"/>
                </a:solidFill>
              </a:rPr>
              <a:t> (СОШ № </a:t>
            </a:r>
            <a:r>
              <a:rPr lang="ru-RU" sz="1400" b="1" dirty="0" smtClean="0">
                <a:solidFill>
                  <a:schemeClr val="accent2"/>
                </a:solidFill>
              </a:rPr>
              <a:t>5 - </a:t>
            </a:r>
            <a:r>
              <a:rPr lang="ru-RU" sz="1400" b="1" dirty="0">
                <a:solidFill>
                  <a:schemeClr val="accent2"/>
                </a:solidFill>
              </a:rPr>
              <a:t>раздел Проектная диагностика, документ принят в работу</a:t>
            </a:r>
            <a:r>
              <a:rPr lang="ru-RU" sz="1400" b="1" dirty="0" smtClean="0">
                <a:solidFill>
                  <a:schemeClr val="accent2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 err="1">
                <a:solidFill>
                  <a:schemeClr val="accent2"/>
                </a:solidFill>
              </a:rPr>
              <a:t>Гулькевичский</a:t>
            </a:r>
            <a:r>
              <a:rPr lang="ru-RU" sz="1400" b="1" dirty="0">
                <a:solidFill>
                  <a:schemeClr val="accent2"/>
                </a:solidFill>
              </a:rPr>
              <a:t> район (СОШ № 16, СОШ № </a:t>
            </a:r>
            <a:r>
              <a:rPr lang="ru-RU" sz="1400" b="1" dirty="0" smtClean="0">
                <a:solidFill>
                  <a:schemeClr val="accent2"/>
                </a:solidFill>
              </a:rPr>
              <a:t>17 </a:t>
            </a:r>
            <a:r>
              <a:rPr lang="ru-RU" sz="1400" b="1" dirty="0">
                <a:solidFill>
                  <a:schemeClr val="accent2"/>
                </a:solidFill>
              </a:rPr>
              <a:t>раздел Проектная диагностика, документ принят в </a:t>
            </a:r>
            <a:r>
              <a:rPr lang="ru-RU" sz="1400" b="1" dirty="0" smtClean="0">
                <a:solidFill>
                  <a:schemeClr val="accent2"/>
                </a:solidFill>
              </a:rPr>
              <a:t>работу)</a:t>
            </a:r>
          </a:p>
          <a:p>
            <a:pPr marL="342900" indent="-342900">
              <a:buFont typeface="+mj-lt"/>
              <a:buAutoNum type="arabicParenR"/>
            </a:pPr>
            <a:endParaRPr lang="ru-RU" sz="1400" b="1" dirty="0" smtClean="0">
              <a:solidFill>
                <a:schemeClr val="accent2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ru-RU" sz="1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29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чате ИС МЭДК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22021" y="1327637"/>
            <a:ext cx="10293580" cy="28285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accent6"/>
                </a:solidFill>
              </a:rPr>
              <a:t>Работа в </a:t>
            </a:r>
            <a:r>
              <a:rPr lang="ru-RU" sz="1600" b="1" u="sng" dirty="0">
                <a:solidFill>
                  <a:schemeClr val="accent6"/>
                </a:solidFill>
              </a:rPr>
              <a:t>чате командой (школа + куратор + </a:t>
            </a:r>
            <a:r>
              <a:rPr lang="ru-RU" sz="1600" b="1" u="sng" dirty="0" smtClean="0">
                <a:solidFill>
                  <a:schemeClr val="accent6"/>
                </a:solidFill>
              </a:rPr>
              <a:t>МО</a:t>
            </a:r>
            <a:r>
              <a:rPr lang="ru-RU" sz="1600" b="1" u="sng" dirty="0">
                <a:solidFill>
                  <a:schemeClr val="accent6"/>
                </a:solidFill>
              </a:rPr>
              <a:t>)</a:t>
            </a:r>
            <a:r>
              <a:rPr lang="en-US" sz="1600" b="1" u="sng" dirty="0" smtClean="0">
                <a:solidFill>
                  <a:schemeClr val="accent6"/>
                </a:solidFill>
              </a:rPr>
              <a:t>:</a:t>
            </a:r>
          </a:p>
          <a:p>
            <a:pPr algn="ctr"/>
            <a:endParaRPr lang="en-US" sz="1600" b="1" u="sng" dirty="0">
              <a:solidFill>
                <a:schemeClr val="accent6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Краснодар</a:t>
            </a:r>
            <a:r>
              <a:rPr lang="en-US" sz="1600" b="1" dirty="0" smtClean="0">
                <a:solidFill>
                  <a:schemeClr val="accent6"/>
                </a:solidFill>
              </a:rPr>
              <a:t> (</a:t>
            </a:r>
            <a:r>
              <a:rPr lang="ru-RU" sz="1600" b="1" dirty="0">
                <a:solidFill>
                  <a:schemeClr val="accent6"/>
                </a:solidFill>
              </a:rPr>
              <a:t>СОШ № </a:t>
            </a:r>
            <a:r>
              <a:rPr lang="ru-RU" sz="1600" b="1" dirty="0" smtClean="0">
                <a:solidFill>
                  <a:schemeClr val="accent6"/>
                </a:solidFill>
              </a:rPr>
              <a:t>11 </a:t>
            </a:r>
            <a:r>
              <a:rPr lang="ru-RU" sz="1600" b="1" dirty="0">
                <a:solidFill>
                  <a:schemeClr val="accent6"/>
                </a:solidFill>
              </a:rPr>
              <a:t>– раздел </a:t>
            </a:r>
            <a:r>
              <a:rPr lang="ru-RU" sz="16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ru-RU" sz="1600" b="1" dirty="0" smtClean="0">
                <a:solidFill>
                  <a:schemeClr val="accent6"/>
                </a:solidFill>
              </a:rPr>
              <a:t>, Проектная диагностика</a:t>
            </a:r>
            <a:r>
              <a:rPr lang="en-US" sz="1600" b="1" dirty="0" smtClean="0">
                <a:solidFill>
                  <a:schemeClr val="accent6"/>
                </a:solidFill>
              </a:rPr>
              <a:t>;</a:t>
            </a:r>
            <a:r>
              <a:rPr lang="ru-RU" sz="1600" b="1" dirty="0" smtClean="0">
                <a:solidFill>
                  <a:schemeClr val="accent6"/>
                </a:solidFill>
              </a:rPr>
              <a:t> </a:t>
            </a:r>
            <a:r>
              <a:rPr lang="ru-RU" sz="1600" b="1" dirty="0">
                <a:solidFill>
                  <a:schemeClr val="accent6"/>
                </a:solidFill>
              </a:rPr>
              <a:t>СОШ № 29, СОШ № </a:t>
            </a:r>
            <a:r>
              <a:rPr lang="ru-RU" sz="1600" b="1" dirty="0" smtClean="0">
                <a:solidFill>
                  <a:schemeClr val="accent6"/>
                </a:solidFill>
              </a:rPr>
              <a:t>58</a:t>
            </a:r>
            <a:r>
              <a:rPr lang="en-US" sz="1600" b="1" dirty="0" smtClean="0">
                <a:solidFill>
                  <a:schemeClr val="accent6"/>
                </a:solidFill>
              </a:rPr>
              <a:t> -  </a:t>
            </a:r>
            <a:r>
              <a:rPr lang="ru-RU" sz="1600" b="1" dirty="0">
                <a:solidFill>
                  <a:schemeClr val="accent6"/>
                </a:solidFill>
              </a:rPr>
              <a:t>раздел </a:t>
            </a:r>
            <a:r>
              <a:rPr lang="ru-RU" sz="1600" b="1" dirty="0" err="1">
                <a:solidFill>
                  <a:schemeClr val="accent6"/>
                </a:solidFill>
              </a:rPr>
              <a:t>Самообследование</a:t>
            </a:r>
            <a:r>
              <a:rPr lang="ru-RU" sz="16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Горячий Ключ </a:t>
            </a:r>
            <a:r>
              <a:rPr lang="ru-RU" sz="1600" b="1" dirty="0">
                <a:solidFill>
                  <a:schemeClr val="accent6"/>
                </a:solidFill>
              </a:rPr>
              <a:t>(ООШ № 5, ООШ № 9, ООШ № </a:t>
            </a:r>
            <a:r>
              <a:rPr lang="ru-RU" sz="1600" b="1" dirty="0" smtClean="0">
                <a:solidFill>
                  <a:schemeClr val="accent6"/>
                </a:solidFill>
              </a:rPr>
              <a:t>12</a:t>
            </a:r>
            <a:r>
              <a:rPr lang="ru-RU" sz="1600" b="1" dirty="0">
                <a:solidFill>
                  <a:schemeClr val="accent6"/>
                </a:solidFill>
              </a:rPr>
              <a:t> – раздел </a:t>
            </a:r>
            <a:r>
              <a:rPr lang="ru-RU" sz="1600" b="1" dirty="0" err="1">
                <a:solidFill>
                  <a:schemeClr val="accent6"/>
                </a:solidFill>
              </a:rPr>
              <a:t>Самообследование</a:t>
            </a:r>
            <a:r>
              <a:rPr lang="ru-RU" sz="1600" b="1" dirty="0">
                <a:solidFill>
                  <a:schemeClr val="accent6"/>
                </a:solidFill>
              </a:rPr>
              <a:t>)</a:t>
            </a:r>
            <a:endParaRPr lang="ru-RU" sz="1600" b="1" dirty="0" smtClean="0">
              <a:solidFill>
                <a:schemeClr val="accent6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Брюховецкий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 район</a:t>
            </a:r>
            <a:r>
              <a:rPr lang="ru-RU" sz="1600" b="1" dirty="0">
                <a:solidFill>
                  <a:schemeClr val="accent6"/>
                </a:solidFill>
              </a:rPr>
              <a:t> (СОШ № </a:t>
            </a:r>
            <a:r>
              <a:rPr lang="ru-RU" sz="1600" b="1" dirty="0" smtClean="0">
                <a:solidFill>
                  <a:schemeClr val="accent6"/>
                </a:solidFill>
              </a:rPr>
              <a:t>2</a:t>
            </a:r>
            <a:r>
              <a:rPr lang="en-US" sz="1600" b="1" dirty="0" smtClean="0">
                <a:solidFill>
                  <a:schemeClr val="accent6"/>
                </a:solidFill>
              </a:rPr>
              <a:t> -</a:t>
            </a:r>
            <a:r>
              <a:rPr lang="ru-RU" sz="1600" b="1" dirty="0">
                <a:solidFill>
                  <a:schemeClr val="accent6"/>
                </a:solidFill>
              </a:rPr>
              <a:t> раздел Проектная </a:t>
            </a:r>
            <a:r>
              <a:rPr lang="ru-RU" sz="1600" b="1" dirty="0" smtClean="0">
                <a:solidFill>
                  <a:schemeClr val="accent6"/>
                </a:solidFill>
              </a:rPr>
              <a:t>диагностика</a:t>
            </a:r>
            <a:r>
              <a:rPr lang="en-US" sz="1600" b="1" dirty="0">
                <a:solidFill>
                  <a:schemeClr val="accent6"/>
                </a:solidFill>
              </a:rPr>
              <a:t>;</a:t>
            </a:r>
            <a:r>
              <a:rPr lang="ru-RU" sz="1600" b="1" dirty="0" smtClean="0">
                <a:solidFill>
                  <a:schemeClr val="accent6"/>
                </a:solidFill>
              </a:rPr>
              <a:t> </a:t>
            </a:r>
            <a:r>
              <a:rPr lang="ru-RU" sz="1600" b="1" dirty="0">
                <a:solidFill>
                  <a:schemeClr val="accent6"/>
                </a:solidFill>
              </a:rPr>
              <a:t>СОШ № 8, СОШ № </a:t>
            </a:r>
            <a:r>
              <a:rPr lang="ru-RU" sz="1600" b="1" dirty="0" smtClean="0">
                <a:solidFill>
                  <a:schemeClr val="accent6"/>
                </a:solidFill>
              </a:rPr>
              <a:t>9 - </a:t>
            </a:r>
            <a:r>
              <a:rPr lang="ru-RU" sz="1600" b="1" dirty="0">
                <a:solidFill>
                  <a:schemeClr val="accent6"/>
                </a:solidFill>
              </a:rPr>
              <a:t>раздел Проектная диагностика, Самодиагностика)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Кущевский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 район </a:t>
            </a:r>
            <a:r>
              <a:rPr lang="ru-RU" sz="1600" b="1" dirty="0">
                <a:solidFill>
                  <a:schemeClr val="accent6"/>
                </a:solidFill>
              </a:rPr>
              <a:t>(СОШ № </a:t>
            </a:r>
            <a:r>
              <a:rPr lang="ru-RU" sz="1600" b="1" dirty="0" smtClean="0">
                <a:solidFill>
                  <a:schemeClr val="accent6"/>
                </a:solidFill>
              </a:rPr>
              <a:t>10 – раздел </a:t>
            </a:r>
            <a:r>
              <a:rPr lang="ru-RU" sz="16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ru-RU" sz="1600" b="1" dirty="0" smtClean="0">
                <a:solidFill>
                  <a:schemeClr val="accent6"/>
                </a:solidFill>
              </a:rPr>
              <a:t>)</a:t>
            </a:r>
            <a:endParaRPr lang="en-US" sz="1600" b="1" dirty="0" smtClean="0">
              <a:solidFill>
                <a:schemeClr val="accent6"/>
              </a:solidFill>
            </a:endParaRPr>
          </a:p>
          <a:p>
            <a:endParaRPr lang="en-US" sz="1600" b="1" dirty="0" smtClean="0">
              <a:solidFill>
                <a:srgbClr val="00B050"/>
              </a:solidFill>
            </a:endParaRPr>
          </a:p>
          <a:p>
            <a:pPr algn="ctr"/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6563" y="4360985"/>
            <a:ext cx="10219038" cy="22438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>
                <a:solidFill>
                  <a:schemeClr val="accent6"/>
                </a:solidFill>
              </a:rPr>
              <a:t>Работа в чате командой (школа + </a:t>
            </a:r>
            <a:r>
              <a:rPr lang="ru-RU" sz="1600" b="1" u="sng" dirty="0" smtClean="0">
                <a:solidFill>
                  <a:schemeClr val="accent6"/>
                </a:solidFill>
              </a:rPr>
              <a:t>МО</a:t>
            </a:r>
            <a:r>
              <a:rPr lang="ru-RU" sz="1600" b="1" u="sng" dirty="0">
                <a:solidFill>
                  <a:schemeClr val="accent6"/>
                </a:solidFill>
              </a:rPr>
              <a:t>)</a:t>
            </a:r>
            <a:r>
              <a:rPr lang="en-US" sz="1600" b="1" u="sng" dirty="0">
                <a:solidFill>
                  <a:schemeClr val="accent6"/>
                </a:solidFill>
              </a:rPr>
              <a:t>:</a:t>
            </a:r>
          </a:p>
          <a:p>
            <a:pPr algn="ctr"/>
            <a:endParaRPr lang="en-US" sz="1600" b="1" u="sng" dirty="0">
              <a:solidFill>
                <a:schemeClr val="accent6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Краснодар</a:t>
            </a:r>
            <a:r>
              <a:rPr lang="en-US" sz="1600" b="1" dirty="0">
                <a:solidFill>
                  <a:schemeClr val="accent6"/>
                </a:solidFill>
              </a:rPr>
              <a:t> (</a:t>
            </a:r>
            <a:r>
              <a:rPr lang="ru-RU" sz="1600" b="1" dirty="0">
                <a:solidFill>
                  <a:schemeClr val="accent6"/>
                </a:solidFill>
              </a:rPr>
              <a:t>СОШ № </a:t>
            </a:r>
            <a:r>
              <a:rPr lang="ru-RU" sz="1600" b="1" dirty="0" smtClean="0">
                <a:solidFill>
                  <a:schemeClr val="accent6"/>
                </a:solidFill>
              </a:rPr>
              <a:t>29, СОШ №31, СОШ №58 – </a:t>
            </a:r>
            <a:r>
              <a:rPr lang="ru-RU" sz="1600" b="1" dirty="0">
                <a:solidFill>
                  <a:schemeClr val="accent6"/>
                </a:solidFill>
              </a:rPr>
              <a:t>раздел </a:t>
            </a:r>
            <a:r>
              <a:rPr lang="ru-RU" sz="1600" b="1" dirty="0" smtClean="0">
                <a:solidFill>
                  <a:schemeClr val="accent6"/>
                </a:solidFill>
              </a:rPr>
              <a:t>Проектная </a:t>
            </a:r>
            <a:r>
              <a:rPr lang="ru-RU" sz="1600" b="1" dirty="0">
                <a:solidFill>
                  <a:schemeClr val="accent6"/>
                </a:solidFill>
              </a:rPr>
              <a:t>диагностика</a:t>
            </a:r>
            <a:r>
              <a:rPr lang="en-US" sz="1600" b="1" dirty="0">
                <a:solidFill>
                  <a:schemeClr val="accent6"/>
                </a:solidFill>
              </a:rPr>
              <a:t>;</a:t>
            </a:r>
            <a:r>
              <a:rPr lang="ru-RU" sz="1600" b="1" dirty="0">
                <a:solidFill>
                  <a:schemeClr val="accent6"/>
                </a:solidFill>
              </a:rPr>
              <a:t> СОШ №74 </a:t>
            </a:r>
            <a:r>
              <a:rPr lang="en-US" sz="1600" b="1" dirty="0" smtClean="0">
                <a:solidFill>
                  <a:schemeClr val="accent6"/>
                </a:solidFill>
              </a:rPr>
              <a:t>-  </a:t>
            </a:r>
            <a:r>
              <a:rPr lang="ru-RU" sz="1600" b="1" dirty="0">
                <a:solidFill>
                  <a:schemeClr val="accent6"/>
                </a:solidFill>
              </a:rPr>
              <a:t>раздел </a:t>
            </a:r>
            <a:r>
              <a:rPr lang="ru-RU" sz="1600" b="1" dirty="0" err="1">
                <a:solidFill>
                  <a:schemeClr val="accent6"/>
                </a:solidFill>
              </a:rPr>
              <a:t>Самообследование</a:t>
            </a:r>
            <a:r>
              <a:rPr lang="ru-RU" sz="1600" b="1" dirty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endParaRPr lang="ru-RU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8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чате ИС МЭДК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4340" y="1405668"/>
            <a:ext cx="11247738" cy="5452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>
                <a:solidFill>
                  <a:schemeClr val="accent6"/>
                </a:solidFill>
              </a:rPr>
              <a:t>Работа в чате командой (школа + </a:t>
            </a:r>
            <a:r>
              <a:rPr lang="ru-RU" sz="1600" b="1" u="sng" dirty="0" smtClean="0">
                <a:solidFill>
                  <a:schemeClr val="accent6"/>
                </a:solidFill>
              </a:rPr>
              <a:t>куратор)</a:t>
            </a:r>
            <a:r>
              <a:rPr lang="en-US" sz="1600" b="1" u="sng" dirty="0">
                <a:solidFill>
                  <a:schemeClr val="accent6"/>
                </a:solidFill>
              </a:rPr>
              <a:t>:</a:t>
            </a:r>
          </a:p>
          <a:p>
            <a:pPr algn="ctr"/>
            <a:endParaRPr lang="en-US" sz="1600" b="1" u="sng" dirty="0">
              <a:solidFill>
                <a:schemeClr val="accent6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Новороссийск</a:t>
            </a:r>
            <a:r>
              <a:rPr lang="en-US" sz="1400" b="1" dirty="0" smtClean="0">
                <a:solidFill>
                  <a:schemeClr val="accent6"/>
                </a:solidFill>
              </a:rPr>
              <a:t> (</a:t>
            </a:r>
            <a:r>
              <a:rPr lang="ru-RU" sz="1400" b="1" dirty="0">
                <a:solidFill>
                  <a:schemeClr val="accent6"/>
                </a:solidFill>
              </a:rPr>
              <a:t>СОШ № 12– раздел </a:t>
            </a:r>
            <a:r>
              <a:rPr lang="ru-RU" sz="1400" b="1" dirty="0" smtClean="0">
                <a:solidFill>
                  <a:schemeClr val="accent6"/>
                </a:solidFill>
              </a:rPr>
              <a:t>Проектная </a:t>
            </a:r>
            <a:r>
              <a:rPr lang="ru-RU" sz="1400" b="1" dirty="0">
                <a:solidFill>
                  <a:schemeClr val="accent6"/>
                </a:solidFill>
              </a:rPr>
              <a:t>диагностика</a:t>
            </a:r>
            <a:r>
              <a:rPr lang="en-US" sz="1400" b="1" dirty="0">
                <a:solidFill>
                  <a:schemeClr val="accent6"/>
                </a:solidFill>
              </a:rPr>
              <a:t>;</a:t>
            </a:r>
            <a:r>
              <a:rPr lang="ru-RU" sz="1400" b="1" dirty="0">
                <a:solidFill>
                  <a:schemeClr val="accent6"/>
                </a:solidFill>
              </a:rPr>
              <a:t> </a:t>
            </a:r>
            <a:r>
              <a:rPr lang="ru-RU" sz="14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Армавир (СОШ № </a:t>
            </a:r>
            <a:r>
              <a:rPr lang="ru-RU" sz="1400" b="1" dirty="0" smtClean="0">
                <a:solidFill>
                  <a:schemeClr val="accent6"/>
                </a:solidFill>
              </a:rPr>
              <a:t>14 - </a:t>
            </a:r>
            <a:r>
              <a:rPr lang="ru-RU" sz="1400" b="1" dirty="0">
                <a:solidFill>
                  <a:schemeClr val="accent6"/>
                </a:solidFill>
              </a:rPr>
              <a:t>раздел </a:t>
            </a:r>
            <a:r>
              <a:rPr lang="ru-RU" sz="14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 err="1">
                <a:solidFill>
                  <a:schemeClr val="accent6"/>
                </a:solidFill>
              </a:rPr>
              <a:t>Брюховецкий</a:t>
            </a:r>
            <a:r>
              <a:rPr lang="ru-RU" sz="1400" b="1" dirty="0">
                <a:solidFill>
                  <a:schemeClr val="accent6"/>
                </a:solidFill>
              </a:rPr>
              <a:t> район (СОШ № </a:t>
            </a:r>
            <a:r>
              <a:rPr lang="ru-RU" sz="1400" b="1" dirty="0" smtClean="0">
                <a:solidFill>
                  <a:schemeClr val="accent6"/>
                </a:solidFill>
              </a:rPr>
              <a:t>2 </a:t>
            </a:r>
            <a:r>
              <a:rPr lang="ru-RU" sz="1400" b="1" dirty="0">
                <a:solidFill>
                  <a:schemeClr val="accent6"/>
                </a:solidFill>
              </a:rPr>
              <a:t>- раздел </a:t>
            </a:r>
            <a:r>
              <a:rPr lang="ru-RU" sz="14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 err="1">
                <a:solidFill>
                  <a:schemeClr val="accent6"/>
                </a:solidFill>
              </a:rPr>
              <a:t>Гулькевичский</a:t>
            </a:r>
            <a:r>
              <a:rPr lang="ru-RU" sz="1400" b="1" dirty="0">
                <a:solidFill>
                  <a:schemeClr val="accent6"/>
                </a:solidFill>
              </a:rPr>
              <a:t> район (СОШ № </a:t>
            </a:r>
            <a:r>
              <a:rPr lang="ru-RU" sz="1400" b="1" dirty="0" smtClean="0">
                <a:solidFill>
                  <a:schemeClr val="accent6"/>
                </a:solidFill>
              </a:rPr>
              <a:t>18 </a:t>
            </a:r>
            <a:r>
              <a:rPr lang="ru-RU" sz="1400" b="1" dirty="0">
                <a:solidFill>
                  <a:schemeClr val="accent6"/>
                </a:solidFill>
              </a:rPr>
              <a:t>- раздел </a:t>
            </a:r>
            <a:r>
              <a:rPr lang="ru-RU" sz="14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Динской </a:t>
            </a:r>
            <a:r>
              <a:rPr lang="ru-RU" sz="1400" b="1" dirty="0" smtClean="0">
                <a:solidFill>
                  <a:schemeClr val="accent6"/>
                </a:solidFill>
              </a:rPr>
              <a:t>район (ООШ №25 - -раздел </a:t>
            </a:r>
            <a:r>
              <a:rPr lang="ru-RU" sz="14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Калининский район (СОШ № </a:t>
            </a:r>
            <a:r>
              <a:rPr lang="ru-RU" sz="1400" b="1" dirty="0" smtClean="0">
                <a:solidFill>
                  <a:schemeClr val="accent6"/>
                </a:solidFill>
              </a:rPr>
              <a:t>14 - </a:t>
            </a:r>
            <a:r>
              <a:rPr lang="ru-RU" sz="1400" b="1" dirty="0">
                <a:solidFill>
                  <a:schemeClr val="accent6"/>
                </a:solidFill>
              </a:rPr>
              <a:t>раздел </a:t>
            </a:r>
            <a:r>
              <a:rPr lang="ru-RU" sz="1400" b="1" dirty="0" err="1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 err="1">
                <a:solidFill>
                  <a:schemeClr val="accent6"/>
                </a:solidFill>
              </a:rPr>
              <a:t>Кореновский</a:t>
            </a:r>
            <a:r>
              <a:rPr lang="ru-RU" sz="1400" b="1" dirty="0">
                <a:solidFill>
                  <a:schemeClr val="accent6"/>
                </a:solidFill>
              </a:rPr>
              <a:t> </a:t>
            </a:r>
            <a:r>
              <a:rPr lang="ru-RU" sz="1400" b="1" dirty="0" smtClean="0">
                <a:solidFill>
                  <a:schemeClr val="accent6"/>
                </a:solidFill>
              </a:rPr>
              <a:t>район (СОШ №19 - </a:t>
            </a:r>
            <a:r>
              <a:rPr lang="ru-RU" sz="1400" b="1" dirty="0">
                <a:solidFill>
                  <a:schemeClr val="accent6"/>
                </a:solidFill>
              </a:rPr>
              <a:t>раздел </a:t>
            </a:r>
            <a:r>
              <a:rPr lang="ru-RU" sz="1400" b="1" dirty="0" err="1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 smtClean="0">
                <a:solidFill>
                  <a:schemeClr val="accent6"/>
                </a:solidFill>
              </a:rPr>
              <a:t>Горячий </a:t>
            </a:r>
            <a:r>
              <a:rPr lang="ru-RU" sz="1400" b="1" dirty="0">
                <a:solidFill>
                  <a:schemeClr val="accent6"/>
                </a:solidFill>
              </a:rPr>
              <a:t>Ключ (ООШ № </a:t>
            </a:r>
            <a:r>
              <a:rPr lang="ru-RU" sz="1400" b="1" dirty="0" smtClean="0">
                <a:solidFill>
                  <a:schemeClr val="accent6"/>
                </a:solidFill>
              </a:rPr>
              <a:t>5, ООШ 12 - раздел </a:t>
            </a:r>
            <a:r>
              <a:rPr lang="ru-RU" sz="1400" b="1" dirty="0">
                <a:solidFill>
                  <a:schemeClr val="accent6"/>
                </a:solidFill>
              </a:rPr>
              <a:t>Проектная диагностика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Каневской район (СОШ № </a:t>
            </a:r>
            <a:r>
              <a:rPr lang="ru-RU" sz="1400" b="1" dirty="0" smtClean="0">
                <a:solidFill>
                  <a:schemeClr val="accent6"/>
                </a:solidFill>
              </a:rPr>
              <a:t>26, ООШ №41 - </a:t>
            </a:r>
            <a:r>
              <a:rPr lang="ru-RU" sz="1400" b="1" dirty="0">
                <a:solidFill>
                  <a:schemeClr val="accent6"/>
                </a:solidFill>
              </a:rPr>
              <a:t>раздел Проектная </a:t>
            </a:r>
            <a:r>
              <a:rPr lang="ru-RU" sz="1400" b="1" dirty="0" smtClean="0">
                <a:solidFill>
                  <a:schemeClr val="accent6"/>
                </a:solidFill>
              </a:rPr>
              <a:t>диагностика)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Красноармейский район (СОШ № 19, ООШ № </a:t>
            </a:r>
            <a:r>
              <a:rPr lang="ru-RU" sz="1400" b="1" dirty="0" smtClean="0">
                <a:solidFill>
                  <a:schemeClr val="accent6"/>
                </a:solidFill>
              </a:rPr>
              <a:t>33 </a:t>
            </a:r>
            <a:r>
              <a:rPr lang="ru-RU" sz="1400" b="1" dirty="0">
                <a:solidFill>
                  <a:schemeClr val="accent6"/>
                </a:solidFill>
              </a:rPr>
              <a:t>- раздел Проектная </a:t>
            </a:r>
            <a:r>
              <a:rPr lang="ru-RU" sz="1400" b="1" dirty="0" smtClean="0">
                <a:solidFill>
                  <a:schemeClr val="accent6"/>
                </a:solidFill>
              </a:rPr>
              <a:t>диагностика, </a:t>
            </a:r>
            <a:r>
              <a:rPr lang="ru-RU" sz="14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>
                <a:solidFill>
                  <a:schemeClr val="accent6"/>
                </a:solidFill>
              </a:rPr>
              <a:t>, ООШ № </a:t>
            </a:r>
            <a:r>
              <a:rPr lang="ru-RU" sz="1400" b="1" dirty="0" smtClean="0">
                <a:solidFill>
                  <a:schemeClr val="accent6"/>
                </a:solidFill>
              </a:rPr>
              <a:t>29 - </a:t>
            </a:r>
            <a:r>
              <a:rPr lang="ru-RU" sz="1400" b="1" dirty="0">
                <a:solidFill>
                  <a:schemeClr val="accent6"/>
                </a:solidFill>
              </a:rPr>
              <a:t>раздел </a:t>
            </a:r>
            <a:r>
              <a:rPr lang="ru-RU" sz="1400" b="1" dirty="0" err="1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 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Крыловский район (СОШ № </a:t>
            </a:r>
            <a:r>
              <a:rPr lang="ru-RU" sz="1400" b="1" dirty="0" smtClean="0">
                <a:solidFill>
                  <a:schemeClr val="accent6"/>
                </a:solidFill>
              </a:rPr>
              <a:t>6 - </a:t>
            </a:r>
            <a:r>
              <a:rPr lang="ru-RU" sz="1400" b="1" dirty="0">
                <a:solidFill>
                  <a:schemeClr val="accent6"/>
                </a:solidFill>
              </a:rPr>
              <a:t>раздел </a:t>
            </a:r>
            <a:r>
              <a:rPr lang="ru-RU" sz="14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) </a:t>
            </a:r>
            <a:endParaRPr lang="ru-RU" sz="1400" b="1" dirty="0">
              <a:solidFill>
                <a:schemeClr val="accent6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Крымский район (СОШ № 20, ООШ № 66 - раздел Проектная диагностика, </a:t>
            </a:r>
            <a:r>
              <a:rPr lang="ru-RU" sz="14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en-US" sz="1400" b="1" dirty="0" smtClean="0">
                <a:solidFill>
                  <a:schemeClr val="accent6"/>
                </a:solidFill>
              </a:rPr>
              <a:t>;</a:t>
            </a:r>
            <a:r>
              <a:rPr lang="ru-RU" sz="1400" b="1" dirty="0">
                <a:solidFill>
                  <a:schemeClr val="accent6"/>
                </a:solidFill>
              </a:rPr>
              <a:t> СОШ № </a:t>
            </a:r>
            <a:r>
              <a:rPr lang="ru-RU" sz="1400" b="1" dirty="0" smtClean="0">
                <a:solidFill>
                  <a:schemeClr val="accent6"/>
                </a:solidFill>
              </a:rPr>
              <a:t>61 - </a:t>
            </a:r>
            <a:r>
              <a:rPr lang="ru-RU" sz="1400" b="1" dirty="0">
                <a:solidFill>
                  <a:schemeClr val="accent6"/>
                </a:solidFill>
              </a:rPr>
              <a:t>раздел </a:t>
            </a:r>
            <a:r>
              <a:rPr lang="ru-RU" sz="1400" b="1" dirty="0" err="1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>
                <a:solidFill>
                  <a:schemeClr val="accent6"/>
                </a:solidFill>
              </a:rPr>
              <a:t>)</a:t>
            </a:r>
            <a:endParaRPr lang="ru-RU" sz="1400" b="1" dirty="0">
              <a:solidFill>
                <a:schemeClr val="accent6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Мостовский район (СОШ №16 раздел -  Проектная диагностика</a:t>
            </a:r>
            <a:r>
              <a:rPr lang="ru-RU" sz="1400" b="1" dirty="0" smtClean="0">
                <a:solidFill>
                  <a:schemeClr val="accent6"/>
                </a:solidFill>
              </a:rPr>
              <a:t>) - </a:t>
            </a:r>
            <a:r>
              <a:rPr lang="ru-RU" sz="1400" b="1" u="sng" dirty="0">
                <a:solidFill>
                  <a:schemeClr val="accent6">
                    <a:lumMod val="75000"/>
                  </a:schemeClr>
                </a:solidFill>
              </a:rPr>
              <a:t>хорошая работа </a:t>
            </a:r>
            <a:r>
              <a:rPr lang="ru-RU" sz="1400" b="1" u="sng" dirty="0" smtClean="0">
                <a:solidFill>
                  <a:schemeClr val="accent6">
                    <a:lumMod val="75000"/>
                  </a:schemeClr>
                </a:solidFill>
              </a:rPr>
              <a:t>куратора в чате</a:t>
            </a:r>
            <a:endParaRPr lang="ru-RU" sz="1400" b="1" dirty="0">
              <a:solidFill>
                <a:schemeClr val="accent6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Северский район (СОШ № 21, СОШ № 23 - раздел Проектная диагностика, </a:t>
            </a:r>
            <a:r>
              <a:rPr lang="ru-RU" sz="1400" b="1" dirty="0" err="1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Славянский район (ООШ № 7, СОШ № 17 - раздел Проектная диагностика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Тбилисский район (СОШ № 6</a:t>
            </a:r>
            <a:r>
              <a:rPr lang="ru-RU" sz="1400" b="1" dirty="0" smtClean="0">
                <a:solidFill>
                  <a:schemeClr val="accent6"/>
                </a:solidFill>
              </a:rPr>
              <a:t> </a:t>
            </a:r>
            <a:r>
              <a:rPr lang="ru-RU" sz="1400" b="1" dirty="0">
                <a:solidFill>
                  <a:schemeClr val="accent6"/>
                </a:solidFill>
              </a:rPr>
              <a:t>- раздел Проектная диагностика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Темрюкский район (СОШ № </a:t>
            </a:r>
            <a:r>
              <a:rPr lang="ru-RU" sz="1400" b="1" dirty="0" smtClean="0">
                <a:solidFill>
                  <a:schemeClr val="accent6"/>
                </a:solidFill>
              </a:rPr>
              <a:t>4 </a:t>
            </a:r>
            <a:r>
              <a:rPr lang="ru-RU" sz="1400" b="1" dirty="0">
                <a:solidFill>
                  <a:schemeClr val="accent6"/>
                </a:solidFill>
              </a:rPr>
              <a:t>- раздел Проектная диагностика, </a:t>
            </a:r>
            <a:r>
              <a:rPr lang="ru-RU" sz="14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en-US" sz="1400" b="1" dirty="0" smtClean="0">
                <a:solidFill>
                  <a:schemeClr val="accent6"/>
                </a:solidFill>
              </a:rPr>
              <a:t>; </a:t>
            </a:r>
            <a:r>
              <a:rPr lang="ru-RU" sz="1400" b="1" dirty="0">
                <a:solidFill>
                  <a:schemeClr val="accent6"/>
                </a:solidFill>
              </a:rPr>
              <a:t>СОШ № </a:t>
            </a:r>
            <a:r>
              <a:rPr lang="ru-RU" sz="1400" b="1" dirty="0" smtClean="0">
                <a:solidFill>
                  <a:schemeClr val="accent6"/>
                </a:solidFill>
              </a:rPr>
              <a:t>28</a:t>
            </a:r>
            <a:r>
              <a:rPr lang="en-US" sz="1400" b="1" dirty="0" smtClean="0">
                <a:solidFill>
                  <a:schemeClr val="accent6"/>
                </a:solidFill>
              </a:rPr>
              <a:t> - </a:t>
            </a:r>
            <a:r>
              <a:rPr lang="ru-RU" sz="1400" b="1" dirty="0" smtClean="0">
                <a:solidFill>
                  <a:schemeClr val="accent6"/>
                </a:solidFill>
              </a:rPr>
              <a:t>раздел </a:t>
            </a:r>
            <a:r>
              <a:rPr lang="ru-RU" sz="14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  <a:endParaRPr lang="ru-RU" sz="1400" b="1" dirty="0" smtClean="0">
              <a:solidFill>
                <a:schemeClr val="accent6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Тихорецкий </a:t>
            </a:r>
            <a:r>
              <a:rPr lang="ru-RU" sz="1400" b="1" dirty="0" smtClean="0">
                <a:solidFill>
                  <a:schemeClr val="accent6"/>
                </a:solidFill>
              </a:rPr>
              <a:t>район (СОШ №2 </a:t>
            </a:r>
            <a:r>
              <a:rPr lang="ru-RU" sz="1400" b="1" dirty="0">
                <a:solidFill>
                  <a:schemeClr val="accent6"/>
                </a:solidFill>
              </a:rPr>
              <a:t>- раздел Проектная диагностика, </a:t>
            </a:r>
            <a:r>
              <a:rPr lang="ru-RU" sz="1400" b="1" dirty="0" err="1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>
                <a:solidFill>
                  <a:schemeClr val="accent6"/>
                </a:solidFill>
              </a:rPr>
              <a:t>Туапсинский </a:t>
            </a:r>
            <a:r>
              <a:rPr lang="ru-RU" sz="1400" b="1" dirty="0" smtClean="0">
                <a:solidFill>
                  <a:schemeClr val="accent6"/>
                </a:solidFill>
              </a:rPr>
              <a:t>район (СОШ №25 </a:t>
            </a:r>
            <a:r>
              <a:rPr lang="ru-RU" sz="1400" b="1" dirty="0">
                <a:solidFill>
                  <a:schemeClr val="accent6"/>
                </a:solidFill>
              </a:rPr>
              <a:t>- раздел Проектная диагностика, </a:t>
            </a:r>
            <a:r>
              <a:rPr lang="ru-RU" sz="1400" b="1" dirty="0" err="1">
                <a:solidFill>
                  <a:schemeClr val="accent6"/>
                </a:solidFill>
              </a:rPr>
              <a:t>Самообследование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400" b="1" dirty="0" err="1">
                <a:solidFill>
                  <a:schemeClr val="accent6"/>
                </a:solidFill>
              </a:rPr>
              <a:t>Щербиновский</a:t>
            </a:r>
            <a:r>
              <a:rPr lang="ru-RU" sz="1400" b="1" dirty="0">
                <a:solidFill>
                  <a:schemeClr val="accent6"/>
                </a:solidFill>
              </a:rPr>
              <a:t> </a:t>
            </a:r>
            <a:r>
              <a:rPr lang="ru-RU" sz="1400" b="1" dirty="0" smtClean="0">
                <a:solidFill>
                  <a:schemeClr val="accent6"/>
                </a:solidFill>
              </a:rPr>
              <a:t>район (СОШ №10 - </a:t>
            </a:r>
            <a:r>
              <a:rPr lang="ru-RU" sz="1400" b="1" dirty="0">
                <a:solidFill>
                  <a:schemeClr val="accent6"/>
                </a:solidFill>
              </a:rPr>
              <a:t>раздел Проектная </a:t>
            </a:r>
            <a:r>
              <a:rPr lang="ru-RU" sz="1400" b="1" dirty="0" smtClean="0">
                <a:solidFill>
                  <a:schemeClr val="accent6"/>
                </a:solidFill>
              </a:rPr>
              <a:t>диагностика</a:t>
            </a:r>
            <a:r>
              <a:rPr lang="ru-RU" sz="1400" b="1" dirty="0" smtClean="0">
                <a:solidFill>
                  <a:schemeClr val="accent6"/>
                </a:solidFill>
              </a:rPr>
              <a:t>)</a:t>
            </a:r>
            <a:endParaRPr lang="en-US" sz="1400" b="1" dirty="0" smtClean="0">
              <a:solidFill>
                <a:schemeClr val="accent6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400" b="1" dirty="0" err="1">
                <a:solidFill>
                  <a:schemeClr val="accent6"/>
                </a:solidFill>
              </a:rPr>
              <a:t>Усть-Лабинский</a:t>
            </a:r>
            <a:r>
              <a:rPr lang="ru-RU" sz="1400" b="1" dirty="0">
                <a:solidFill>
                  <a:schemeClr val="accent6"/>
                </a:solidFill>
              </a:rPr>
              <a:t> </a:t>
            </a:r>
            <a:r>
              <a:rPr lang="ru-RU" sz="1400" b="1" dirty="0" smtClean="0">
                <a:solidFill>
                  <a:schemeClr val="accent6"/>
                </a:solidFill>
              </a:rPr>
              <a:t>район</a:t>
            </a:r>
            <a:r>
              <a:rPr lang="en-US" sz="1400" b="1" dirty="0" smtClean="0">
                <a:solidFill>
                  <a:schemeClr val="accent6"/>
                </a:solidFill>
              </a:rPr>
              <a:t> (</a:t>
            </a:r>
            <a:r>
              <a:rPr lang="ru-RU" sz="1400" b="1" dirty="0">
                <a:solidFill>
                  <a:schemeClr val="accent6"/>
                </a:solidFill>
              </a:rPr>
              <a:t>СОШ № 13, СОШ № </a:t>
            </a:r>
            <a:r>
              <a:rPr lang="ru-RU" sz="1400" b="1" dirty="0" smtClean="0">
                <a:solidFill>
                  <a:schemeClr val="accent6"/>
                </a:solidFill>
              </a:rPr>
              <a:t>25 </a:t>
            </a:r>
            <a:r>
              <a:rPr lang="ru-RU" sz="1400" b="1" dirty="0">
                <a:solidFill>
                  <a:schemeClr val="accent6"/>
                </a:solidFill>
              </a:rPr>
              <a:t>- раздел </a:t>
            </a:r>
            <a:r>
              <a:rPr lang="ru-RU" sz="1400" b="1" dirty="0" err="1" smtClean="0">
                <a:solidFill>
                  <a:schemeClr val="accent6"/>
                </a:solidFill>
              </a:rPr>
              <a:t>Самообследование</a:t>
            </a:r>
            <a:r>
              <a:rPr lang="en-US" sz="1400" b="1" dirty="0" smtClean="0">
                <a:solidFill>
                  <a:schemeClr val="accent6"/>
                </a:solidFill>
              </a:rPr>
              <a:t>)</a:t>
            </a:r>
            <a:endParaRPr lang="ru-RU" sz="1400" b="1" dirty="0" smtClean="0">
              <a:solidFill>
                <a:schemeClr val="accent6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ru-RU" sz="16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83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чате ИС МЭДК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563" y="926018"/>
            <a:ext cx="10025606" cy="577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2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чате ИС МЭДК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277" y="1012550"/>
            <a:ext cx="9733085" cy="562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92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чате ИС МЭДК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l="381"/>
          <a:stretch/>
        </p:blipFill>
        <p:spPr>
          <a:xfrm>
            <a:off x="296563" y="926018"/>
            <a:ext cx="10245414" cy="586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7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чате ИС МЭДК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563" y="926018"/>
            <a:ext cx="9914230" cy="5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79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Ближайшие задачи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6563" y="1249943"/>
            <a:ext cx="10724402" cy="42780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/>
              <a:t>В течение марта </a:t>
            </a:r>
            <a:r>
              <a:rPr lang="ru-RU" sz="2800" b="1" u="sng" dirty="0" smtClean="0"/>
              <a:t>2022</a:t>
            </a:r>
            <a:r>
              <a:rPr lang="en-US" sz="2800" b="1" u="sng" dirty="0" smtClean="0"/>
              <a:t> </a:t>
            </a:r>
            <a:r>
              <a:rPr lang="ru-RU" sz="2800" b="1" u="sng" dirty="0" smtClean="0"/>
              <a:t>года</a:t>
            </a:r>
            <a:r>
              <a:rPr lang="en-US" sz="2800" b="1" u="sng" dirty="0" smtClean="0"/>
              <a:t>:</a:t>
            </a:r>
            <a:endParaRPr lang="ru-RU" sz="2800" b="1" u="sng" dirty="0" smtClean="0"/>
          </a:p>
          <a:p>
            <a:pPr marL="342900" indent="-342900">
              <a:buAutoNum type="arabicPeriod"/>
            </a:pPr>
            <a:r>
              <a:rPr lang="ru-RU" sz="2800" u="sng" dirty="0" smtClean="0"/>
              <a:t>Доработать раздел Стартовая диагностика </a:t>
            </a:r>
            <a:r>
              <a:rPr lang="ru-RU" sz="2800" dirty="0" smtClean="0"/>
              <a:t>по всем направлениям</a:t>
            </a:r>
          </a:p>
          <a:p>
            <a:pPr marL="342900" indent="-342900">
              <a:buAutoNum type="arabicPeriod"/>
            </a:pPr>
            <a:r>
              <a:rPr lang="ru-RU" sz="2800" u="sng" dirty="0" smtClean="0"/>
              <a:t>Активировать направления</a:t>
            </a:r>
            <a:r>
              <a:rPr lang="ru-RU" sz="2800" dirty="0" smtClean="0"/>
              <a:t>, содержащие выбранные риски</a:t>
            </a:r>
          </a:p>
          <a:p>
            <a:r>
              <a:rPr lang="ru-RU" sz="2800" dirty="0"/>
              <a:t>3</a:t>
            </a:r>
            <a:r>
              <a:rPr lang="ru-RU" sz="2800" dirty="0" smtClean="0"/>
              <a:t>. </a:t>
            </a:r>
            <a:r>
              <a:rPr lang="ru-RU" sz="2800" dirty="0"/>
              <a:t>Разработать, проверить, загрузить концептуальные документы (Концепция развития, Среднесрочная программа, </a:t>
            </a:r>
            <a:r>
              <a:rPr lang="ru-RU" sz="2800" dirty="0" err="1"/>
              <a:t>Антирисковая</a:t>
            </a:r>
            <a:r>
              <a:rPr lang="ru-RU" sz="2800" dirty="0"/>
              <a:t> программа) </a:t>
            </a:r>
            <a:endParaRPr lang="ru-RU" sz="2800" dirty="0" smtClean="0"/>
          </a:p>
          <a:p>
            <a:r>
              <a:rPr lang="ru-RU" sz="2800" dirty="0"/>
              <a:t>4</a:t>
            </a:r>
            <a:r>
              <a:rPr lang="ru-RU" sz="2800" dirty="0" smtClean="0"/>
              <a:t>. </a:t>
            </a:r>
            <a:r>
              <a:rPr lang="ru-RU" sz="2800" dirty="0"/>
              <a:t>Консультации и работа в ИС МЭДК (личный кабинет, раздел «Дорожные карты» на ФИС ОКО</a:t>
            </a:r>
            <a:r>
              <a:rPr lang="ru-RU" sz="2800" dirty="0" smtClean="0"/>
              <a:t>)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5795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8232" y="94898"/>
            <a:ext cx="4857915" cy="56575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Информационные ресурсы проекта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973571" y="662674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sp>
        <p:nvSpPr>
          <p:cNvPr id="4" name="Восьмиугольник 3"/>
          <p:cNvSpPr/>
          <p:nvPr/>
        </p:nvSpPr>
        <p:spPr>
          <a:xfrm>
            <a:off x="1682518" y="1657352"/>
            <a:ext cx="2523392" cy="2294792"/>
          </a:xfrm>
          <a:prstGeom prst="octago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Форум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hlinkClick r:id="rId4"/>
              </a:rPr>
              <a:t>http://help-fisoko.obrnadzor</a:t>
            </a:r>
            <a:r>
              <a:rPr lang="en-US" dirty="0" smtClean="0">
                <a:hlinkClick r:id="rId4"/>
              </a:rPr>
              <a:t>/</a:t>
            </a:r>
            <a:r>
              <a:rPr lang="en-US" dirty="0" smtClean="0"/>
              <a:t> 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14" name="Восьмиугольник 13"/>
          <p:cNvSpPr/>
          <p:nvPr/>
        </p:nvSpPr>
        <p:spPr>
          <a:xfrm>
            <a:off x="4340890" y="1657352"/>
            <a:ext cx="2523392" cy="2294792"/>
          </a:xfrm>
          <a:prstGeom prst="octag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Сайт </a:t>
            </a:r>
            <a:r>
              <a:rPr lang="ru-RU" dirty="0" smtClean="0">
                <a:solidFill>
                  <a:schemeClr val="tx1"/>
                </a:solidFill>
              </a:rPr>
              <a:t>ФИОКО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fioco.ru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Восьмиугольник 14"/>
          <p:cNvSpPr/>
          <p:nvPr/>
        </p:nvSpPr>
        <p:spPr>
          <a:xfrm>
            <a:off x="6999262" y="1657352"/>
            <a:ext cx="2523392" cy="2294792"/>
          </a:xfrm>
          <a:prstGeom prst="octagon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tx1"/>
                </a:solidFill>
              </a:rPr>
              <a:t>Телеграм</a:t>
            </a:r>
            <a:r>
              <a:rPr lang="ru-RU" dirty="0">
                <a:solidFill>
                  <a:schemeClr val="tx1"/>
                </a:solidFill>
              </a:rPr>
              <a:t>-канал «Проект 500</a:t>
            </a:r>
            <a:r>
              <a:rPr lang="ru-RU" dirty="0" smtClean="0">
                <a:solidFill>
                  <a:schemeClr val="tx1"/>
                </a:solidFill>
              </a:rPr>
              <a:t>+»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t.me/antirisk500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Восьмиугольник 15"/>
          <p:cNvSpPr/>
          <p:nvPr/>
        </p:nvSpPr>
        <p:spPr>
          <a:xfrm>
            <a:off x="2944214" y="4174883"/>
            <a:ext cx="2523392" cy="2294792"/>
          </a:xfrm>
          <a:prstGeom prst="octag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Личный кабинет ФИС ОКО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hlinkClick r:id="rId7"/>
              </a:rPr>
              <a:t>https://</a:t>
            </a:r>
            <a:r>
              <a:rPr lang="en-US" dirty="0" smtClean="0">
                <a:solidFill>
                  <a:schemeClr val="tx1"/>
                </a:solidFill>
                <a:hlinkClick r:id="rId7"/>
              </a:rPr>
              <a:t>spo-fisoko.obrnadzor.gov.ru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/>
          </a:p>
        </p:txBody>
      </p:sp>
      <p:sp>
        <p:nvSpPr>
          <p:cNvPr id="17" name="Восьмиугольник 16"/>
          <p:cNvSpPr/>
          <p:nvPr/>
        </p:nvSpPr>
        <p:spPr>
          <a:xfrm>
            <a:off x="5602586" y="4174883"/>
            <a:ext cx="2523392" cy="2294792"/>
          </a:xfrm>
          <a:prstGeom prst="octago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Банк практик «500+»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fioco.ru/bank-praktik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Восьмиугольник 17"/>
          <p:cNvSpPr/>
          <p:nvPr/>
        </p:nvSpPr>
        <p:spPr>
          <a:xfrm>
            <a:off x="8252787" y="4174883"/>
            <a:ext cx="2523392" cy="2294792"/>
          </a:xfrm>
          <a:prstGeom prst="octagon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………………………..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м</a:t>
            </a:r>
            <a:r>
              <a:rPr lang="ru-RU" dirty="0" smtClean="0">
                <a:solidFill>
                  <a:schemeClr val="tx1"/>
                </a:solidFill>
              </a:rPr>
              <a:t>униципального образования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………………….. 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386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рупные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значимые мероприятия муниципального уровня для включения в региональную дорожную карту реализации проекта «500+» в 2022 году</a:t>
            </a: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296563" y="926018"/>
            <a:ext cx="4715052" cy="59319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accent6">
                    <a:lumMod val="75000"/>
                  </a:schemeClr>
                </a:solidFill>
              </a:rPr>
              <a:t>Предоставлено</a:t>
            </a:r>
            <a:r>
              <a:rPr lang="en-US" sz="1600" b="1" u="sng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г.Анапа</a:t>
            </a:r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г.Армавир</a:t>
            </a:r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г.Геленджик</a:t>
            </a:r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г.Горячий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 ключ</a:t>
            </a: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г.Краснодар</a:t>
            </a:r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г.Новороссийск</a:t>
            </a:r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г.Сочи</a:t>
            </a:r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Абинский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 район</a:t>
            </a: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Выслелковский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 район</a:t>
            </a: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Гулекевичский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Динской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Калининский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Каневской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Красноармейский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Крымский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Крыловский район</a:t>
            </a: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Кущевский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 район</a:t>
            </a: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Лабинский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Павловский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Северский район</a:t>
            </a: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Слявянский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Тбилисский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Темрюкский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Тихорецкий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Туапсинский район</a:t>
            </a: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Успенский район</a:t>
            </a:r>
          </a:p>
          <a:p>
            <a:pPr algn="ctr"/>
            <a:r>
              <a:rPr lang="ru-RU" sz="1400" b="1" dirty="0" err="1" smtClean="0">
                <a:solidFill>
                  <a:schemeClr val="accent6">
                    <a:lumMod val="75000"/>
                  </a:schemeClr>
                </a:solidFill>
              </a:rPr>
              <a:t>Щербиновский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 район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2011" y="1248507"/>
            <a:ext cx="4721470" cy="44738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2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u="sng" dirty="0" smtClean="0">
                <a:solidFill>
                  <a:srgbClr val="FF0000"/>
                </a:solidFill>
              </a:rPr>
              <a:t>Не предоставлено</a:t>
            </a:r>
            <a:r>
              <a:rPr lang="en-US" u="sng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Апшеронский район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Белоглинский</a:t>
            </a:r>
            <a:r>
              <a:rPr lang="ru-RU" dirty="0" smtClean="0">
                <a:solidFill>
                  <a:srgbClr val="FF0000"/>
                </a:solidFill>
              </a:rPr>
              <a:t> район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Брюховецкий</a:t>
            </a:r>
            <a:r>
              <a:rPr lang="ru-RU" dirty="0" smtClean="0">
                <a:solidFill>
                  <a:srgbClr val="FF0000"/>
                </a:solidFill>
              </a:rPr>
              <a:t> район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Кавказский район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Кореновский</a:t>
            </a:r>
            <a:r>
              <a:rPr lang="ru-RU" dirty="0" smtClean="0">
                <a:solidFill>
                  <a:srgbClr val="FF0000"/>
                </a:solidFill>
              </a:rPr>
              <a:t> район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Ленинградский район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Мостовский район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Новопокровский</a:t>
            </a:r>
            <a:r>
              <a:rPr lang="ru-RU" dirty="0" smtClean="0">
                <a:solidFill>
                  <a:srgbClr val="FF0000"/>
                </a:solidFill>
              </a:rPr>
              <a:t> район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Отрадненский</a:t>
            </a:r>
            <a:r>
              <a:rPr lang="ru-RU" dirty="0" smtClean="0">
                <a:solidFill>
                  <a:srgbClr val="FF0000"/>
                </a:solidFill>
              </a:rPr>
              <a:t> район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Приморско-Ахтарский</a:t>
            </a:r>
            <a:r>
              <a:rPr lang="ru-RU" dirty="0" smtClean="0">
                <a:solidFill>
                  <a:srgbClr val="FF0000"/>
                </a:solidFill>
              </a:rPr>
              <a:t> район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Усть-Лабинский</a:t>
            </a:r>
            <a:r>
              <a:rPr lang="ru-RU" dirty="0" smtClean="0">
                <a:solidFill>
                  <a:srgbClr val="FF0000"/>
                </a:solidFill>
              </a:rPr>
              <a:t> район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23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в ИС МЭДК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1274" y="-3265"/>
            <a:ext cx="1113805" cy="10125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6563" y="926018"/>
            <a:ext cx="6567719" cy="13287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2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ru-RU" sz="1600" dirty="0" smtClean="0">
                <a:solidFill>
                  <a:srgbClr val="FF0000"/>
                </a:solidFill>
              </a:rPr>
              <a:t>До 1 марта 2022 года необходимо было выполнить следующие задачи</a:t>
            </a:r>
            <a:r>
              <a:rPr lang="en-US" sz="1600" dirty="0" smtClean="0">
                <a:solidFill>
                  <a:srgbClr val="FF0000"/>
                </a:solidFill>
              </a:rPr>
              <a:t>: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</a:rPr>
              <a:t>Задача 1. </a:t>
            </a:r>
            <a:r>
              <a:rPr lang="ru-RU" sz="1600" dirty="0" smtClean="0">
                <a:solidFill>
                  <a:schemeClr val="tx1"/>
                </a:solidFill>
              </a:rPr>
              <a:t>Посетить </a:t>
            </a:r>
            <a:r>
              <a:rPr lang="ru-RU" sz="1600" dirty="0">
                <a:solidFill>
                  <a:schemeClr val="tx1"/>
                </a:solidFill>
              </a:rPr>
              <a:t>школы, </a:t>
            </a:r>
            <a:r>
              <a:rPr lang="ru-RU" sz="1600" dirty="0" smtClean="0">
                <a:solidFill>
                  <a:schemeClr val="tx1"/>
                </a:solidFill>
              </a:rPr>
              <a:t>участвующие </a:t>
            </a:r>
            <a:r>
              <a:rPr lang="ru-RU" sz="1600" dirty="0">
                <a:solidFill>
                  <a:schemeClr val="tx1"/>
                </a:solidFill>
              </a:rPr>
              <a:t>в проекте «500+» </a:t>
            </a:r>
            <a:endParaRPr lang="en-US" sz="1600" dirty="0" smtClean="0">
              <a:solidFill>
                <a:schemeClr val="tx1"/>
              </a:solidFill>
            </a:endParaRPr>
          </a:p>
          <a:p>
            <a:pPr algn="l"/>
            <a:r>
              <a:rPr lang="ru-RU" sz="1600" dirty="0" smtClean="0">
                <a:solidFill>
                  <a:schemeClr val="tx1"/>
                </a:solidFill>
              </a:rPr>
              <a:t>Задача </a:t>
            </a:r>
            <a:r>
              <a:rPr lang="ru-RU" sz="1600" dirty="0">
                <a:solidFill>
                  <a:schemeClr val="tx1"/>
                </a:solidFill>
              </a:rPr>
              <a:t>2. </a:t>
            </a:r>
            <a:r>
              <a:rPr lang="ru-RU" sz="1600" dirty="0" smtClean="0">
                <a:solidFill>
                  <a:schemeClr val="tx1"/>
                </a:solidFill>
              </a:rPr>
              <a:t>Провести </a:t>
            </a:r>
            <a:r>
              <a:rPr lang="ru-RU" sz="1600" dirty="0">
                <a:solidFill>
                  <a:schemeClr val="tx1"/>
                </a:solidFill>
              </a:rPr>
              <a:t>анализ РПШ и </a:t>
            </a:r>
            <a:r>
              <a:rPr lang="ru-RU" sz="1600" dirty="0" smtClean="0">
                <a:solidFill>
                  <a:schemeClr val="tx1"/>
                </a:solidFill>
              </a:rPr>
              <a:t>выбрать </a:t>
            </a:r>
            <a:r>
              <a:rPr lang="ru-RU" sz="1600" dirty="0">
                <a:solidFill>
                  <a:schemeClr val="tx1"/>
                </a:solidFill>
              </a:rPr>
              <a:t>актуальные риски 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l"/>
            <a:r>
              <a:rPr lang="ru-RU" sz="1600" dirty="0" smtClean="0">
                <a:solidFill>
                  <a:schemeClr val="tx1"/>
                </a:solidFill>
              </a:rPr>
              <a:t>Задача </a:t>
            </a:r>
            <a:r>
              <a:rPr lang="ru-RU" sz="1600" dirty="0">
                <a:solidFill>
                  <a:schemeClr val="tx1"/>
                </a:solidFill>
              </a:rPr>
              <a:t>3. </a:t>
            </a:r>
            <a:r>
              <a:rPr lang="ru-RU" sz="1600" dirty="0" smtClean="0">
                <a:solidFill>
                  <a:schemeClr val="tx1"/>
                </a:solidFill>
              </a:rPr>
              <a:t>Загрузить самодиагностику </a:t>
            </a:r>
            <a:r>
              <a:rPr lang="ru-RU" sz="1600" dirty="0">
                <a:solidFill>
                  <a:schemeClr val="tx1"/>
                </a:solidFill>
              </a:rPr>
              <a:t>в ИС МЭДК 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l"/>
            <a:r>
              <a:rPr lang="ru-RU" sz="1600" dirty="0" smtClean="0">
                <a:solidFill>
                  <a:schemeClr val="tx1"/>
                </a:solidFill>
              </a:rPr>
              <a:t>Задача 4</a:t>
            </a:r>
            <a:r>
              <a:rPr lang="ru-RU" sz="1600" dirty="0">
                <a:solidFill>
                  <a:schemeClr val="tx1"/>
                </a:solidFill>
              </a:rPr>
              <a:t>. </a:t>
            </a:r>
            <a:r>
              <a:rPr lang="ru-RU" sz="1600" dirty="0" smtClean="0">
                <a:solidFill>
                  <a:schemeClr val="tx1"/>
                </a:solidFill>
              </a:rPr>
              <a:t>Активировать </a:t>
            </a:r>
            <a:r>
              <a:rPr lang="ru-RU" sz="1600" dirty="0">
                <a:solidFill>
                  <a:schemeClr val="tx1"/>
                </a:solidFill>
              </a:rPr>
              <a:t>направления, содержащие выбранные риски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23" y="2403040"/>
            <a:ext cx="5708583" cy="43082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3140" r="1944" b="2912"/>
          <a:stretch/>
        </p:blipFill>
        <p:spPr>
          <a:xfrm>
            <a:off x="5998730" y="2403040"/>
            <a:ext cx="5998916" cy="44549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958373" y="926244"/>
            <a:ext cx="4079630" cy="14444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2000" b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ru-RU" sz="1600" dirty="0">
                <a:solidFill>
                  <a:schemeClr val="tx1"/>
                </a:solidFill>
              </a:rPr>
              <a:t>Инструкция по работе с ИС </a:t>
            </a:r>
            <a:r>
              <a:rPr lang="ru-RU" sz="1600" dirty="0" smtClean="0">
                <a:solidFill>
                  <a:schemeClr val="tx1"/>
                </a:solidFill>
              </a:rPr>
              <a:t>МЭДК разделы</a:t>
            </a:r>
            <a:r>
              <a:rPr lang="en-US" sz="1600" dirty="0" smtClean="0">
                <a:solidFill>
                  <a:schemeClr val="tx1"/>
                </a:solidFill>
              </a:rPr>
              <a:t>: </a:t>
            </a:r>
            <a:r>
              <a:rPr lang="ru-RU" sz="1600" dirty="0" smtClean="0">
                <a:solidFill>
                  <a:schemeClr val="tx1"/>
                </a:solidFill>
              </a:rPr>
              <a:t>5 </a:t>
            </a:r>
            <a:r>
              <a:rPr lang="ru-RU" sz="1600" dirty="0">
                <a:solidFill>
                  <a:schemeClr val="tx1"/>
                </a:solidFill>
              </a:rPr>
              <a:t>Стартовая диагностика </a:t>
            </a:r>
            <a:r>
              <a:rPr lang="ru-RU" sz="1600" dirty="0" smtClean="0">
                <a:solidFill>
                  <a:schemeClr val="tx1"/>
                </a:solidFill>
              </a:rPr>
              <a:t>ШНОР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</a:rPr>
              <a:t>6 Работа с рисковым профилем и шаблоном </a:t>
            </a:r>
            <a:r>
              <a:rPr lang="ru-RU" sz="1600" dirty="0" smtClean="0">
                <a:solidFill>
                  <a:schemeClr val="tx1"/>
                </a:solidFill>
              </a:rPr>
              <a:t>самодиагностики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</a:rPr>
              <a:t>7 Добавление направлений в дорожную карту</a:t>
            </a:r>
          </a:p>
        </p:txBody>
      </p:sp>
    </p:spTree>
    <p:extLst>
      <p:ext uri="{BB962C8B-B14F-4D97-AF65-F5344CB8AC3E}">
        <p14:creationId xmlns:p14="http://schemas.microsoft.com/office/powerpoint/2010/main" val="398434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923" y="103545"/>
            <a:ext cx="7526215" cy="56575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разделом «Стартовая диагностика ШНОР». Данные по состоянию 03.03.2022 г.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40" t="1758" r="408" b="2825"/>
          <a:stretch/>
        </p:blipFill>
        <p:spPr>
          <a:xfrm>
            <a:off x="228601" y="974766"/>
            <a:ext cx="10911254" cy="13540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l="-120" t="9164" r="248"/>
          <a:stretch/>
        </p:blipFill>
        <p:spPr>
          <a:xfrm>
            <a:off x="202224" y="2604580"/>
            <a:ext cx="10964008" cy="142206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017" y="4264066"/>
            <a:ext cx="10946422" cy="8095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/>
          <a:srcRect r="196"/>
          <a:stretch/>
        </p:blipFill>
        <p:spPr>
          <a:xfrm>
            <a:off x="219808" y="5392205"/>
            <a:ext cx="10911254" cy="139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19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923" y="103545"/>
            <a:ext cx="7526215" cy="56575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разделом «Стартовая диагностика ШНОР». Данные по состоянию 03.03.2022 г.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021" y="965068"/>
            <a:ext cx="10833889" cy="102423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/>
          <a:srcRect r="486"/>
          <a:stretch/>
        </p:blipFill>
        <p:spPr>
          <a:xfrm>
            <a:off x="222021" y="2388964"/>
            <a:ext cx="10816914" cy="117984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/>
          <a:srcRect l="500" r="-70"/>
          <a:stretch/>
        </p:blipFill>
        <p:spPr>
          <a:xfrm>
            <a:off x="205155" y="3955641"/>
            <a:ext cx="10876084" cy="134285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7"/>
          <a:srcRect r="351"/>
          <a:stretch/>
        </p:blipFill>
        <p:spPr>
          <a:xfrm>
            <a:off x="235298" y="5801717"/>
            <a:ext cx="10815798" cy="64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3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923" y="103545"/>
            <a:ext cx="7526215" cy="56575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разделом «Стартовая диагностика ШНОР». Данные по состоянию 03.03.2022 г.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127" y="2249445"/>
            <a:ext cx="10860876" cy="10000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681" y="3568542"/>
            <a:ext cx="10771428" cy="10000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565" y="4788559"/>
            <a:ext cx="10800000" cy="17904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/>
          <a:srcRect t="2822"/>
          <a:stretch/>
        </p:blipFill>
        <p:spPr>
          <a:xfrm>
            <a:off x="151681" y="1142118"/>
            <a:ext cx="10851322" cy="80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76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923" y="103545"/>
            <a:ext cx="7526215" cy="56575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разделом «Стартовая диагностика ШНОР». Данные по состоянию 03.03.2022 г.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282277" y="1179331"/>
            <a:ext cx="10990062" cy="100952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277" y="2579013"/>
            <a:ext cx="10990062" cy="140898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6"/>
          <a:srcRect l="264" r="484"/>
          <a:stretch/>
        </p:blipFill>
        <p:spPr>
          <a:xfrm>
            <a:off x="282277" y="4378153"/>
            <a:ext cx="10990062" cy="1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9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923" y="103545"/>
            <a:ext cx="7526215" cy="565751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разделом «Стартовая диагностика ШНОР». Данные по состоянию 03.03.2022 г.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/>
          <a:srcRect l="482" r="337"/>
          <a:stretch/>
        </p:blipFill>
        <p:spPr>
          <a:xfrm>
            <a:off x="263769" y="1094227"/>
            <a:ext cx="10882061" cy="134881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021" y="2630447"/>
            <a:ext cx="10923809" cy="98095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6"/>
          <a:srcRect l="543"/>
          <a:stretch/>
        </p:blipFill>
        <p:spPr>
          <a:xfrm>
            <a:off x="281354" y="3903584"/>
            <a:ext cx="10864476" cy="140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t="1789"/>
          <a:stretch/>
        </p:blipFill>
        <p:spPr>
          <a:xfrm>
            <a:off x="263769" y="5503985"/>
            <a:ext cx="10882061" cy="84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29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220" y="145279"/>
            <a:ext cx="9800959" cy="4828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выполненных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мероприятий в Стартовой диагностике ШНОР.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по состоянию 03.03.2022 г. </a:t>
            </a:r>
          </a:p>
        </p:txBody>
      </p:sp>
      <p:grpSp>
        <p:nvGrpSpPr>
          <p:cNvPr id="5" name="Группа 4"/>
          <p:cNvGrpSpPr/>
          <p:nvPr/>
        </p:nvGrpSpPr>
        <p:grpSpPr>
          <a:xfrm flipV="1">
            <a:off x="296563" y="743749"/>
            <a:ext cx="8164512" cy="99169"/>
            <a:chOff x="1" y="4450235"/>
            <a:chExt cx="15983746" cy="135580"/>
          </a:xfrm>
        </p:grpSpPr>
        <p:sp>
          <p:nvSpPr>
            <p:cNvPr id="6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7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222021" y="29760"/>
            <a:ext cx="616179" cy="6308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179" y="0"/>
            <a:ext cx="1113805" cy="101255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302980" y="1239715"/>
            <a:ext cx="2261999" cy="52592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rgbClr val="00B050"/>
                </a:solidFill>
              </a:rPr>
              <a:t>Выполнено</a:t>
            </a:r>
            <a:r>
              <a:rPr lang="en-US" sz="1600" b="1" u="sng" dirty="0" smtClean="0">
                <a:solidFill>
                  <a:srgbClr val="00B050"/>
                </a:solidFill>
              </a:rPr>
              <a:t>: </a:t>
            </a:r>
          </a:p>
          <a:p>
            <a:pPr algn="ctr"/>
            <a:endParaRPr lang="en-US" sz="1600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 smtClean="0">
                <a:solidFill>
                  <a:srgbClr val="00B050"/>
                </a:solidFill>
              </a:rPr>
              <a:t>Белоглинский</a:t>
            </a:r>
            <a:endParaRPr lang="ru-RU" sz="1600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 smtClean="0">
                <a:solidFill>
                  <a:srgbClr val="00B050"/>
                </a:solidFill>
              </a:rPr>
              <a:t>Брюховецкий</a:t>
            </a:r>
            <a:endParaRPr lang="ru-RU" sz="1600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smtClean="0">
                <a:solidFill>
                  <a:srgbClr val="00B050"/>
                </a:solidFill>
              </a:rPr>
              <a:t>Калининский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b="1" dirty="0" smtClean="0">
                <a:solidFill>
                  <a:srgbClr val="00B050"/>
                </a:solidFill>
              </a:rPr>
              <a:t>Каневской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 smtClean="0">
                <a:solidFill>
                  <a:srgbClr val="00B050"/>
                </a:solidFill>
              </a:rPr>
              <a:t>Кореновский</a:t>
            </a:r>
            <a:endParaRPr lang="ru-RU" sz="1600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smtClean="0">
                <a:solidFill>
                  <a:srgbClr val="00B050"/>
                </a:solidFill>
              </a:rPr>
              <a:t>Крымский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 smtClean="0">
                <a:solidFill>
                  <a:srgbClr val="00B050"/>
                </a:solidFill>
              </a:rPr>
              <a:t>Лабинский</a:t>
            </a:r>
            <a:endParaRPr lang="ru-RU" sz="1600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smtClean="0">
                <a:solidFill>
                  <a:srgbClr val="00B050"/>
                </a:solidFill>
              </a:rPr>
              <a:t>Ленинградский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b="1" dirty="0" smtClean="0">
                <a:solidFill>
                  <a:srgbClr val="00B050"/>
                </a:solidFill>
              </a:rPr>
              <a:t>Северский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 smtClean="0">
                <a:solidFill>
                  <a:srgbClr val="00B050"/>
                </a:solidFill>
              </a:rPr>
              <a:t>Слявянский</a:t>
            </a:r>
            <a:endParaRPr lang="ru-RU" sz="1600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smtClean="0">
                <a:solidFill>
                  <a:srgbClr val="00B050"/>
                </a:solidFill>
              </a:rPr>
              <a:t>Тбилисский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b="1" dirty="0" smtClean="0">
                <a:solidFill>
                  <a:srgbClr val="00B050"/>
                </a:solidFill>
              </a:rPr>
              <a:t>Темрюкский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b="1" dirty="0" smtClean="0">
                <a:solidFill>
                  <a:srgbClr val="00B050"/>
                </a:solidFill>
              </a:rPr>
              <a:t>Тихорецкий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 smtClean="0">
                <a:solidFill>
                  <a:srgbClr val="00B050"/>
                </a:solidFill>
              </a:rPr>
              <a:t>Усть-лабинский</a:t>
            </a:r>
            <a:endParaRPr lang="ru-RU" sz="1600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 smtClean="0">
                <a:solidFill>
                  <a:srgbClr val="00B050"/>
                </a:solidFill>
              </a:rPr>
              <a:t>г.Краснодар</a:t>
            </a:r>
            <a:endParaRPr lang="ru-RU" sz="1600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 smtClean="0">
                <a:solidFill>
                  <a:srgbClr val="00B050"/>
                </a:solidFill>
              </a:rPr>
              <a:t>г.Армавир</a:t>
            </a:r>
            <a:endParaRPr lang="ru-RU" sz="1600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 smtClean="0">
                <a:solidFill>
                  <a:srgbClr val="00B050"/>
                </a:solidFill>
              </a:rPr>
              <a:t>г.Горячий</a:t>
            </a:r>
            <a:r>
              <a:rPr lang="ru-RU" sz="1600" b="1" dirty="0" smtClean="0">
                <a:solidFill>
                  <a:srgbClr val="00B050"/>
                </a:solidFill>
              </a:rPr>
              <a:t> ключ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 smtClean="0">
                <a:solidFill>
                  <a:srgbClr val="00B050"/>
                </a:solidFill>
              </a:rPr>
              <a:t>г.Новороссийск</a:t>
            </a:r>
            <a:endParaRPr lang="ru-RU" sz="1600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ru-RU" sz="1600" b="1" dirty="0" err="1" smtClean="0">
                <a:solidFill>
                  <a:srgbClr val="00B050"/>
                </a:solidFill>
              </a:rPr>
              <a:t>Г.Сочи</a:t>
            </a:r>
            <a:endParaRPr lang="ru-RU" sz="1600" b="1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3409" y="923543"/>
            <a:ext cx="7942770" cy="4014402"/>
          </a:xfrm>
          <a:prstGeom prst="rect">
            <a:avLst/>
          </a:prstGeom>
        </p:spPr>
      </p:pic>
      <p:sp>
        <p:nvSpPr>
          <p:cNvPr id="37" name="Овал 36"/>
          <p:cNvSpPr/>
          <p:nvPr/>
        </p:nvSpPr>
        <p:spPr>
          <a:xfrm>
            <a:off x="3516923" y="2347545"/>
            <a:ext cx="1494692" cy="1143001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3516923" y="3851030"/>
            <a:ext cx="1494692" cy="1167539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7807568" y="3341993"/>
            <a:ext cx="1899140" cy="1440587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7807569" y="1969477"/>
            <a:ext cx="1899139" cy="1318846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6"/>
          <a:srcRect l="23717" t="-17"/>
          <a:stretch/>
        </p:blipFill>
        <p:spPr>
          <a:xfrm>
            <a:off x="2710317" y="5078044"/>
            <a:ext cx="8961891" cy="1420905"/>
          </a:xfrm>
          <a:prstGeom prst="rect">
            <a:avLst/>
          </a:prstGeom>
        </p:spPr>
      </p:pic>
      <p:sp>
        <p:nvSpPr>
          <p:cNvPr id="42" name="Овал 41"/>
          <p:cNvSpPr/>
          <p:nvPr/>
        </p:nvSpPr>
        <p:spPr>
          <a:xfrm>
            <a:off x="10070533" y="2347544"/>
            <a:ext cx="590460" cy="534837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10070533" y="3771380"/>
            <a:ext cx="577566" cy="581811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9627223" y="768178"/>
            <a:ext cx="1033770" cy="90583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19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4625</TotalTime>
  <Words>1201</Words>
  <Application>Microsoft Office PowerPoint</Application>
  <PresentationFormat>Широкоэкранный</PresentationFormat>
  <Paragraphs>186</Paragraphs>
  <Slides>19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О роли муниципальных координаторов федерального проекта «500+» в 2022 году  </vt:lpstr>
      <vt:lpstr>Крупные значимые мероприятия муниципального уровня для включения в региональную дорожную карту реализации проекта «500+» в 2022 году</vt:lpstr>
      <vt:lpstr>Работа в ИС МЭДК</vt:lpstr>
      <vt:lpstr>Работа с разделом «Стартовая диагностика ШНОР». Данные по состоянию 03.03.2022 г.</vt:lpstr>
      <vt:lpstr>Работа с разделом «Стартовая диагностика ШНОР». Данные по состоянию 03.03.2022 г.</vt:lpstr>
      <vt:lpstr>Работа с разделом «Стартовая диагностика ШНОР». Данные по состоянию 03.03.2022 г.</vt:lpstr>
      <vt:lpstr>Работа с разделом «Стартовая диагностика ШНОР». Данные по состоянию 03.03.2022 г.</vt:lpstr>
      <vt:lpstr>Работа с разделом «Стартовая диагностика ШНОР». Данные по состоянию 03.03.2022 г.</vt:lpstr>
      <vt:lpstr>Мониторинг выполненных мероприятий в Стартовой диагностике ШНОР. Данные по состоянию 03.03.2022 г. </vt:lpstr>
      <vt:lpstr>Работа в чате ИС МЭДК</vt:lpstr>
      <vt:lpstr>Работа в чате ИС МЭДК</vt:lpstr>
      <vt:lpstr>Работа в чате ИС МЭДК</vt:lpstr>
      <vt:lpstr>Работа в чате ИС МЭДК</vt:lpstr>
      <vt:lpstr>Работа в чате ИС МЭДК</vt:lpstr>
      <vt:lpstr>Работа в чате ИС МЭДК</vt:lpstr>
      <vt:lpstr>Работа в чате ИС МЭДК</vt:lpstr>
      <vt:lpstr>Работа в чате ИС МЭДК</vt:lpstr>
      <vt:lpstr>Ближайшие задачи</vt:lpstr>
      <vt:lpstr>Информационные ресурсы проекта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РПШ Краснодарского края</dc:title>
  <dc:creator>Елена Купина</dc:creator>
  <cp:lastModifiedBy>1</cp:lastModifiedBy>
  <cp:revision>486</cp:revision>
  <cp:lastPrinted>2022-03-04T13:06:15Z</cp:lastPrinted>
  <dcterms:created xsi:type="dcterms:W3CDTF">2021-04-05T14:09:53Z</dcterms:created>
  <dcterms:modified xsi:type="dcterms:W3CDTF">2022-03-04T13:09:43Z</dcterms:modified>
</cp:coreProperties>
</file>