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60" r:id="rId3"/>
    <p:sldId id="261" r:id="rId4"/>
    <p:sldId id="262" r:id="rId5"/>
    <p:sldId id="257" r:id="rId6"/>
    <p:sldId id="267" r:id="rId7"/>
    <p:sldId id="264" r:id="rId8"/>
    <p:sldId id="266" r:id="rId9"/>
    <p:sldId id="271" r:id="rId10"/>
    <p:sldId id="269" r:id="rId11"/>
    <p:sldId id="270" r:id="rId12"/>
    <p:sldId id="268" r:id="rId13"/>
    <p:sldId id="288" r:id="rId14"/>
    <p:sldId id="273" r:id="rId15"/>
    <p:sldId id="274" r:id="rId16"/>
    <p:sldId id="272" r:id="rId17"/>
    <p:sldId id="277" r:id="rId18"/>
    <p:sldId id="275" r:id="rId19"/>
    <p:sldId id="276" r:id="rId20"/>
    <p:sldId id="286" r:id="rId21"/>
    <p:sldId id="278" r:id="rId22"/>
    <p:sldId id="279" r:id="rId23"/>
    <p:sldId id="280" r:id="rId24"/>
    <p:sldId id="289" r:id="rId25"/>
    <p:sldId id="281" r:id="rId26"/>
    <p:sldId id="282" r:id="rId27"/>
    <p:sldId id="283" r:id="rId28"/>
    <p:sldId id="284" r:id="rId29"/>
    <p:sldId id="285" r:id="rId30"/>
    <p:sldId id="287"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27" autoAdjust="0"/>
  </p:normalViewPr>
  <p:slideViewPr>
    <p:cSldViewPr snapToGrid="0">
      <p:cViewPr varScale="1">
        <p:scale>
          <a:sx n="59" d="100"/>
          <a:sy n="59" d="100"/>
        </p:scale>
        <p:origin x="11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2-28T10:39:36.994"/>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77 0,'38'0'281,"1"0"-172,-1 0-77,39 0-1,-38 0 31,-1 0-46,-38-77 109,39 115-31,-1-38-79,1 0 1,38 0 47,-39 0-1,1 0 32,-1 0-47,1 0-32,-1 0 1,1 0 0,-1 0-1,1 0 16,-1 0 48,39 0-33,-38 0-14,-1 0-1,1 39-31,-1-39 16,0 38-1,1-38 79,-1 0-78,1 0-1,-1 0 32,1 0 0,-39 39-31,77-39 124,-39 0-93,1 0 0,-1 0 0,1 0-32,-1 0 17,1 0 15,-1 0 218,1 0-234,-1 0 16,-38-39 297,39 39-328</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2-28T10:39:40.622"/>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38 0,'39'0'250,"-1"-38"-234,39 38-1,-38 0 64,-1 0-48,1 0-16,-1 0 1,1 0 15,-1 0-15,1 0 0,37 0 77,-37 0-61,-1 0-17,1 0 1,-1 0-1,1 0 110,-1 0-93,1 0 93,-1 0-78,39 0 46,-38 0 267,-1 0-267,1 0-46,-1 0-15</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2-28T10:39:44.218"/>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 77 0,'0'-77'109,"38"77"157,1 0-235,38 0 63,-39 0-32,1 0 1,-1 0-48,0 0 1,0 0 15,1 0-15,-1 39 15,39-39 0,-39 0-15,1 0 15,-1 0 16,1 0-31,-1 0 15,39 0 172,-38 0-172,-1 0 32,1 0-63,37 0 31,-76 38 0,38-38-15,1 0 62,-1 0-47,1 0-31,-1 0 16,39 0 31</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2-28T10:39:50.755"/>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1732 0 0,'-39'0'156,"1"0"-125,-1 0 0,1 0 1,-1 0-17,-38 0 48,39 0-48,-1 0 48,1 0-48,-1 38 1,1-38 47,-1 39-48,1-39 1,-39 0 203,38 0-126,39 38-93,-38-38 32,-1 0 61,1 0-46,-39 0 109,39 0-124,-1 0 186,1 0-124,-1 0-78,1 0 15,-1 0 47,-38 0 0,0 39-31,39-39 125,-1 0-156,1 0 15,38 38 16,-39-38-32,1 0 126,-1 0-32,1-38-93,-1 38 0,1 0 312,-1 0-328,1 0 47,-1 0-16,39 38 188,39-38-219,-78 38 437,1-38-265</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2-28T12:59:00.153"/>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82 0,'41'0'328,"-41"-82"-297,41 82-15,0 0 46,41 0-46,-41 0 47,0 0 46,0 0-93,0 0-16,0 0 15,0 41 1,0-41 15,41 0-15,-41 0 15,40 0 0,-40 0 0,0 0-15,0 0-16,0 0 16,0 0-16,0 0 0,0 0 15,41 0 32,-41 0 16,0 82-48,0-82-15,0 0 16,0 0 62,0-41-78,0 41 16,41 0-16,-41 0 15,0 0 1,0 0-16,0 0 16,0 0-16,41 0 31,-41 0 0,82 0-31,-82 0 31,-1 0 1,42 0-17,0 0-15,-41 0 16,41 0-1,-41-41 1,0 41 0,0 0 15,0 0-31,0 0 16,0 0-1,0 0 1,41 0 15,0 0-15,0 0-1,-41 0 79,0 0-63,0 0-15,0 0 0,0 0 15,41 82-16,-41-82 1,0 0-16,0 0 16,40-41-1,-81 82 48,82-41-48,-41 0 1,0 0 0,-41 41 31</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2-28T12:59:02.729"/>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0 141 0,'41'0'125,"0"0"-94,0 0 0,-41-82-31,41 82 16,41 0 0,-41 0-1,0 0 1,0 0-16,0 0 15,41 0-15,-41 0 16,0 0-16,-1 0 94,1 41-94,0-41 15,0 0 1,0 0 0,0 0-16,41 0 15,-41 0-15,41 0 16,-41 0-16,41 0 31,-41 0 0,41 0-15,-41 0-16,41 0 16,-41 0-16,41 0 15,-41 0 48,82 0-48,-41 0 1,-41 0-16,0 0 16,40 0-1,42 0-15,-41 0 16,-41 0-16,0-41 16,0 41-16,0 0 15,0 0-15,-41-41 16,41 41-1,0 0 17,0 0-1,0 0-15,0 0-16,0 0 15,41 0 1,-41 0-1,0 0 1,0 0-16,0 0 16,0 0-16,0 0 15,0 0 1,41 0 0,-41 41-1,40-41 16,1 41 1,-41-41-32,0 0 15,0 0-15,0 0 16,0 0-16,41 0 31,-82 41-15</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2-28T12:59:05.184"/>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0 287 0,'41'-82'156,"0"82"-140,0 0-16,0 0 15,0 0-15,0 0 16,0 0-1,41-41 1,0 41-16,-1 0 16,-40 0-1,0 0 1,0-82-16,0 82 16,0 0-1,0 0 1,0 0-16,0 0 15,41 0 1,-41 0 0,82 0-1,-41 0-15,0 0 0,-41 0 32,41 0-32,-41 0 15,0 0-15,0 0 16,0 0-1,0 0 1,0 0 0,41 0-16,-1 0 15,-40 0 1,0 0-16,0 0 16,41 0-16,-41 0 15,41 0-15,-41 0 16,41 0-16,-41 0 15,41 0 1,-41 0 0,41 0 15,-41 0 0,-41 41 0,41-41 1,0 0-17,0 0 1,0 0 0,0 0-1,41 0-15,0 0 16,-41 0-16,0-41 15,0 41 1,-1 0 0,1-41-16,0 41 15,41 0 17,-41 0-32,0 0 0,-41-41 31,82 82-31,-41-41 31,0 0-15,-41 41-1,41-41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11733-36CC-4C69-B61A-0B3460670B91}" type="datetimeFigureOut">
              <a:rPr lang="ru-RU" smtClean="0"/>
              <a:t>03.03.2022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C7FE4-7C87-4F39-B2A1-2116823D84C1}" type="slidenum">
              <a:rPr lang="ru-RU" smtClean="0"/>
              <a:t>‹#›</a:t>
            </a:fld>
            <a:endParaRPr lang="ru-RU"/>
          </a:p>
        </p:txBody>
      </p:sp>
    </p:spTree>
    <p:extLst>
      <p:ext uri="{BB962C8B-B14F-4D97-AF65-F5344CB8AC3E}">
        <p14:creationId xmlns:p14="http://schemas.microsoft.com/office/powerpoint/2010/main" val="397113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EC7FE4-7C87-4F39-B2A1-2116823D84C1}" type="slidenum">
              <a:rPr lang="ru-RU" smtClean="0"/>
              <a:t>3</a:t>
            </a:fld>
            <a:endParaRPr lang="ru-RU"/>
          </a:p>
        </p:txBody>
      </p:sp>
    </p:spTree>
    <p:extLst>
      <p:ext uri="{BB962C8B-B14F-4D97-AF65-F5344CB8AC3E}">
        <p14:creationId xmlns:p14="http://schemas.microsoft.com/office/powerpoint/2010/main" val="3801254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EC7FE4-7C87-4F39-B2A1-2116823D84C1}" type="slidenum">
              <a:rPr lang="ru-RU" smtClean="0"/>
              <a:t>28</a:t>
            </a:fld>
            <a:endParaRPr lang="ru-RU"/>
          </a:p>
        </p:txBody>
      </p:sp>
    </p:spTree>
    <p:extLst>
      <p:ext uri="{BB962C8B-B14F-4D97-AF65-F5344CB8AC3E}">
        <p14:creationId xmlns:p14="http://schemas.microsoft.com/office/powerpoint/2010/main" val="1744772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EC7FE4-7C87-4F39-B2A1-2116823D84C1}" type="slidenum">
              <a:rPr lang="ru-RU" smtClean="0"/>
              <a:t>29</a:t>
            </a:fld>
            <a:endParaRPr lang="ru-RU"/>
          </a:p>
        </p:txBody>
      </p:sp>
    </p:spTree>
    <p:extLst>
      <p:ext uri="{BB962C8B-B14F-4D97-AF65-F5344CB8AC3E}">
        <p14:creationId xmlns:p14="http://schemas.microsoft.com/office/powerpoint/2010/main" val="370787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EC7FE4-7C87-4F39-B2A1-2116823D84C1}" type="slidenum">
              <a:rPr lang="ru-RU" smtClean="0"/>
              <a:t>5</a:t>
            </a:fld>
            <a:endParaRPr lang="ru-RU"/>
          </a:p>
        </p:txBody>
      </p:sp>
    </p:spTree>
    <p:extLst>
      <p:ext uri="{BB962C8B-B14F-4D97-AF65-F5344CB8AC3E}">
        <p14:creationId xmlns:p14="http://schemas.microsoft.com/office/powerpoint/2010/main" val="248319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EC7FE4-7C87-4F39-B2A1-2116823D84C1}" type="slidenum">
              <a:rPr lang="ru-RU" smtClean="0"/>
              <a:t>12</a:t>
            </a:fld>
            <a:endParaRPr lang="ru-RU"/>
          </a:p>
        </p:txBody>
      </p:sp>
    </p:spTree>
    <p:extLst>
      <p:ext uri="{BB962C8B-B14F-4D97-AF65-F5344CB8AC3E}">
        <p14:creationId xmlns:p14="http://schemas.microsoft.com/office/powerpoint/2010/main" val="978990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EC7FE4-7C87-4F39-B2A1-2116823D84C1}" type="slidenum">
              <a:rPr lang="ru-RU" smtClean="0"/>
              <a:t>15</a:t>
            </a:fld>
            <a:endParaRPr lang="ru-RU"/>
          </a:p>
        </p:txBody>
      </p:sp>
    </p:spTree>
    <p:extLst>
      <p:ext uri="{BB962C8B-B14F-4D97-AF65-F5344CB8AC3E}">
        <p14:creationId xmlns:p14="http://schemas.microsoft.com/office/powerpoint/2010/main" val="1368780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EC7FE4-7C87-4F39-B2A1-2116823D84C1}" type="slidenum">
              <a:rPr lang="ru-RU" smtClean="0"/>
              <a:t>20</a:t>
            </a:fld>
            <a:endParaRPr lang="ru-RU"/>
          </a:p>
        </p:txBody>
      </p:sp>
    </p:spTree>
    <p:extLst>
      <p:ext uri="{BB962C8B-B14F-4D97-AF65-F5344CB8AC3E}">
        <p14:creationId xmlns:p14="http://schemas.microsoft.com/office/powerpoint/2010/main" val="13846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EC7FE4-7C87-4F39-B2A1-2116823D84C1}" type="slidenum">
              <a:rPr lang="ru-RU" smtClean="0"/>
              <a:t>22</a:t>
            </a:fld>
            <a:endParaRPr lang="ru-RU"/>
          </a:p>
        </p:txBody>
      </p:sp>
    </p:spTree>
    <p:extLst>
      <p:ext uri="{BB962C8B-B14F-4D97-AF65-F5344CB8AC3E}">
        <p14:creationId xmlns:p14="http://schemas.microsoft.com/office/powerpoint/2010/main" val="1376304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EC7FE4-7C87-4F39-B2A1-2116823D84C1}" type="slidenum">
              <a:rPr lang="ru-RU" smtClean="0"/>
              <a:t>25</a:t>
            </a:fld>
            <a:endParaRPr lang="ru-RU"/>
          </a:p>
        </p:txBody>
      </p:sp>
    </p:spTree>
    <p:extLst>
      <p:ext uri="{BB962C8B-B14F-4D97-AF65-F5344CB8AC3E}">
        <p14:creationId xmlns:p14="http://schemas.microsoft.com/office/powerpoint/2010/main" val="2516891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EC7FE4-7C87-4F39-B2A1-2116823D84C1}" type="slidenum">
              <a:rPr lang="ru-RU" smtClean="0"/>
              <a:t>26</a:t>
            </a:fld>
            <a:endParaRPr lang="ru-RU"/>
          </a:p>
        </p:txBody>
      </p:sp>
    </p:spTree>
    <p:extLst>
      <p:ext uri="{BB962C8B-B14F-4D97-AF65-F5344CB8AC3E}">
        <p14:creationId xmlns:p14="http://schemas.microsoft.com/office/powerpoint/2010/main" val="872778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a:t>
            </a:r>
            <a:endParaRPr lang="ru-RU" dirty="0"/>
          </a:p>
        </p:txBody>
      </p:sp>
      <p:sp>
        <p:nvSpPr>
          <p:cNvPr id="4" name="Номер слайда 3"/>
          <p:cNvSpPr>
            <a:spLocks noGrp="1"/>
          </p:cNvSpPr>
          <p:nvPr>
            <p:ph type="sldNum" sz="quarter" idx="10"/>
          </p:nvPr>
        </p:nvSpPr>
        <p:spPr/>
        <p:txBody>
          <a:bodyPr/>
          <a:lstStyle/>
          <a:p>
            <a:fld id="{B3EC7FE4-7C87-4F39-B2A1-2116823D84C1}" type="slidenum">
              <a:rPr lang="ru-RU" smtClean="0"/>
              <a:t>27</a:t>
            </a:fld>
            <a:endParaRPr lang="ru-RU"/>
          </a:p>
        </p:txBody>
      </p:sp>
    </p:spTree>
    <p:extLst>
      <p:ext uri="{BB962C8B-B14F-4D97-AF65-F5344CB8AC3E}">
        <p14:creationId xmlns:p14="http://schemas.microsoft.com/office/powerpoint/2010/main" val="194243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350F57B-8025-46C3-9C78-89AD601B7062}" type="datetimeFigureOut">
              <a:rPr lang="ru-RU" smtClean="0"/>
              <a:t>03.03.2022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E5AF56-9324-4394-9102-B4F882252FF6}" type="slidenum">
              <a:rPr lang="ru-RU" smtClean="0"/>
              <a:t>‹#›</a:t>
            </a:fld>
            <a:endParaRPr lang="ru-RU"/>
          </a:p>
        </p:txBody>
      </p:sp>
    </p:spTree>
    <p:extLst>
      <p:ext uri="{BB962C8B-B14F-4D97-AF65-F5344CB8AC3E}">
        <p14:creationId xmlns:p14="http://schemas.microsoft.com/office/powerpoint/2010/main" val="4208785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50F57B-8025-46C3-9C78-89AD601B7062}" type="datetimeFigureOut">
              <a:rPr lang="ru-RU" smtClean="0"/>
              <a:t>03.03.2022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E5AF56-9324-4394-9102-B4F882252FF6}" type="slidenum">
              <a:rPr lang="ru-RU" smtClean="0"/>
              <a:t>‹#›</a:t>
            </a:fld>
            <a:endParaRPr lang="ru-RU"/>
          </a:p>
        </p:txBody>
      </p:sp>
    </p:spTree>
    <p:extLst>
      <p:ext uri="{BB962C8B-B14F-4D97-AF65-F5344CB8AC3E}">
        <p14:creationId xmlns:p14="http://schemas.microsoft.com/office/powerpoint/2010/main" val="206243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50F57B-8025-46C3-9C78-89AD601B7062}" type="datetimeFigureOut">
              <a:rPr lang="ru-RU" smtClean="0"/>
              <a:t>03.03.2022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E5AF56-9324-4394-9102-B4F882252FF6}"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51329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50F57B-8025-46C3-9C78-89AD601B7062}" type="datetimeFigureOut">
              <a:rPr lang="ru-RU" smtClean="0"/>
              <a:t>03.03.2022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E5AF56-9324-4394-9102-B4F882252FF6}" type="slidenum">
              <a:rPr lang="ru-RU" smtClean="0"/>
              <a:t>‹#›</a:t>
            </a:fld>
            <a:endParaRPr lang="ru-RU"/>
          </a:p>
        </p:txBody>
      </p:sp>
    </p:spTree>
    <p:extLst>
      <p:ext uri="{BB962C8B-B14F-4D97-AF65-F5344CB8AC3E}">
        <p14:creationId xmlns:p14="http://schemas.microsoft.com/office/powerpoint/2010/main" val="1106827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50F57B-8025-46C3-9C78-89AD601B7062}" type="datetimeFigureOut">
              <a:rPr lang="ru-RU" smtClean="0"/>
              <a:t>03.03.2022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E5AF56-9324-4394-9102-B4F882252FF6}"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76375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50F57B-8025-46C3-9C78-89AD601B7062}" type="datetimeFigureOut">
              <a:rPr lang="ru-RU" smtClean="0"/>
              <a:t>03.03.2022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E5AF56-9324-4394-9102-B4F882252FF6}" type="slidenum">
              <a:rPr lang="ru-RU" smtClean="0"/>
              <a:t>‹#›</a:t>
            </a:fld>
            <a:endParaRPr lang="ru-RU"/>
          </a:p>
        </p:txBody>
      </p:sp>
    </p:spTree>
    <p:extLst>
      <p:ext uri="{BB962C8B-B14F-4D97-AF65-F5344CB8AC3E}">
        <p14:creationId xmlns:p14="http://schemas.microsoft.com/office/powerpoint/2010/main" val="3494709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350F57B-8025-46C3-9C78-89AD601B7062}" type="datetimeFigureOut">
              <a:rPr lang="ru-RU" smtClean="0"/>
              <a:t>03.03.2022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E5AF56-9324-4394-9102-B4F882252FF6}" type="slidenum">
              <a:rPr lang="ru-RU" smtClean="0"/>
              <a:t>‹#›</a:t>
            </a:fld>
            <a:endParaRPr lang="ru-RU"/>
          </a:p>
        </p:txBody>
      </p:sp>
    </p:spTree>
    <p:extLst>
      <p:ext uri="{BB962C8B-B14F-4D97-AF65-F5344CB8AC3E}">
        <p14:creationId xmlns:p14="http://schemas.microsoft.com/office/powerpoint/2010/main" val="1497310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350F57B-8025-46C3-9C78-89AD601B7062}" type="datetimeFigureOut">
              <a:rPr lang="ru-RU" smtClean="0"/>
              <a:t>03.03.2022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E5AF56-9324-4394-9102-B4F882252FF6}" type="slidenum">
              <a:rPr lang="ru-RU" smtClean="0"/>
              <a:t>‹#›</a:t>
            </a:fld>
            <a:endParaRPr lang="ru-RU"/>
          </a:p>
        </p:txBody>
      </p:sp>
    </p:spTree>
    <p:extLst>
      <p:ext uri="{BB962C8B-B14F-4D97-AF65-F5344CB8AC3E}">
        <p14:creationId xmlns:p14="http://schemas.microsoft.com/office/powerpoint/2010/main" val="315473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350F57B-8025-46C3-9C78-89AD601B7062}" type="datetimeFigureOut">
              <a:rPr lang="ru-RU" smtClean="0"/>
              <a:t>03.03.2022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E5AF56-9324-4394-9102-B4F882252FF6}" type="slidenum">
              <a:rPr lang="ru-RU" smtClean="0"/>
              <a:t>‹#›</a:t>
            </a:fld>
            <a:endParaRPr lang="ru-RU"/>
          </a:p>
        </p:txBody>
      </p:sp>
    </p:spTree>
    <p:extLst>
      <p:ext uri="{BB962C8B-B14F-4D97-AF65-F5344CB8AC3E}">
        <p14:creationId xmlns:p14="http://schemas.microsoft.com/office/powerpoint/2010/main" val="1291796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50F57B-8025-46C3-9C78-89AD601B7062}" type="datetimeFigureOut">
              <a:rPr lang="ru-RU" smtClean="0"/>
              <a:t>03.03.2022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E5AF56-9324-4394-9102-B4F882252FF6}" type="slidenum">
              <a:rPr lang="ru-RU" smtClean="0"/>
              <a:t>‹#›</a:t>
            </a:fld>
            <a:endParaRPr lang="ru-RU"/>
          </a:p>
        </p:txBody>
      </p:sp>
    </p:spTree>
    <p:extLst>
      <p:ext uri="{BB962C8B-B14F-4D97-AF65-F5344CB8AC3E}">
        <p14:creationId xmlns:p14="http://schemas.microsoft.com/office/powerpoint/2010/main" val="237603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350F57B-8025-46C3-9C78-89AD601B7062}" type="datetimeFigureOut">
              <a:rPr lang="ru-RU" smtClean="0"/>
              <a:t>03.03.2022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E5AF56-9324-4394-9102-B4F882252FF6}" type="slidenum">
              <a:rPr lang="ru-RU" smtClean="0"/>
              <a:t>‹#›</a:t>
            </a:fld>
            <a:endParaRPr lang="ru-RU"/>
          </a:p>
        </p:txBody>
      </p:sp>
    </p:spTree>
    <p:extLst>
      <p:ext uri="{BB962C8B-B14F-4D97-AF65-F5344CB8AC3E}">
        <p14:creationId xmlns:p14="http://schemas.microsoft.com/office/powerpoint/2010/main" val="892487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350F57B-8025-46C3-9C78-89AD601B7062}" type="datetimeFigureOut">
              <a:rPr lang="ru-RU" smtClean="0"/>
              <a:t>03.03.2022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EE5AF56-9324-4394-9102-B4F882252FF6}" type="slidenum">
              <a:rPr lang="ru-RU" smtClean="0"/>
              <a:t>‹#›</a:t>
            </a:fld>
            <a:endParaRPr lang="ru-RU"/>
          </a:p>
        </p:txBody>
      </p:sp>
    </p:spTree>
    <p:extLst>
      <p:ext uri="{BB962C8B-B14F-4D97-AF65-F5344CB8AC3E}">
        <p14:creationId xmlns:p14="http://schemas.microsoft.com/office/powerpoint/2010/main" val="46705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350F57B-8025-46C3-9C78-89AD601B7062}" type="datetimeFigureOut">
              <a:rPr lang="ru-RU" smtClean="0"/>
              <a:t>03.03.2022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EE5AF56-9324-4394-9102-B4F882252FF6}" type="slidenum">
              <a:rPr lang="ru-RU" smtClean="0"/>
              <a:t>‹#›</a:t>
            </a:fld>
            <a:endParaRPr lang="ru-RU"/>
          </a:p>
        </p:txBody>
      </p:sp>
    </p:spTree>
    <p:extLst>
      <p:ext uri="{BB962C8B-B14F-4D97-AF65-F5344CB8AC3E}">
        <p14:creationId xmlns:p14="http://schemas.microsoft.com/office/powerpoint/2010/main" val="2721052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0F57B-8025-46C3-9C78-89AD601B7062}" type="datetimeFigureOut">
              <a:rPr lang="ru-RU" smtClean="0"/>
              <a:t>03.03.2022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EE5AF56-9324-4394-9102-B4F882252FF6}" type="slidenum">
              <a:rPr lang="ru-RU" smtClean="0"/>
              <a:t>‹#›</a:t>
            </a:fld>
            <a:endParaRPr lang="ru-RU"/>
          </a:p>
        </p:txBody>
      </p:sp>
    </p:spTree>
    <p:extLst>
      <p:ext uri="{BB962C8B-B14F-4D97-AF65-F5344CB8AC3E}">
        <p14:creationId xmlns:p14="http://schemas.microsoft.com/office/powerpoint/2010/main" val="214419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350F57B-8025-46C3-9C78-89AD601B7062}" type="datetimeFigureOut">
              <a:rPr lang="ru-RU" smtClean="0"/>
              <a:t>03.03.2022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E5AF56-9324-4394-9102-B4F882252FF6}" type="slidenum">
              <a:rPr lang="ru-RU" smtClean="0"/>
              <a:t>‹#›</a:t>
            </a:fld>
            <a:endParaRPr lang="ru-RU"/>
          </a:p>
        </p:txBody>
      </p:sp>
    </p:spTree>
    <p:extLst>
      <p:ext uri="{BB962C8B-B14F-4D97-AF65-F5344CB8AC3E}">
        <p14:creationId xmlns:p14="http://schemas.microsoft.com/office/powerpoint/2010/main" val="160956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350F57B-8025-46C3-9C78-89AD601B7062}" type="datetimeFigureOut">
              <a:rPr lang="ru-RU" smtClean="0"/>
              <a:t>03.03.2022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E5AF56-9324-4394-9102-B4F882252FF6}" type="slidenum">
              <a:rPr lang="ru-RU" smtClean="0"/>
              <a:t>‹#›</a:t>
            </a:fld>
            <a:endParaRPr lang="ru-RU"/>
          </a:p>
        </p:txBody>
      </p:sp>
    </p:spTree>
    <p:extLst>
      <p:ext uri="{BB962C8B-B14F-4D97-AF65-F5344CB8AC3E}">
        <p14:creationId xmlns:p14="http://schemas.microsoft.com/office/powerpoint/2010/main" val="298901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50F57B-8025-46C3-9C78-89AD601B7062}" type="datetimeFigureOut">
              <a:rPr lang="ru-RU" smtClean="0"/>
              <a:t>03.03.2022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EE5AF56-9324-4394-9102-B4F882252FF6}" type="slidenum">
              <a:rPr lang="ru-RU" smtClean="0"/>
              <a:t>‹#›</a:t>
            </a:fld>
            <a:endParaRPr lang="ru-RU"/>
          </a:p>
        </p:txBody>
      </p:sp>
    </p:spTree>
    <p:extLst>
      <p:ext uri="{BB962C8B-B14F-4D97-AF65-F5344CB8AC3E}">
        <p14:creationId xmlns:p14="http://schemas.microsoft.com/office/powerpoint/2010/main" val="12750550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customXml" Target="../ink/ink6.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channel/UC49Q2iLWuHedT0s7-SgmTow"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vk.com/video188596419_456239707?list=483cdb8c08f1b6342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fgosreestr.r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customXml" Target="../ink/ink2.xml"/><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customXml" Target="../ink/ink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24000" y="1274618"/>
            <a:ext cx="9144000" cy="3983182"/>
          </a:xfrm>
        </p:spPr>
        <p:txBody>
          <a:bodyPr>
            <a:normAutofit/>
          </a:bodyPr>
          <a:lstStyle/>
          <a:p>
            <a:pPr algn="ctr"/>
            <a:r>
              <a:rPr lang="ru-RU" sz="3600" b="1" dirty="0" smtClean="0">
                <a:latin typeface="Times New Roman" panose="02020603050405020304" pitchFamily="18" charset="0"/>
                <a:cs typeface="Times New Roman" panose="02020603050405020304" pitchFamily="18" charset="0"/>
              </a:rPr>
              <a:t>Рабочие программы</a:t>
            </a:r>
          </a:p>
          <a:p>
            <a:pPr algn="ctr"/>
            <a:r>
              <a:rPr lang="ru-RU" sz="3600" b="1" dirty="0" smtClean="0">
                <a:latin typeface="Times New Roman" panose="02020603050405020304" pitchFamily="18" charset="0"/>
                <a:cs typeface="Times New Roman" panose="02020603050405020304" pitchFamily="18" charset="0"/>
              </a:rPr>
              <a:t> как структурный элемент</a:t>
            </a:r>
          </a:p>
          <a:p>
            <a:pPr algn="ctr"/>
            <a:r>
              <a:rPr lang="ru-RU" sz="3600" b="1" dirty="0" smtClean="0">
                <a:latin typeface="Times New Roman" panose="02020603050405020304" pitchFamily="18" charset="0"/>
                <a:cs typeface="Times New Roman" panose="02020603050405020304" pitchFamily="18" charset="0"/>
              </a:rPr>
              <a:t> основной образовательной программы</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3508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24584"/>
          </a:xfrm>
        </p:spPr>
        <p:txBody>
          <a:bodyPr>
            <a:normAutofit fontScale="90000"/>
          </a:bodyPr>
          <a:lstStyle/>
          <a:p>
            <a:pPr algn="ctr"/>
            <a:r>
              <a:rPr lang="ru-RU" sz="2800" b="1" dirty="0" smtClean="0">
                <a:latin typeface="Times New Roman" panose="02020603050405020304" pitchFamily="18" charset="0"/>
                <a:cs typeface="Times New Roman" panose="02020603050405020304" pitchFamily="18" charset="0"/>
              </a:rPr>
              <a:t>Требования к рабочим программам</a:t>
            </a:r>
            <a:endParaRPr lang="ru-RU" sz="28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rotWithShape="1">
          <a:blip r:embed="rId2"/>
          <a:srcRect l="34097" t="24956" r="6918" b="7416"/>
          <a:stretch/>
        </p:blipFill>
        <p:spPr>
          <a:xfrm>
            <a:off x="318656" y="900546"/>
            <a:ext cx="11665526" cy="5846618"/>
          </a:xfrm>
          <a:prstGeom prst="rect">
            <a:avLst/>
          </a:prstGeom>
        </p:spPr>
      </p:pic>
    </p:spTree>
    <p:extLst>
      <p:ext uri="{BB962C8B-B14F-4D97-AF65-F5344CB8AC3E}">
        <p14:creationId xmlns:p14="http://schemas.microsoft.com/office/powerpoint/2010/main" val="3718493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369166"/>
          </a:xfrm>
        </p:spPr>
        <p:txBody>
          <a:bodyPr>
            <a:normAutofit fontScale="90000"/>
          </a:bodyPr>
          <a:lstStyle/>
          <a:p>
            <a:pPr algn="ctr"/>
            <a:r>
              <a:rPr lang="ru-RU" sz="2800" b="1" dirty="0" smtClean="0">
                <a:latin typeface="Times New Roman" panose="02020603050405020304" pitchFamily="18" charset="0"/>
                <a:cs typeface="Times New Roman" panose="02020603050405020304" pitchFamily="18" charset="0"/>
              </a:rPr>
              <a:t>Требования к структуре рабочих программ</a:t>
            </a:r>
            <a:endParaRPr lang="ru-RU" sz="2800" b="1" dirty="0">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idx="1"/>
          </p:nvPr>
        </p:nvPicPr>
        <p:blipFill rotWithShape="1">
          <a:blip r:embed="rId2"/>
          <a:srcRect l="31834" t="25833" r="8521" b="19599"/>
          <a:stretch/>
        </p:blipFill>
        <p:spPr>
          <a:xfrm>
            <a:off x="530943" y="1017639"/>
            <a:ext cx="11253018" cy="5427406"/>
          </a:xfrm>
          <a:prstGeom prst="rect">
            <a:avLst/>
          </a:prstGeom>
        </p:spPr>
      </p:pic>
    </p:spTree>
    <p:extLst>
      <p:ext uri="{BB962C8B-B14F-4D97-AF65-F5344CB8AC3E}">
        <p14:creationId xmlns:p14="http://schemas.microsoft.com/office/powerpoint/2010/main" val="4051798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3"/>
          <a:srcRect l="12182" t="17233" r="12319" b="43188"/>
          <a:stretch/>
        </p:blipFill>
        <p:spPr>
          <a:xfrm>
            <a:off x="277091" y="263237"/>
            <a:ext cx="11430000" cy="3035134"/>
          </a:xfrm>
          <a:prstGeom prst="rect">
            <a:avLst/>
          </a:prstGeom>
        </p:spPr>
      </p:pic>
      <p:pic>
        <p:nvPicPr>
          <p:cNvPr id="3" name="Рисунок 2"/>
          <p:cNvPicPr>
            <a:picLocks noChangeAspect="1"/>
          </p:cNvPicPr>
          <p:nvPr/>
        </p:nvPicPr>
        <p:blipFill rotWithShape="1">
          <a:blip r:embed="rId4"/>
          <a:srcRect l="27243" t="34376" r="33225" b="38616"/>
          <a:stretch/>
        </p:blipFill>
        <p:spPr>
          <a:xfrm>
            <a:off x="277092" y="3755570"/>
            <a:ext cx="11544794" cy="2710544"/>
          </a:xfrm>
          <a:prstGeom prst="rect">
            <a:avLst/>
          </a:prstGeom>
        </p:spPr>
      </p:pic>
    </p:spTree>
    <p:extLst>
      <p:ext uri="{BB962C8B-B14F-4D97-AF65-F5344CB8AC3E}">
        <p14:creationId xmlns:p14="http://schemas.microsoft.com/office/powerpoint/2010/main" val="3555841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9751" t="37334" r="34747" b="32075"/>
          <a:stretch/>
        </p:blipFill>
        <p:spPr>
          <a:xfrm>
            <a:off x="1453243" y="408214"/>
            <a:ext cx="9927771" cy="5910943"/>
          </a:xfrm>
          <a:prstGeom prst="rect">
            <a:avLst/>
          </a:prstGeom>
        </p:spPr>
      </p:pic>
      <p:pic>
        <p:nvPicPr>
          <p:cNvPr id="5" name="Рисунок 4"/>
          <p:cNvPicPr>
            <a:picLocks noChangeAspect="1"/>
          </p:cNvPicPr>
          <p:nvPr/>
        </p:nvPicPr>
        <p:blipFill>
          <a:blip r:embed="rId3"/>
          <a:stretch>
            <a:fillRect/>
          </a:stretch>
        </p:blipFill>
        <p:spPr>
          <a:xfrm>
            <a:off x="9864578" y="5143500"/>
            <a:ext cx="1647065" cy="1502502"/>
          </a:xfrm>
          <a:prstGeom prst="rect">
            <a:avLst/>
          </a:prstGeom>
        </p:spPr>
      </p:pic>
    </p:spTree>
    <p:extLst>
      <p:ext uri="{BB962C8B-B14F-4D97-AF65-F5344CB8AC3E}">
        <p14:creationId xmlns:p14="http://schemas.microsoft.com/office/powerpoint/2010/main" val="4263357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4700" t="17780" r="1227" b="7318"/>
          <a:stretch/>
        </p:blipFill>
        <p:spPr>
          <a:xfrm>
            <a:off x="383458" y="427702"/>
            <a:ext cx="11592231" cy="6135329"/>
          </a:xfrm>
          <a:prstGeom prst="rect">
            <a:avLst/>
          </a:prstGeom>
        </p:spPr>
      </p:pic>
    </p:spTree>
    <p:extLst>
      <p:ext uri="{BB962C8B-B14F-4D97-AF65-F5344CB8AC3E}">
        <p14:creationId xmlns:p14="http://schemas.microsoft.com/office/powerpoint/2010/main" val="2094992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387043"/>
          </a:xfrm>
        </p:spPr>
        <p:txBody>
          <a:bodyPr>
            <a:normAutofit fontScale="90000"/>
          </a:bodyPr>
          <a:lstStyle/>
          <a:p>
            <a:r>
              <a:rPr lang="ru-RU" sz="2800" b="1" dirty="0">
                <a:latin typeface="Times New Roman" panose="02020603050405020304" pitchFamily="18" charset="0"/>
                <a:cs typeface="Times New Roman" panose="02020603050405020304" pitchFamily="18" charset="0"/>
              </a:rPr>
              <a:t>Положение о рабочей программе. </a:t>
            </a:r>
            <a:br>
              <a:rPr lang="ru-RU" sz="2800" b="1" dirty="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884903"/>
            <a:ext cx="10515600" cy="5292060"/>
          </a:xfrm>
        </p:spPr>
        <p:txBody>
          <a:bodyPr>
            <a:normAutofit/>
          </a:bodyPr>
          <a:lstStyle/>
          <a:p>
            <a:r>
              <a:rPr lang="ru-RU" sz="1600" dirty="0">
                <a:solidFill>
                  <a:srgbClr val="FF0000"/>
                </a:solidFill>
              </a:rPr>
              <a:t> </a:t>
            </a:r>
            <a:r>
              <a:rPr lang="ru-RU" sz="2400" b="1" dirty="0">
                <a:solidFill>
                  <a:srgbClr val="FF0000"/>
                </a:solidFill>
                <a:latin typeface="Times New Roman" panose="02020603050405020304" pitchFamily="18" charset="0"/>
                <a:cs typeface="Times New Roman" panose="02020603050405020304" pitchFamily="18" charset="0"/>
              </a:rPr>
              <a:t>О нормативном </a:t>
            </a:r>
            <a:r>
              <a:rPr lang="ru-RU" sz="2400" b="1" dirty="0" smtClean="0">
                <a:solidFill>
                  <a:srgbClr val="FF0000"/>
                </a:solidFill>
                <a:latin typeface="Times New Roman" panose="02020603050405020304" pitchFamily="18" charset="0"/>
                <a:cs typeface="Times New Roman" panose="02020603050405020304" pitchFamily="18" charset="0"/>
              </a:rPr>
              <a:t>обеспечении</a:t>
            </a:r>
          </a:p>
          <a:p>
            <a:r>
              <a:rPr lang="ru-RU" sz="2400" b="1" dirty="0">
                <a:solidFill>
                  <a:srgbClr val="FF0000"/>
                </a:solidFill>
                <a:latin typeface="Times New Roman" panose="02020603050405020304" pitchFamily="18" charset="0"/>
                <a:cs typeface="Times New Roman" panose="02020603050405020304" pitchFamily="18" charset="0"/>
              </a:rPr>
              <a:t> О структуре рабочей </a:t>
            </a:r>
            <a:r>
              <a:rPr lang="ru-RU" sz="2400" b="1" dirty="0" smtClean="0">
                <a:solidFill>
                  <a:srgbClr val="FF0000"/>
                </a:solidFill>
                <a:latin typeface="Times New Roman" panose="02020603050405020304" pitchFamily="18" charset="0"/>
                <a:cs typeface="Times New Roman" panose="02020603050405020304" pitchFamily="18" charset="0"/>
              </a:rPr>
              <a:t>программы</a:t>
            </a:r>
          </a:p>
          <a:p>
            <a:r>
              <a:rPr lang="ru-RU" sz="2400" b="1" dirty="0">
                <a:solidFill>
                  <a:srgbClr val="FF0000"/>
                </a:solidFill>
                <a:latin typeface="Times New Roman" panose="02020603050405020304" pitchFamily="18" charset="0"/>
                <a:cs typeface="Times New Roman" panose="02020603050405020304" pitchFamily="18" charset="0"/>
              </a:rPr>
              <a:t>Об электронных </a:t>
            </a:r>
            <a:r>
              <a:rPr lang="ru-RU" sz="2400" b="1" dirty="0" smtClean="0">
                <a:solidFill>
                  <a:srgbClr val="FF0000"/>
                </a:solidFill>
                <a:latin typeface="Times New Roman" panose="02020603050405020304" pitchFamily="18" charset="0"/>
                <a:cs typeface="Times New Roman" panose="02020603050405020304" pitchFamily="18" charset="0"/>
              </a:rPr>
              <a:t>или </a:t>
            </a:r>
            <a:r>
              <a:rPr lang="ru-RU" sz="2400" b="1" dirty="0">
                <a:solidFill>
                  <a:srgbClr val="FF0000"/>
                </a:solidFill>
                <a:latin typeface="Times New Roman" panose="02020603050405020304" pitchFamily="18" charset="0"/>
                <a:cs typeface="Times New Roman" panose="02020603050405020304" pitchFamily="18" charset="0"/>
              </a:rPr>
              <a:t>цифровых образовательных </a:t>
            </a:r>
            <a:r>
              <a:rPr lang="ru-RU" sz="2400" b="1" dirty="0" smtClean="0">
                <a:solidFill>
                  <a:srgbClr val="FF0000"/>
                </a:solidFill>
                <a:latin typeface="Times New Roman" panose="02020603050405020304" pitchFamily="18" charset="0"/>
                <a:cs typeface="Times New Roman" panose="02020603050405020304" pitchFamily="18" charset="0"/>
              </a:rPr>
              <a:t>ресурсах</a:t>
            </a:r>
          </a:p>
          <a:p>
            <a:r>
              <a:rPr lang="ru-RU" sz="2400" b="1" dirty="0">
                <a:solidFill>
                  <a:srgbClr val="FF0000"/>
                </a:solidFill>
                <a:latin typeface="Times New Roman" panose="02020603050405020304" pitchFamily="18" charset="0"/>
                <a:cs typeface="Times New Roman" panose="02020603050405020304" pitchFamily="18" charset="0"/>
              </a:rPr>
              <a:t>Об учете рабочей программы </a:t>
            </a:r>
            <a:r>
              <a:rPr lang="ru-RU" sz="2400" b="1" dirty="0" smtClean="0">
                <a:solidFill>
                  <a:srgbClr val="FF0000"/>
                </a:solidFill>
                <a:latin typeface="Times New Roman" panose="02020603050405020304" pitchFamily="18" charset="0"/>
                <a:cs typeface="Times New Roman" panose="02020603050405020304" pitchFamily="18" charset="0"/>
              </a:rPr>
              <a:t>воспитания</a:t>
            </a:r>
          </a:p>
          <a:p>
            <a:pPr marL="0" indent="0">
              <a:spcBef>
                <a:spcPts val="600"/>
              </a:spcBef>
              <a:buNone/>
            </a:pPr>
            <a:r>
              <a:rPr lang="ru-RU" sz="2400" b="1" dirty="0" smtClean="0">
                <a:solidFill>
                  <a:srgbClr val="FF0000"/>
                </a:solidFill>
                <a:latin typeface="Times New Roman" panose="02020603050405020304" pitchFamily="18" charset="0"/>
                <a:cs typeface="Times New Roman" panose="02020603050405020304" pitchFamily="18" charset="0"/>
              </a:rPr>
              <a:t>                                                         </a:t>
            </a:r>
          </a:p>
        </p:txBody>
      </p:sp>
      <p:sp>
        <p:nvSpPr>
          <p:cNvPr id="4" name="Прямоугольник 3"/>
          <p:cNvSpPr/>
          <p:nvPr/>
        </p:nvSpPr>
        <p:spPr>
          <a:xfrm>
            <a:off x="7266214" y="2351313"/>
            <a:ext cx="4735285" cy="2465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ru-RU" sz="2000" b="1" dirty="0" smtClean="0">
                <a:solidFill>
                  <a:schemeClr val="tx1"/>
                </a:solidFill>
                <a:latin typeface="Times New Roman" panose="02020603050405020304" pitchFamily="18" charset="0"/>
                <a:cs typeface="Times New Roman" panose="02020603050405020304" pitchFamily="18" charset="0"/>
              </a:rPr>
              <a:t>дополнительные материалы</a:t>
            </a:r>
            <a:r>
              <a:rPr lang="en-US" sz="2000" b="1" dirty="0" smtClean="0">
                <a:solidFill>
                  <a:schemeClr val="tx1"/>
                </a:solidFill>
                <a:latin typeface="Times New Roman" panose="02020603050405020304" pitchFamily="18" charset="0"/>
                <a:cs typeface="Times New Roman" panose="02020603050405020304" pitchFamily="18" charset="0"/>
              </a:rPr>
              <a:t> (</a:t>
            </a:r>
            <a:r>
              <a:rPr lang="ru-RU" sz="2000" b="1" dirty="0">
                <a:solidFill>
                  <a:schemeClr val="tx1"/>
                </a:solidFill>
                <a:latin typeface="Times New Roman" panose="02020603050405020304" pitchFamily="18" charset="0"/>
                <a:cs typeface="Times New Roman" panose="02020603050405020304" pitchFamily="18" charset="0"/>
              </a:rPr>
              <a:t>перечень оценочных, учебных и методических </a:t>
            </a:r>
            <a:r>
              <a:rPr lang="ru-RU" sz="2000" b="1" dirty="0" smtClean="0">
                <a:solidFill>
                  <a:schemeClr val="tx1"/>
                </a:solidFill>
                <a:latin typeface="Times New Roman" panose="02020603050405020304" pitchFamily="18" charset="0"/>
                <a:cs typeface="Times New Roman" panose="02020603050405020304" pitchFamily="18" charset="0"/>
              </a:rPr>
              <a:t>материалов</a:t>
            </a:r>
            <a:r>
              <a:rPr lang="en-US" sz="2000" b="1" dirty="0" smtClean="0">
                <a:solidFill>
                  <a:schemeClr val="tx1"/>
                </a:solidFill>
                <a:latin typeface="Times New Roman" panose="02020603050405020304" pitchFamily="18" charset="0"/>
                <a:cs typeface="Times New Roman" panose="02020603050405020304" pitchFamily="18" charset="0"/>
              </a:rPr>
              <a:t>)</a:t>
            </a:r>
            <a:endParaRPr lang="ru-RU" sz="2000" b="1" dirty="0" smtClean="0">
              <a:solidFill>
                <a:schemeClr val="tx1"/>
              </a:solidFill>
              <a:latin typeface="Times New Roman" panose="02020603050405020304" pitchFamily="18" charset="0"/>
              <a:cs typeface="Times New Roman" panose="02020603050405020304" pitchFamily="18" charset="0"/>
            </a:endParaRPr>
          </a:p>
          <a:p>
            <a:pPr marL="342900" indent="-342900" algn="ctr">
              <a:buFont typeface="Arial" panose="020B0604020202020204" pitchFamily="34" charset="0"/>
              <a:buChar char="•"/>
            </a:pPr>
            <a:r>
              <a:rPr lang="ru-RU" sz="2000" b="1" dirty="0" smtClean="0">
                <a:solidFill>
                  <a:schemeClr val="tx1"/>
                </a:solidFill>
                <a:latin typeface="Times New Roman" panose="02020603050405020304" pitchFamily="18" charset="0"/>
                <a:cs typeface="Times New Roman" panose="02020603050405020304" pitchFamily="18" charset="0"/>
              </a:rPr>
              <a:t>   как оформить планируемые  результаты</a:t>
            </a:r>
          </a:p>
          <a:p>
            <a:pPr marL="342900" indent="-342900" algn="ctr">
              <a:buFont typeface="Arial" panose="020B0604020202020204" pitchFamily="34" charset="0"/>
              <a:buChar char="•"/>
            </a:pPr>
            <a:r>
              <a:rPr lang="ru-RU" sz="2000" b="1" dirty="0" smtClean="0">
                <a:solidFill>
                  <a:schemeClr val="tx1"/>
                </a:solidFill>
                <a:latin typeface="Times New Roman" panose="02020603050405020304" pitchFamily="18" charset="0"/>
                <a:cs typeface="Times New Roman" panose="02020603050405020304" pitchFamily="18" charset="0"/>
              </a:rPr>
              <a:t> УУД (функциональная  грамотность)</a:t>
            </a:r>
          </a:p>
          <a:p>
            <a:pPr marL="342900" indent="-342900" algn="ctr">
              <a:buFont typeface="Arial" panose="020B0604020202020204" pitchFamily="34" charset="0"/>
              <a:buChar char="•"/>
            </a:pPr>
            <a:r>
              <a:rPr lang="ru-RU" sz="2000" b="1" dirty="0" smtClean="0">
                <a:solidFill>
                  <a:schemeClr val="tx1"/>
                </a:solidFill>
                <a:latin typeface="Times New Roman" panose="02020603050405020304" pitchFamily="18" charset="0"/>
                <a:cs typeface="Times New Roman" panose="02020603050405020304" pitchFamily="18" charset="0"/>
              </a:rPr>
              <a:t>  структура КТП</a:t>
            </a:r>
            <a:endParaRPr lang="ru-RU" sz="2000" b="1" dirty="0">
              <a:solidFill>
                <a:schemeClr val="tx1"/>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3"/>
          <a:srcRect l="33293" t="56250" r="13782" b="27009"/>
          <a:stretch/>
        </p:blipFill>
        <p:spPr>
          <a:xfrm>
            <a:off x="190500" y="3233057"/>
            <a:ext cx="6634843" cy="2943906"/>
          </a:xfrm>
          <a:prstGeom prst="rect">
            <a:avLst/>
          </a:prstGeom>
        </p:spPr>
      </p:pic>
      <p:sp>
        <p:nvSpPr>
          <p:cNvPr id="5" name="Прямоугольник 4"/>
          <p:cNvSpPr/>
          <p:nvPr/>
        </p:nvSpPr>
        <p:spPr>
          <a:xfrm>
            <a:off x="7004957" y="5339443"/>
            <a:ext cx="4669972" cy="66947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FF0000"/>
                </a:solidFill>
                <a:latin typeface="Times New Roman" panose="02020603050405020304" pitchFamily="18" charset="0"/>
                <a:cs typeface="Times New Roman" panose="02020603050405020304" pitchFamily="18" charset="0"/>
              </a:rPr>
              <a:t>Точность формулировок</a:t>
            </a:r>
            <a:r>
              <a:rPr lang="ru-RU" dirty="0" smtClean="0">
                <a:solidFill>
                  <a:srgbClr val="FF0000"/>
                </a:solidFill>
                <a:latin typeface="Times New Roman" panose="02020603050405020304" pitchFamily="18" charset="0"/>
                <a:cs typeface="Times New Roman" panose="02020603050405020304" pitchFamily="18" charset="0"/>
              </a:rPr>
              <a:t>!</a:t>
            </a:r>
            <a:endParaRPr lang="ru-RU"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5663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1107994" cy="446036"/>
          </a:xfrm>
        </p:spPr>
        <p:txBody>
          <a:bodyPr>
            <a:normAutofit fontScale="90000"/>
          </a:bodyPr>
          <a:lstStyle/>
          <a:p>
            <a:r>
              <a:rPr lang="ru-RU" sz="2800" b="1" dirty="0" smtClean="0">
                <a:latin typeface="Times New Roman" panose="02020603050405020304" pitchFamily="18" charset="0"/>
                <a:cs typeface="Times New Roman" panose="02020603050405020304" pitchFamily="18" charset="0"/>
              </a:rPr>
              <a:t>Оформите раздел «Содержание учебного предмета, курса, модуля»</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92509" y="811162"/>
            <a:ext cx="11771671" cy="5365801"/>
          </a:xfrm>
        </p:spPr>
        <p:txBody>
          <a:bodyPr>
            <a:noAutofit/>
          </a:bodyPr>
          <a:lstStyle/>
          <a:p>
            <a:pPr algn="just"/>
            <a:r>
              <a:rPr lang="ru-RU" sz="2400" b="1" dirty="0" smtClean="0">
                <a:latin typeface="Times New Roman" panose="02020603050405020304" pitchFamily="18" charset="0"/>
                <a:cs typeface="Times New Roman" panose="02020603050405020304" pitchFamily="18" charset="0"/>
              </a:rPr>
              <a:t>                В этой части рабочей программы опишите разделы или темы учебного предмета, курса или модуля. Содержание должно быть таким, чтобы ученик смог достичь планируемых результатов освоения предмета, курса или модуля. За основу можно взять содержательный раздел примерной ООП уровня образования. Также можете использовать описание из программ, которые предлагают авторы учебников из федерального перечня.</a:t>
            </a:r>
          </a:p>
          <a:p>
            <a:pPr algn="just"/>
            <a:r>
              <a:rPr lang="ru-RU" sz="2400" b="1" dirty="0" smtClean="0">
                <a:latin typeface="Times New Roman" panose="02020603050405020304" pitchFamily="18" charset="0"/>
                <a:cs typeface="Times New Roman" panose="02020603050405020304" pitchFamily="18" charset="0"/>
              </a:rPr>
              <a:t>               Для начала обозначьте разделы, которые школьники изучают на конкретном уровне общего образования по годам обучения. Затем в разделах выделите тематические блоки и укажите все темы. Потом зафиксируйте определенное количество часов, которое необходимо ученикам, чтобы освоить каждый блок. Так вы соотнесете темы и часы с таблицей тематического планирования.</a:t>
            </a:r>
          </a:p>
          <a:p>
            <a:pPr algn="just"/>
            <a:r>
              <a:rPr lang="ru-RU" sz="2400" b="1" dirty="0" smtClean="0">
                <a:latin typeface="Times New Roman" panose="02020603050405020304" pitchFamily="18" charset="0"/>
                <a:cs typeface="Times New Roman" panose="02020603050405020304" pitchFamily="18" charset="0"/>
              </a:rPr>
              <a:t>              Не забудьте учесть в содержании рабочих программ концепции преподавания учебных предметов и предметных областей. Посмотрите концепции, которые уже утвердили.</a:t>
            </a:r>
          </a:p>
          <a:p>
            <a:pPr marL="0" indent="0" algn="just">
              <a:buNone/>
            </a:pPr>
            <a:endParaRPr lang="ru-RU" sz="2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281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4277" t="30225" r="6546" b="21578"/>
          <a:stretch/>
        </p:blipFill>
        <p:spPr>
          <a:xfrm>
            <a:off x="530943" y="663677"/>
            <a:ext cx="11223522" cy="5766620"/>
          </a:xfrm>
          <a:prstGeom prst="rect">
            <a:avLst/>
          </a:prstGeom>
        </p:spPr>
      </p:pic>
    </p:spTree>
    <p:extLst>
      <p:ext uri="{BB962C8B-B14F-4D97-AF65-F5344CB8AC3E}">
        <p14:creationId xmlns:p14="http://schemas.microsoft.com/office/powerpoint/2010/main" val="4133304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09717" y="486697"/>
            <a:ext cx="11769212" cy="5973095"/>
          </a:xfrm>
          <a:prstGeom prst="rect">
            <a:avLst/>
          </a:prstGeom>
          <a:ln>
            <a:solidFill>
              <a:schemeClr val="accent1"/>
            </a:solidFill>
          </a:ln>
        </p:spPr>
      </p:pic>
    </p:spTree>
    <p:extLst>
      <p:ext uri="{BB962C8B-B14F-4D97-AF65-F5344CB8AC3E}">
        <p14:creationId xmlns:p14="http://schemas.microsoft.com/office/powerpoint/2010/main" val="1805056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427703" y="575188"/>
            <a:ext cx="11120283" cy="6282812"/>
          </a:xfrm>
          <a:prstGeom prst="rect">
            <a:avLst/>
          </a:prstGeom>
        </p:spPr>
      </p:pic>
      <p:sp>
        <p:nvSpPr>
          <p:cNvPr id="5" name="Прямоугольник 4"/>
          <p:cNvSpPr/>
          <p:nvPr/>
        </p:nvSpPr>
        <p:spPr>
          <a:xfrm>
            <a:off x="840658" y="5273849"/>
            <a:ext cx="10707328" cy="840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rPr>
              <a:t>Разместить на сайте ОО </a:t>
            </a:r>
            <a:r>
              <a:rPr lang="ru-RU" sz="2400" b="1" dirty="0">
                <a:solidFill>
                  <a:srgbClr val="FF0000"/>
                </a:solidFill>
              </a:rPr>
              <a:t> </a:t>
            </a:r>
            <a:r>
              <a:rPr lang="ru-RU" sz="2400" b="1" dirty="0" smtClean="0">
                <a:solidFill>
                  <a:srgbClr val="FF0000"/>
                </a:solidFill>
              </a:rPr>
              <a:t>в содержательном разделе ООП</a:t>
            </a:r>
            <a:endParaRPr lang="ru-RU" sz="2400" b="1"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23" name="Рукописный ввод 22"/>
              <p14:cNvContentPartPr/>
              <p14:nvPr/>
            </p14:nvContentPartPr>
            <p14:xfrm>
              <a:off x="1401085" y="4011596"/>
              <a:ext cx="1238760" cy="59760"/>
            </p14:xfrm>
          </p:contentPart>
        </mc:Choice>
        <mc:Fallback xmlns="">
          <p:pic>
            <p:nvPicPr>
              <p:cNvPr id="23" name="Рукописный ввод 22"/>
              <p:cNvPicPr/>
              <p:nvPr/>
            </p:nvPicPr>
            <p:blipFill>
              <a:blip r:embed="rId4"/>
              <a:stretch>
                <a:fillRect/>
              </a:stretch>
            </p:blipFill>
            <p:spPr>
              <a:xfrm>
                <a:off x="1353205" y="3915476"/>
                <a:ext cx="13348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Рукописный ввод 23"/>
              <p14:cNvContentPartPr/>
              <p14:nvPr/>
            </p14:nvContentPartPr>
            <p14:xfrm>
              <a:off x="1430605" y="4477076"/>
              <a:ext cx="1268280" cy="53280"/>
            </p14:xfrm>
          </p:contentPart>
        </mc:Choice>
        <mc:Fallback xmlns="">
          <p:pic>
            <p:nvPicPr>
              <p:cNvPr id="24" name="Рукописный ввод 23"/>
              <p:cNvPicPr/>
              <p:nvPr/>
            </p:nvPicPr>
            <p:blipFill>
              <a:blip r:embed="rId6"/>
              <a:stretch>
                <a:fillRect/>
              </a:stretch>
            </p:blipFill>
            <p:spPr>
              <a:xfrm>
                <a:off x="1382725" y="4380956"/>
                <a:ext cx="13644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Рукописный ввод 24"/>
              <p14:cNvContentPartPr/>
              <p14:nvPr/>
            </p14:nvContentPartPr>
            <p14:xfrm>
              <a:off x="1460125" y="4955516"/>
              <a:ext cx="1268640" cy="104040"/>
            </p14:xfrm>
          </p:contentPart>
        </mc:Choice>
        <mc:Fallback xmlns="">
          <p:pic>
            <p:nvPicPr>
              <p:cNvPr id="25" name="Рукописный ввод 24"/>
              <p:cNvPicPr/>
              <p:nvPr/>
            </p:nvPicPr>
            <p:blipFill>
              <a:blip r:embed="rId8"/>
              <a:stretch>
                <a:fillRect/>
              </a:stretch>
            </p:blipFill>
            <p:spPr>
              <a:xfrm>
                <a:off x="1412245" y="4859396"/>
                <a:ext cx="1364400" cy="295920"/>
              </a:xfrm>
              <a:prstGeom prst="rect">
                <a:avLst/>
              </a:prstGeom>
            </p:spPr>
          </p:pic>
        </mc:Fallback>
      </mc:AlternateContent>
    </p:spTree>
    <p:extLst>
      <p:ext uri="{BB962C8B-B14F-4D97-AF65-F5344CB8AC3E}">
        <p14:creationId xmlns:p14="http://schemas.microsoft.com/office/powerpoint/2010/main" val="426930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387927"/>
            <a:ext cx="12011891" cy="6248399"/>
          </a:xfrm>
          <a:prstGeom prst="rect">
            <a:avLst/>
          </a:prstGeom>
        </p:spPr>
      </p:pic>
    </p:spTree>
    <p:extLst>
      <p:ext uri="{BB962C8B-B14F-4D97-AF65-F5344CB8AC3E}">
        <p14:creationId xmlns:p14="http://schemas.microsoft.com/office/powerpoint/2010/main" val="701078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3"/>
          <a:srcRect l="25373" t="29813" r="12075" b="13139"/>
          <a:stretch/>
        </p:blipFill>
        <p:spPr>
          <a:xfrm>
            <a:off x="620487" y="1224643"/>
            <a:ext cx="8360228" cy="5225143"/>
          </a:xfrm>
          <a:prstGeom prst="rect">
            <a:avLst/>
          </a:prstGeom>
        </p:spPr>
      </p:pic>
      <p:sp>
        <p:nvSpPr>
          <p:cNvPr id="8" name="Прямоугольник 7"/>
          <p:cNvSpPr/>
          <p:nvPr/>
        </p:nvSpPr>
        <p:spPr>
          <a:xfrm>
            <a:off x="1448971" y="126609"/>
            <a:ext cx="9467557" cy="559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Риски использования конструктора</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8980715" y="4278086"/>
            <a:ext cx="2988128" cy="24656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FF0000"/>
                </a:solidFill>
                <a:hlinkClick r:id="rId4"/>
              </a:rPr>
              <a:t>https://</a:t>
            </a:r>
            <a:r>
              <a:rPr lang="en-US" dirty="0" smtClean="0">
                <a:solidFill>
                  <a:srgbClr val="FF0000"/>
                </a:solidFill>
                <a:hlinkClick r:id="rId4"/>
              </a:rPr>
              <a:t>www.youtube.com/channel/UC49Q2iLWuHedT0s7-SgmTow</a:t>
            </a:r>
            <a:endParaRPr lang="ru-RU" dirty="0" smtClean="0">
              <a:solidFill>
                <a:srgbClr val="FF0000"/>
              </a:solidFill>
            </a:endParaRPr>
          </a:p>
          <a:p>
            <a:pPr algn="ctr"/>
            <a:r>
              <a:rPr lang="ru-RU" b="1" dirty="0" smtClean="0">
                <a:solidFill>
                  <a:schemeClr val="tx1"/>
                </a:solidFill>
                <a:latin typeface="Times New Roman" panose="02020603050405020304" pitchFamily="18" charset="0"/>
                <a:cs typeface="Times New Roman" panose="02020603050405020304" pitchFamily="18" charset="0"/>
              </a:rPr>
              <a:t>(Научная школа УОС)</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8707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75533"/>
          </a:xfrm>
        </p:spPr>
        <p:txBody>
          <a:bodyPr>
            <a:normAutofit fontScale="90000"/>
          </a:bodyPr>
          <a:lstStyle/>
          <a:p>
            <a:r>
              <a:rPr lang="ru-RU" sz="2800" b="1" dirty="0" smtClean="0">
                <a:latin typeface="Times New Roman" panose="02020603050405020304" pitchFamily="18" charset="0"/>
                <a:cs typeface="Times New Roman" panose="02020603050405020304" pitchFamily="18" charset="0"/>
              </a:rPr>
              <a:t>«Планируемые результаты»</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076632"/>
            <a:ext cx="10515600" cy="5100331"/>
          </a:xfrm>
        </p:spPr>
        <p:txBody>
          <a:bodyPr>
            <a:normAutofit/>
          </a:bodyPr>
          <a:lstStyle/>
          <a:p>
            <a:pPr algn="just"/>
            <a:r>
              <a:rPr lang="ru-RU" b="1" dirty="0" smtClean="0">
                <a:latin typeface="Times New Roman" panose="02020603050405020304" pitchFamily="18" charset="0"/>
                <a:cs typeface="Times New Roman" panose="02020603050405020304" pitchFamily="18" charset="0"/>
              </a:rPr>
              <a:t>                    В этом разделе опишите личностные, </a:t>
            </a:r>
            <a:r>
              <a:rPr lang="ru-RU" b="1" dirty="0" err="1" smtClean="0">
                <a:latin typeface="Times New Roman" panose="02020603050405020304" pitchFamily="18" charset="0"/>
                <a:cs typeface="Times New Roman" panose="02020603050405020304" pitchFamily="18" charset="0"/>
              </a:rPr>
              <a:t>метапредметные</a:t>
            </a:r>
            <a:r>
              <a:rPr lang="ru-RU" b="1" dirty="0" smtClean="0">
                <a:latin typeface="Times New Roman" panose="02020603050405020304" pitchFamily="18" charset="0"/>
                <a:cs typeface="Times New Roman" panose="02020603050405020304" pitchFamily="18" charset="0"/>
              </a:rPr>
              <a:t> и предметные планируемые результаты освоения учебного предмета, курса, модуля. Стандарты не устанавливают четких требований, как представить планируемые результаты в рабочих программах. </a:t>
            </a:r>
          </a:p>
          <a:p>
            <a:pPr algn="just"/>
            <a:r>
              <a:rPr lang="ru-RU" b="1" dirty="0" smtClean="0">
                <a:latin typeface="Times New Roman" panose="02020603050405020304" pitchFamily="18" charset="0"/>
                <a:cs typeface="Times New Roman" panose="02020603050405020304" pitchFamily="18" charset="0"/>
              </a:rPr>
              <a:t>                   Деление результатов на три группы обязательно для целевого раздела ООП в целом. Поэтому сформулируйте планируемые результаты в рабочих программах с опорой на требования образовательных стандартов. Подробное описание планируемых результатов по каждому учебному предмету найдете в четвертых разделах обновленных ФГОС НОО и ФГОС ООО.</a:t>
            </a:r>
          </a:p>
          <a:p>
            <a:pPr algn="just"/>
            <a:r>
              <a:rPr lang="ru-RU" b="1" dirty="0" smtClean="0">
                <a:latin typeface="Times New Roman" panose="02020603050405020304" pitchFamily="18" charset="0"/>
                <a:cs typeface="Times New Roman" panose="02020603050405020304" pitchFamily="18" charset="0"/>
              </a:rPr>
              <a:t>                     При необходимости разработайте адаптированные рабочие программы для школьников с ОВЗ на уровне ООО. Результаты освоения таких программ должны учитывать особенности психофизического развития и особые образовательные потребности учеников (п. 41 ФГОС-2021 ООО</a:t>
            </a:r>
            <a:r>
              <a:rPr lang="ru-RU" b="1" dirty="0" smtClean="0">
                <a:latin typeface="Times New Roman" panose="02020603050405020304" pitchFamily="18" charset="0"/>
                <a:cs typeface="Times New Roman" panose="02020603050405020304" pitchFamily="18" charset="0"/>
              </a:rPr>
              <a:t>).</a:t>
            </a:r>
          </a:p>
          <a:p>
            <a:pPr marL="0" indent="0" algn="just">
              <a:buNone/>
            </a:pPr>
            <a:endParaRPr lang="ru-RU" b="1" dirty="0" smtClean="0">
              <a:latin typeface="Times New Roman" panose="02020603050405020304" pitchFamily="18" charset="0"/>
              <a:cs typeface="Times New Roman" panose="02020603050405020304" pitchFamily="18" charset="0"/>
            </a:endParaRPr>
          </a:p>
          <a:p>
            <a:pPr marL="0" indent="0" algn="ctr">
              <a:buNone/>
            </a:pPr>
            <a:r>
              <a:rPr lang="ru-RU" b="1" dirty="0">
                <a:latin typeface="Times New Roman" panose="02020603050405020304" pitchFamily="18" charset="0"/>
                <a:cs typeface="Times New Roman" panose="02020603050405020304" pitchFamily="18" charset="0"/>
              </a:rPr>
              <a:t> </a:t>
            </a:r>
            <a:r>
              <a:rPr lang="ru-RU" b="1" dirty="0" smtClean="0">
                <a:solidFill>
                  <a:srgbClr val="FF0000"/>
                </a:solidFill>
                <a:latin typeface="Times New Roman" panose="02020603050405020304" pitchFamily="18" charset="0"/>
                <a:cs typeface="Times New Roman" panose="02020603050405020304" pitchFamily="18" charset="0"/>
              </a:rPr>
              <a:t>Соответствие формулировок!</a:t>
            </a:r>
            <a:endParaRPr lang="ru-RU"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300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66916"/>
            <a:ext cx="10515600" cy="5410047"/>
          </a:xfrm>
        </p:spPr>
        <p:txBody>
          <a:bodyPr/>
          <a:lstStyle/>
          <a:p>
            <a:pPr marL="0" indent="0" algn="just">
              <a:buNone/>
            </a:pPr>
            <a:r>
              <a:rPr lang="ru-RU" sz="2400" b="1" dirty="0" smtClean="0">
                <a:latin typeface="Times New Roman" panose="02020603050405020304" pitchFamily="18" charset="0"/>
                <a:cs typeface="Times New Roman" panose="02020603050405020304" pitchFamily="18" charset="0"/>
              </a:rPr>
              <a:t>Личностные результаты. </a:t>
            </a:r>
            <a:r>
              <a:rPr lang="ru-RU" sz="2400" dirty="0" smtClean="0">
                <a:latin typeface="Times New Roman" panose="02020603050405020304" pitchFamily="18" charset="0"/>
                <a:cs typeface="Times New Roman" panose="02020603050405020304" pitchFamily="18" charset="0"/>
              </a:rPr>
              <a:t>Чтобы описать требования к личностным результатам освоения учебного предмета, курса, модуля, опирайтесь на формулировки, которые даны во ФГОС. Они будут отличаться в зависимости от уровня образования, так как к ним предъявляются разные требования. </a:t>
            </a:r>
          </a:p>
          <a:p>
            <a:pPr marL="0" indent="0" algn="just">
              <a:buNone/>
            </a:pPr>
            <a:r>
              <a:rPr lang="ru-RU" sz="2000" b="1" dirty="0" smtClean="0">
                <a:latin typeface="Times New Roman" panose="02020603050405020304" pitchFamily="18" charset="0"/>
                <a:cs typeface="Times New Roman" panose="02020603050405020304" pitchFamily="18" charset="0"/>
              </a:rPr>
              <a:t>                                     НОО                                                    ООО</a:t>
            </a:r>
            <a:endParaRPr lang="ru-RU" sz="20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3"/>
          <a:srcRect l="38400" t="33267" r="16826" b="44959"/>
          <a:stretch/>
        </p:blipFill>
        <p:spPr>
          <a:xfrm>
            <a:off x="838200" y="2677886"/>
            <a:ext cx="10515600" cy="3837214"/>
          </a:xfrm>
          <a:prstGeom prst="rect">
            <a:avLst/>
          </a:prstGeom>
        </p:spPr>
      </p:pic>
    </p:spTree>
    <p:extLst>
      <p:ext uri="{BB962C8B-B14F-4D97-AF65-F5344CB8AC3E}">
        <p14:creationId xmlns:p14="http://schemas.microsoft.com/office/powerpoint/2010/main" val="4109281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42452"/>
            <a:ext cx="10515600" cy="5734511"/>
          </a:xfrm>
        </p:spPr>
        <p:txBody>
          <a:bodyPr/>
          <a:lstStyle/>
          <a:p>
            <a:pPr marL="0" indent="0">
              <a:buNone/>
            </a:pPr>
            <a:r>
              <a:rPr lang="ru-RU" sz="2400" b="1" dirty="0" err="1" smtClean="0">
                <a:latin typeface="Times New Roman" panose="02020603050405020304" pitchFamily="18" charset="0"/>
                <a:cs typeface="Times New Roman" panose="02020603050405020304" pitchFamily="18" charset="0"/>
              </a:rPr>
              <a:t>Метапредметные</a:t>
            </a:r>
            <a:r>
              <a:rPr lang="ru-RU" sz="2400" b="1" dirty="0" smtClean="0">
                <a:latin typeface="Times New Roman" panose="02020603050405020304" pitchFamily="18" charset="0"/>
                <a:cs typeface="Times New Roman" panose="02020603050405020304" pitchFamily="18" charset="0"/>
              </a:rPr>
              <a:t> результаты</a:t>
            </a:r>
            <a:r>
              <a:rPr lang="ru-RU"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Учитывайте возраст школьников, когда будете формулировать такие результаты. </a:t>
            </a:r>
          </a:p>
          <a:p>
            <a:pPr marL="0" indent="0">
              <a:buNone/>
            </a:pPr>
            <a:r>
              <a:rPr lang="ru-RU" sz="2400" dirty="0" smtClean="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НОО                                            ООО</a:t>
            </a:r>
          </a:p>
          <a:p>
            <a:pPr marL="0" indent="0">
              <a:buNone/>
            </a:pPr>
            <a:r>
              <a:rPr lang="ru-RU" sz="2400" dirty="0">
                <a:latin typeface="Times New Roman" panose="02020603050405020304" pitchFamily="18" charset="0"/>
                <a:cs typeface="Times New Roman" panose="02020603050405020304" pitchFamily="18" charset="0"/>
              </a:rPr>
              <a:t> </a:t>
            </a:r>
          </a:p>
        </p:txBody>
      </p:sp>
      <p:pic>
        <p:nvPicPr>
          <p:cNvPr id="4" name="Рисунок 3"/>
          <p:cNvPicPr>
            <a:picLocks noChangeAspect="1"/>
          </p:cNvPicPr>
          <p:nvPr/>
        </p:nvPicPr>
        <p:blipFill rotWithShape="1">
          <a:blip r:embed="rId2"/>
          <a:srcRect l="12557" t="36594" r="37116" b="30342"/>
          <a:stretch/>
        </p:blipFill>
        <p:spPr>
          <a:xfrm>
            <a:off x="838201" y="1961535"/>
            <a:ext cx="10650794" cy="4215428"/>
          </a:xfrm>
          <a:prstGeom prst="rect">
            <a:avLst/>
          </a:prstGeom>
        </p:spPr>
      </p:pic>
    </p:spTree>
    <p:extLst>
      <p:ext uri="{BB962C8B-B14F-4D97-AF65-F5344CB8AC3E}">
        <p14:creationId xmlns:p14="http://schemas.microsoft.com/office/powerpoint/2010/main" val="3162931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64029"/>
          </a:xfrm>
        </p:spPr>
        <p:txBody>
          <a:bodyPr>
            <a:normAutofit fontScale="90000"/>
          </a:bodyPr>
          <a:lstStyle/>
          <a:p>
            <a:r>
              <a:rPr lang="ru-RU" dirty="0"/>
              <a:t>Требования к предметным результатам:</a:t>
            </a:r>
            <a:br>
              <a:rPr lang="ru-RU" dirty="0"/>
            </a:br>
            <a:endParaRPr lang="ru-RU" dirty="0"/>
          </a:p>
        </p:txBody>
      </p:sp>
      <p:sp>
        <p:nvSpPr>
          <p:cNvPr id="3" name="Объект 2"/>
          <p:cNvSpPr>
            <a:spLocks noGrp="1"/>
          </p:cNvSpPr>
          <p:nvPr>
            <p:ph idx="1"/>
          </p:nvPr>
        </p:nvSpPr>
        <p:spPr>
          <a:xfrm>
            <a:off x="677334" y="1273629"/>
            <a:ext cx="11095566" cy="5078185"/>
          </a:xfrm>
        </p:spPr>
        <p:txBody>
          <a:bodyPr>
            <a:normAutofit fontScale="77500" lnSpcReduction="20000"/>
          </a:bodyPr>
          <a:lstStyle/>
          <a:p>
            <a:endParaRPr lang="ru-RU" dirty="0">
              <a:latin typeface="Times New Roman" panose="02020603050405020304" pitchFamily="18" charset="0"/>
              <a:cs typeface="Times New Roman" panose="02020603050405020304" pitchFamily="18" charset="0"/>
            </a:endParaRPr>
          </a:p>
          <a:p>
            <a:pPr algn="just"/>
            <a:r>
              <a:rPr lang="ru-RU" sz="2800" b="1" dirty="0">
                <a:latin typeface="Times New Roman" panose="02020603050405020304" pitchFamily="18" charset="0"/>
                <a:cs typeface="Times New Roman" panose="02020603050405020304" pitchFamily="18" charset="0"/>
              </a:rPr>
              <a:t>формулируются в </a:t>
            </a:r>
            <a:r>
              <a:rPr lang="ru-RU" sz="2800" b="1" dirty="0" err="1">
                <a:latin typeface="Times New Roman" panose="02020603050405020304" pitchFamily="18" charset="0"/>
                <a:cs typeface="Times New Roman" panose="02020603050405020304" pitchFamily="18" charset="0"/>
              </a:rPr>
              <a:t>деятельностной</a:t>
            </a:r>
            <a:r>
              <a:rPr lang="ru-RU" sz="2800" b="1" dirty="0">
                <a:latin typeface="Times New Roman" panose="02020603050405020304" pitchFamily="18" charset="0"/>
                <a:cs typeface="Times New Roman" panose="02020603050405020304" pitchFamily="18" charset="0"/>
              </a:rPr>
              <a:t> форме с усилением акцента на применение знаний и конкретных умений;</a:t>
            </a:r>
          </a:p>
          <a:p>
            <a:pPr algn="just"/>
            <a:endParaRPr lang="ru-RU" sz="2800" b="1" dirty="0">
              <a:latin typeface="Times New Roman" panose="02020603050405020304" pitchFamily="18" charset="0"/>
              <a:cs typeface="Times New Roman" panose="02020603050405020304" pitchFamily="18" charset="0"/>
            </a:endParaRPr>
          </a:p>
          <a:p>
            <a:pPr algn="just"/>
            <a:r>
              <a:rPr lang="ru-RU" sz="2800" b="1" dirty="0">
                <a:latin typeface="Times New Roman" panose="02020603050405020304" pitchFamily="18" charset="0"/>
                <a:cs typeface="Times New Roman" panose="02020603050405020304" pitchFamily="18" charset="0"/>
              </a:rPr>
              <a:t>формулируются на основе документов стратегического </a:t>
            </a:r>
            <a:r>
              <a:rPr lang="ru-RU" sz="2800" b="1" dirty="0" smtClean="0">
                <a:latin typeface="Times New Roman" panose="02020603050405020304" pitchFamily="18" charset="0"/>
                <a:cs typeface="Times New Roman" panose="02020603050405020304" pitchFamily="18" charset="0"/>
              </a:rPr>
              <a:t>планирования </a:t>
            </a:r>
            <a:r>
              <a:rPr lang="ru-RU" sz="2800" b="1" dirty="0">
                <a:latin typeface="Times New Roman" panose="02020603050405020304" pitchFamily="18" charset="0"/>
                <a:cs typeface="Times New Roman" panose="02020603050405020304" pitchFamily="18" charset="0"/>
              </a:rPr>
              <a:t>с учетом результатов проводимых на федеральном уровне процедур оценки качества образования (всероссийских проверочных работ, национальных исследований качества образования, международных сравнительных исследований);</a:t>
            </a:r>
          </a:p>
          <a:p>
            <a:pPr algn="just"/>
            <a:endParaRPr lang="ru-RU" sz="2800" b="1" dirty="0">
              <a:latin typeface="Times New Roman" panose="02020603050405020304" pitchFamily="18" charset="0"/>
              <a:cs typeface="Times New Roman" panose="02020603050405020304" pitchFamily="18" charset="0"/>
            </a:endParaRPr>
          </a:p>
          <a:p>
            <a:pPr algn="just"/>
            <a:r>
              <a:rPr lang="ru-RU" sz="2800" b="1" dirty="0">
                <a:latin typeface="Times New Roman" panose="02020603050405020304" pitchFamily="18" charset="0"/>
                <a:cs typeface="Times New Roman" panose="02020603050405020304" pitchFamily="18" charset="0"/>
              </a:rPr>
              <a:t>определяют минимум содержания </a:t>
            </a:r>
            <a:r>
              <a:rPr lang="ru-RU" sz="2800" b="1" dirty="0" smtClean="0">
                <a:latin typeface="Times New Roman" panose="02020603050405020304" pitchFamily="18" charset="0"/>
                <a:cs typeface="Times New Roman" panose="02020603050405020304" pitchFamily="18" charset="0"/>
              </a:rPr>
              <a:t> соответствующего уровня общего образования, </a:t>
            </a:r>
            <a:r>
              <a:rPr lang="ru-RU" sz="2800" b="1" dirty="0">
                <a:latin typeface="Times New Roman" panose="02020603050405020304" pitchFamily="18" charset="0"/>
                <a:cs typeface="Times New Roman" panose="02020603050405020304" pitchFamily="18" charset="0"/>
              </a:rPr>
              <a:t>изучение которого гарантирует государство, построенного в логике изучения каждого учебного предмета;</a:t>
            </a:r>
          </a:p>
          <a:p>
            <a:pPr algn="just"/>
            <a:endParaRPr lang="ru-RU" sz="2800" b="1" dirty="0">
              <a:latin typeface="Times New Roman" panose="02020603050405020304" pitchFamily="18" charset="0"/>
              <a:cs typeface="Times New Roman" panose="02020603050405020304" pitchFamily="18" charset="0"/>
            </a:endParaRPr>
          </a:p>
          <a:p>
            <a:pPr algn="just"/>
            <a:r>
              <a:rPr lang="ru-RU" sz="2800" b="1" dirty="0">
                <a:latin typeface="Times New Roman" panose="02020603050405020304" pitchFamily="18" charset="0"/>
                <a:cs typeface="Times New Roman" panose="02020603050405020304" pitchFamily="18" charset="0"/>
              </a:rPr>
              <a:t>усиливают акценты на изучение явлений и процессов современной России и мира в целом, современного состояния науки</a:t>
            </a:r>
          </a:p>
        </p:txBody>
      </p:sp>
    </p:spTree>
    <p:extLst>
      <p:ext uri="{BB962C8B-B14F-4D97-AF65-F5344CB8AC3E}">
        <p14:creationId xmlns:p14="http://schemas.microsoft.com/office/powerpoint/2010/main" val="1493101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06477"/>
            <a:ext cx="10515600" cy="5970486"/>
          </a:xfrm>
        </p:spPr>
        <p:txBody>
          <a:bodyPr/>
          <a:lstStyle/>
          <a:p>
            <a:pPr marL="0" indent="0" algn="just">
              <a:buNone/>
            </a:pPr>
            <a:r>
              <a:rPr lang="ru-RU" sz="2400" b="1" dirty="0" smtClean="0">
                <a:latin typeface="Times New Roman" panose="02020603050405020304" pitchFamily="18" charset="0"/>
                <a:cs typeface="Times New Roman" panose="02020603050405020304" pitchFamily="18" charset="0"/>
              </a:rPr>
              <a:t>Предметные результаты</a:t>
            </a:r>
            <a:r>
              <a:rPr lang="ru-RU"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В рабочей программе предметные результаты должны соответствовать как общим требованиям ООП уровня образования, так и требованиям для конкретного предмета. Если составляете рабочую программу для предмета, курса или модуля, у которого во ФГОС нет требований к предметным результатам, то разработайте их самостоятельно.</a:t>
            </a:r>
          </a:p>
          <a:p>
            <a:pPr marL="0" indent="0" algn="just">
              <a:buNone/>
            </a:pPr>
            <a:r>
              <a:rPr lang="ru-RU" sz="2400" b="1" dirty="0" smtClean="0">
                <a:latin typeface="Times New Roman" panose="02020603050405020304" pitchFamily="18" charset="0"/>
                <a:cs typeface="Times New Roman" panose="02020603050405020304" pitchFamily="18" charset="0"/>
              </a:rPr>
              <a:t>                          </a:t>
            </a:r>
            <a:endParaRPr lang="ru-RU" sz="24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3"/>
          <a:srcRect l="32514" t="24115" r="17037" b="27902"/>
          <a:stretch/>
        </p:blipFill>
        <p:spPr>
          <a:xfrm>
            <a:off x="838200" y="2318657"/>
            <a:ext cx="10771414" cy="4147457"/>
          </a:xfrm>
          <a:prstGeom prst="rect">
            <a:avLst/>
          </a:prstGeom>
        </p:spPr>
      </p:pic>
    </p:spTree>
    <p:extLst>
      <p:ext uri="{BB962C8B-B14F-4D97-AF65-F5344CB8AC3E}">
        <p14:creationId xmlns:p14="http://schemas.microsoft.com/office/powerpoint/2010/main" val="1358920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0723" y="250723"/>
            <a:ext cx="11606980" cy="5926240"/>
          </a:xfrm>
        </p:spPr>
        <p:txBody>
          <a:bodyPr/>
          <a:lstStyle/>
          <a:p>
            <a:pPr marL="0" indent="0" algn="just">
              <a:buNone/>
            </a:pPr>
            <a:r>
              <a:rPr lang="ru-RU" sz="2400" b="1" dirty="0" smtClean="0">
                <a:latin typeface="Times New Roman" panose="02020603050405020304" pitchFamily="18" charset="0"/>
                <a:cs typeface="Times New Roman" panose="02020603050405020304" pitchFamily="18" charset="0"/>
              </a:rPr>
              <a:t>Система оценки.</a:t>
            </a:r>
            <a:r>
              <a:rPr lang="ru-RU" sz="2400" dirty="0" smtClean="0">
                <a:latin typeface="Times New Roman" panose="02020603050405020304" pitchFamily="18" charset="0"/>
                <a:cs typeface="Times New Roman" panose="02020603050405020304" pitchFamily="18" charset="0"/>
              </a:rPr>
              <a:t> Чтобы проконтролировать, как школьники достигли каждого вида планируемых результатов, предусмотрите выполнение учениками контрольных работ, диктантов, тестов, практических, лабораторных и других работ.</a:t>
            </a:r>
          </a:p>
          <a:p>
            <a:pPr marL="0" indent="0" algn="just">
              <a:buNone/>
            </a:pP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3"/>
          <a:srcRect l="39534" t="26512" r="12290" b="28126"/>
          <a:stretch/>
        </p:blipFill>
        <p:spPr>
          <a:xfrm>
            <a:off x="250723" y="1710813"/>
            <a:ext cx="11606979" cy="4793226"/>
          </a:xfrm>
          <a:prstGeom prst="rect">
            <a:avLst/>
          </a:prstGeom>
        </p:spPr>
      </p:pic>
    </p:spTree>
    <p:extLst>
      <p:ext uri="{BB962C8B-B14F-4D97-AF65-F5344CB8AC3E}">
        <p14:creationId xmlns:p14="http://schemas.microsoft.com/office/powerpoint/2010/main" val="3591672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1227" y="206477"/>
            <a:ext cx="11132573" cy="3790336"/>
          </a:xfrm>
        </p:spPr>
        <p:txBody>
          <a:bodyPr>
            <a:normAutofit/>
          </a:bodyPr>
          <a:lstStyle/>
          <a:p>
            <a:pPr marL="0" indent="0">
              <a:buNone/>
            </a:pPr>
            <a:r>
              <a:rPr lang="ru-RU" sz="2400" b="1" dirty="0" smtClean="0"/>
              <a:t>«Тематическое планирование»</a:t>
            </a:r>
          </a:p>
        </p:txBody>
      </p:sp>
      <p:pic>
        <p:nvPicPr>
          <p:cNvPr id="4" name="Рисунок 3"/>
          <p:cNvPicPr>
            <a:picLocks noChangeAspect="1"/>
          </p:cNvPicPr>
          <p:nvPr/>
        </p:nvPicPr>
        <p:blipFill rotWithShape="1">
          <a:blip r:embed="rId3"/>
          <a:srcRect l="58236" t="29133" r="33942" b="16834"/>
          <a:stretch/>
        </p:blipFill>
        <p:spPr>
          <a:xfrm>
            <a:off x="8981768" y="0"/>
            <a:ext cx="2625212" cy="6857999"/>
          </a:xfrm>
          <a:prstGeom prst="rect">
            <a:avLst/>
          </a:prstGeom>
        </p:spPr>
      </p:pic>
      <p:pic>
        <p:nvPicPr>
          <p:cNvPr id="5" name="Рисунок 4"/>
          <p:cNvPicPr>
            <a:picLocks noChangeAspect="1"/>
          </p:cNvPicPr>
          <p:nvPr/>
        </p:nvPicPr>
        <p:blipFill rotWithShape="1">
          <a:blip r:embed="rId4"/>
          <a:srcRect l="31939" t="29537" r="8551" b="31351"/>
          <a:stretch/>
        </p:blipFill>
        <p:spPr>
          <a:xfrm>
            <a:off x="221227" y="973394"/>
            <a:ext cx="8507362" cy="2875935"/>
          </a:xfrm>
          <a:prstGeom prst="rect">
            <a:avLst/>
          </a:prstGeom>
        </p:spPr>
      </p:pic>
      <p:sp>
        <p:nvSpPr>
          <p:cNvPr id="6" name="Прямоугольник 5"/>
          <p:cNvSpPr/>
          <p:nvPr/>
        </p:nvSpPr>
        <p:spPr>
          <a:xfrm>
            <a:off x="221227" y="3996813"/>
            <a:ext cx="8760541" cy="1600438"/>
          </a:xfrm>
          <a:prstGeom prst="rect">
            <a:avLst/>
          </a:prstGeom>
        </p:spPr>
        <p:txBody>
          <a:bodyPr wrap="square">
            <a:spAutoFit/>
          </a:bodyPr>
          <a:lstStyle/>
          <a:p>
            <a:pPr marL="285750" indent="-285750" algn="just">
              <a:buFont typeface="Arial" panose="020B0604020202020204" pitchFamily="34" charset="0"/>
              <a:buChar char="•"/>
            </a:pPr>
            <a:r>
              <a:rPr lang="ru-RU" sz="1400" b="1" dirty="0" smtClean="0">
                <a:latin typeface="Times New Roman" panose="02020603050405020304" pitchFamily="18" charset="0"/>
                <a:cs typeface="Times New Roman" panose="02020603050405020304" pitchFamily="18" charset="0"/>
              </a:rPr>
              <a:t>Календарно-тематическое планирование учебного предмета, курса, модуля или курса внеурочной деятельности составьте на основе тематического планирования.</a:t>
            </a:r>
          </a:p>
          <a:p>
            <a:pPr marL="285750" indent="-285750" algn="just">
              <a:buFont typeface="Arial" panose="020B0604020202020204" pitchFamily="34" charset="0"/>
              <a:buChar char="•"/>
            </a:pPr>
            <a:r>
              <a:rPr lang="ru-RU" sz="1400" b="1" dirty="0" smtClean="0">
                <a:latin typeface="Times New Roman" panose="02020603050405020304" pitchFamily="18" charset="0"/>
                <a:cs typeface="Times New Roman" panose="02020603050405020304" pitchFamily="18" charset="0"/>
              </a:rPr>
              <a:t>Календарно-тематическое планирование можете оформить в виде таблицы. Количество колонок и их содержимое школа определяет самостоятельно и закрепляет в локальном акте о рабочих программах. Например, в календарно-тематическом планировании можно указать тему урока, его номер по порядку, а также в разделе или теме. Еще можно включить информацию о домашнем задании, дате проведения урока фактически и по плану.</a:t>
            </a:r>
            <a:endParaRPr lang="ru-RU" sz="1400"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06187" y="5597251"/>
            <a:ext cx="3902527" cy="1066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FF0000"/>
                </a:solidFill>
              </a:rPr>
              <a:t>В</a:t>
            </a:r>
            <a:r>
              <a:rPr lang="ru-RU" b="1" dirty="0" smtClean="0">
                <a:solidFill>
                  <a:srgbClr val="FF0000"/>
                </a:solidFill>
              </a:rPr>
              <a:t>оспитательный потенциал раздела или темы.</a:t>
            </a:r>
            <a:endParaRPr lang="ru-RU" b="1" dirty="0">
              <a:solidFill>
                <a:srgbClr val="FF0000"/>
              </a:solidFill>
            </a:endParaRPr>
          </a:p>
        </p:txBody>
      </p:sp>
      <p:pic>
        <p:nvPicPr>
          <p:cNvPr id="2" name="Рисунок 1"/>
          <p:cNvPicPr>
            <a:picLocks noChangeAspect="1"/>
          </p:cNvPicPr>
          <p:nvPr/>
        </p:nvPicPr>
        <p:blipFill>
          <a:blip r:embed="rId5"/>
          <a:stretch>
            <a:fillRect/>
          </a:stretch>
        </p:blipFill>
        <p:spPr>
          <a:xfrm>
            <a:off x="4882243" y="5597251"/>
            <a:ext cx="3331028" cy="1066960"/>
          </a:xfrm>
          <a:prstGeom prst="rect">
            <a:avLst/>
          </a:prstGeom>
        </p:spPr>
      </p:pic>
    </p:spTree>
    <p:extLst>
      <p:ext uri="{BB962C8B-B14F-4D97-AF65-F5344CB8AC3E}">
        <p14:creationId xmlns:p14="http://schemas.microsoft.com/office/powerpoint/2010/main" val="2279908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1226" y="0"/>
            <a:ext cx="11132574" cy="6176963"/>
          </a:xfrm>
        </p:spPr>
        <p:txBody>
          <a:bodyPr>
            <a:normAutofit/>
          </a:bodyPr>
          <a:lstStyle/>
          <a:p>
            <a:pPr marL="0" indent="0" algn="just">
              <a:buNone/>
            </a:pPr>
            <a:r>
              <a:rPr lang="ru-RU" sz="2400" b="1" dirty="0" smtClean="0">
                <a:latin typeface="Times New Roman" panose="02020603050405020304" pitchFamily="18" charset="0"/>
                <a:cs typeface="Times New Roman" panose="02020603050405020304" pitchFamily="18" charset="0"/>
              </a:rPr>
              <a:t>Учитывайте рабочую программу воспитания</a:t>
            </a:r>
            <a:r>
              <a:rPr lang="ru-RU" b="1"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Требуется учесть в рабочих программах рабочую программу воспитания: как вы планируете использовать воспитательный потенциал уроков. Обновленные ФГОС не регламентируют, как именно это сделать. Поэтому ОО должна определить способы и закрепить их в локальном акте о рабочих программах.</a:t>
            </a:r>
          </a:p>
          <a:p>
            <a:pPr marL="0" indent="0" algn="just">
              <a:buNone/>
            </a:pPr>
            <a:endParaRPr lang="ru-RU" sz="2000" dirty="0" smtClean="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3"/>
          <a:srcRect l="38060" t="29536" r="10478" b="37802"/>
          <a:stretch/>
        </p:blipFill>
        <p:spPr>
          <a:xfrm>
            <a:off x="471947" y="1253614"/>
            <a:ext cx="11297265" cy="2286000"/>
          </a:xfrm>
          <a:prstGeom prst="rect">
            <a:avLst/>
          </a:prstGeom>
        </p:spPr>
      </p:pic>
      <p:pic>
        <p:nvPicPr>
          <p:cNvPr id="5" name="Рисунок 4"/>
          <p:cNvPicPr>
            <a:picLocks noChangeAspect="1"/>
          </p:cNvPicPr>
          <p:nvPr/>
        </p:nvPicPr>
        <p:blipFill>
          <a:blip r:embed="rId4"/>
          <a:stretch>
            <a:fillRect/>
          </a:stretch>
        </p:blipFill>
        <p:spPr>
          <a:xfrm>
            <a:off x="471947" y="3701844"/>
            <a:ext cx="11297265" cy="2816943"/>
          </a:xfrm>
          <a:prstGeom prst="rect">
            <a:avLst/>
          </a:prstGeom>
        </p:spPr>
      </p:pic>
    </p:spTree>
    <p:extLst>
      <p:ext uri="{BB962C8B-B14F-4D97-AF65-F5344CB8AC3E}">
        <p14:creationId xmlns:p14="http://schemas.microsoft.com/office/powerpoint/2010/main" val="369904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3239"/>
            <a:ext cx="10515600" cy="353961"/>
          </a:xfrm>
        </p:spPr>
        <p:txBody>
          <a:bodyPr>
            <a:normAutofit fontScale="90000"/>
          </a:bodyPr>
          <a:lstStyle/>
          <a:p>
            <a:pPr algn="ctr"/>
            <a:r>
              <a:rPr lang="ru-RU" sz="2000" b="1" dirty="0" smtClean="0">
                <a:latin typeface="Times New Roman" panose="02020603050405020304" pitchFamily="18" charset="0"/>
                <a:cs typeface="Times New Roman" panose="02020603050405020304" pitchFamily="18" charset="0"/>
              </a:rPr>
              <a:t>Формы реализации воспитательного потенциала темы</a:t>
            </a:r>
            <a:endParaRPr lang="ru-RU" sz="2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39212" y="457200"/>
            <a:ext cx="11636477" cy="6032090"/>
          </a:xfrm>
        </p:spPr>
        <p:txBody>
          <a:bodyPr>
            <a:noAutofit/>
          </a:bodyPr>
          <a:lstStyle/>
          <a:p>
            <a:pPr algn="just">
              <a:spcBef>
                <a:spcPts val="0"/>
              </a:spcBef>
            </a:pPr>
            <a:r>
              <a:rPr lang="ru-RU" sz="1800" b="1" dirty="0" smtClean="0">
                <a:latin typeface="Times New Roman" panose="02020603050405020304" pitchFamily="18" charset="0"/>
                <a:cs typeface="Times New Roman" panose="02020603050405020304" pitchFamily="18" charset="0"/>
              </a:rPr>
              <a:t>Включение в урок игровых процедур для поддержания мотивации обучающихся к получению знаний.</a:t>
            </a:r>
          </a:p>
          <a:p>
            <a:pPr algn="just">
              <a:spcBef>
                <a:spcPts val="0"/>
              </a:spcBef>
            </a:pPr>
            <a:r>
              <a:rPr lang="ru-RU" sz="1800" b="1" dirty="0" smtClean="0">
                <a:latin typeface="Times New Roman" panose="02020603050405020304" pitchFamily="18" charset="0"/>
                <a:cs typeface="Times New Roman" panose="02020603050405020304" pitchFamily="18" charset="0"/>
              </a:rPr>
              <a:t>Применение групповой работы или работы в парах, которые учат обучающихся командной работе и взаимодействию с другими обучающимися.	</a:t>
            </a:r>
          </a:p>
          <a:p>
            <a:pPr algn="just">
              <a:spcBef>
                <a:spcPts val="0"/>
              </a:spcBef>
            </a:pPr>
            <a:r>
              <a:rPr lang="ru-RU" sz="1800" b="1" dirty="0" smtClean="0">
                <a:latin typeface="Times New Roman" panose="02020603050405020304" pitchFamily="18" charset="0"/>
                <a:cs typeface="Times New Roman" panose="02020603050405020304" pitchFamily="18" charset="0"/>
              </a:rPr>
              <a:t>Привлечение внимания обучающихся к ценностному аспекту изучаемых на уроках явлений, организацию работы с получаемой на уроке социально значимой информацией – инициирование ее обсуждения, высказывания обучающимися своего мнения по ее поводу, выработки своего отношения к ней.</a:t>
            </a:r>
          </a:p>
          <a:p>
            <a:pPr algn="just">
              <a:spcBef>
                <a:spcPts val="0"/>
              </a:spcBef>
            </a:pPr>
            <a:r>
              <a:rPr lang="ru-RU" sz="1800" b="1" dirty="0" smtClean="0">
                <a:latin typeface="Times New Roman" panose="02020603050405020304" pitchFamily="18" charset="0"/>
                <a:cs typeface="Times New Roman" panose="02020603050405020304" pitchFamily="18" charset="0"/>
              </a:rPr>
              <a:t>Демонстрация обучающимся примеров ответственного, гражданского поведения, проявления человеколюбия и добросердечности, через подбор соответствующих текстов для чтения, задач для решения, проблемных ситуаций для обсуждения в классе;</a:t>
            </a:r>
          </a:p>
          <a:p>
            <a:pPr algn="just">
              <a:spcBef>
                <a:spcPts val="0"/>
              </a:spcBef>
            </a:pPr>
            <a:r>
              <a:rPr lang="ru-RU" sz="1800" b="1" dirty="0" smtClean="0">
                <a:latin typeface="Times New Roman" panose="02020603050405020304" pitchFamily="18" charset="0"/>
                <a:cs typeface="Times New Roman" panose="02020603050405020304" pitchFamily="18" charset="0"/>
              </a:rPr>
              <a:t>Применение на уроке интерактивных форм работы с обучающимися: интеллектуальных игр, стимулирующих познавательную мотивацию обучающихся; дидактического театра, где полученные на уроке знания обыгрываются в театральных постановках; дискуссий, которые дают обучающимся возможность приобрести опыт ведения конструктивного диалога; групповой работы или работы в парах, которые учат обучающихся командной работе и взаимодействию с другими обучающимися.</a:t>
            </a:r>
          </a:p>
          <a:p>
            <a:pPr algn="just">
              <a:spcBef>
                <a:spcPts val="0"/>
              </a:spcBef>
            </a:pPr>
            <a:r>
              <a:rPr lang="ru-RU" sz="1800" b="1" dirty="0" smtClean="0">
                <a:latin typeface="Times New Roman" panose="02020603050405020304" pitchFamily="18" charset="0"/>
                <a:cs typeface="Times New Roman" panose="02020603050405020304" pitchFamily="18" charset="0"/>
              </a:rPr>
              <a:t>Инициирование и поддержка исследовательской деятельности обучающихся в рамках реализации ими индивидуальных и групповых исследовательских проектов, что даст обучающимся возможность приобрести навык самостоятельного решения теоретической проблемы, навык генерирования и оформления собственных идей, навык уважительного отношения к чужим идеям, оформленным в работах других исследователей, навык публичного выступления перед аудиторией, аргументирования и отстаивания своей точки зрения.</a:t>
            </a:r>
          </a:p>
          <a:p>
            <a:pPr algn="just">
              <a:spcBef>
                <a:spcPts val="0"/>
              </a:spcBef>
            </a:pPr>
            <a:r>
              <a:rPr lang="ru-RU" sz="1800" b="1" dirty="0" smtClean="0">
                <a:latin typeface="Times New Roman" panose="02020603050405020304" pitchFamily="18" charset="0"/>
                <a:cs typeface="Times New Roman" panose="02020603050405020304" pitchFamily="18" charset="0"/>
              </a:rPr>
              <a:t>Побуждение обучающихся соблюдать на уроке общепринятые нормы поведения, правила общения со старшими (педагогическими работниками) и сверстниками (обучающимися), принципы учебной дисциплины и самоорганизации.</a:t>
            </a:r>
            <a:endParaRPr lang="ru-RU"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8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a:srcRect l="3148" t="5398" r="15180" b="22768"/>
          <a:stretch/>
        </p:blipFill>
        <p:spPr>
          <a:xfrm>
            <a:off x="221672" y="332509"/>
            <a:ext cx="11748655" cy="6179127"/>
          </a:xfrm>
          <a:prstGeom prst="rect">
            <a:avLst/>
          </a:prstGeom>
        </p:spPr>
      </p:pic>
      <p:sp>
        <p:nvSpPr>
          <p:cNvPr id="2" name="Прямоугольник 1"/>
          <p:cNvSpPr/>
          <p:nvPr/>
        </p:nvSpPr>
        <p:spPr>
          <a:xfrm>
            <a:off x="7854043" y="3282043"/>
            <a:ext cx="4116284" cy="2808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Цикл </a:t>
            </a:r>
            <a:r>
              <a:rPr lang="ru-RU" dirty="0" err="1"/>
              <a:t>вебинаров</a:t>
            </a:r>
            <a:r>
              <a:rPr lang="ru-RU" dirty="0"/>
              <a:t>, связанных с апробацией ПРП, познакомиться с программой предстоящих </a:t>
            </a:r>
            <a:r>
              <a:rPr lang="ru-RU" dirty="0" err="1"/>
              <a:t>вебинаров</a:t>
            </a:r>
            <a:r>
              <a:rPr lang="ru-RU" dirty="0"/>
              <a:t> и посмотреть записи прошедших встреч можно на сайте «Единое содержание общего образования» по ссылке https://edsoo.ru/Aprobaciya_primernih_rabo.htm</a:t>
            </a:r>
          </a:p>
        </p:txBody>
      </p:sp>
    </p:spTree>
    <p:extLst>
      <p:ext uri="{BB962C8B-B14F-4D97-AF65-F5344CB8AC3E}">
        <p14:creationId xmlns:p14="http://schemas.microsoft.com/office/powerpoint/2010/main" val="1125854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943099" y="5029200"/>
            <a:ext cx="7576457" cy="12538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hlinkClick r:id="rId2"/>
              </a:rPr>
              <a:t>https://vk.com/video188596419_456239707?list=483cdb8c08f1b63420</a:t>
            </a:r>
            <a:endParaRPr lang="ru-RU" dirty="0" smtClean="0"/>
          </a:p>
          <a:p>
            <a:pPr algn="ctr"/>
            <a:endParaRPr lang="ru-RU" dirty="0"/>
          </a:p>
        </p:txBody>
      </p:sp>
      <p:sp>
        <p:nvSpPr>
          <p:cNvPr id="9" name="Объект 8"/>
          <p:cNvSpPr>
            <a:spLocks noGrp="1"/>
          </p:cNvSpPr>
          <p:nvPr>
            <p:ph idx="1"/>
          </p:nvPr>
        </p:nvSpPr>
        <p:spPr>
          <a:xfrm>
            <a:off x="838200" y="587829"/>
            <a:ext cx="10515600" cy="4065814"/>
          </a:xfrm>
        </p:spPr>
        <p:txBody>
          <a:bodyPr>
            <a:normAutofit/>
          </a:bodyPr>
          <a:lstStyle/>
          <a:p>
            <a:pPr marL="0" indent="0" algn="just">
              <a:buNone/>
            </a:pPr>
            <a:r>
              <a:rPr lang="ru-RU" b="1" dirty="0">
                <a:latin typeface="Times New Roman" panose="02020603050405020304" pitchFamily="18" charset="0"/>
                <a:cs typeface="Times New Roman" panose="02020603050405020304" pitchFamily="18" charset="0"/>
              </a:rPr>
              <a:t>Научная Школа УОС</a:t>
            </a:r>
          </a:p>
          <a:p>
            <a:pPr algn="just"/>
            <a:endParaRPr lang="ru-RU" b="1" dirty="0">
              <a:latin typeface="Times New Roman" panose="02020603050405020304" pitchFamily="18" charset="0"/>
              <a:cs typeface="Times New Roman" panose="02020603050405020304" pitchFamily="18" charset="0"/>
            </a:endParaRPr>
          </a:p>
          <a:p>
            <a:pPr algn="just"/>
            <a:r>
              <a:rPr lang="ru-RU" sz="2400" b="1" dirty="0">
                <a:latin typeface="Times New Roman" panose="02020603050405020304" pitchFamily="18" charset="0"/>
                <a:cs typeface="Times New Roman" panose="02020603050405020304" pitchFamily="18" charset="0"/>
              </a:rPr>
              <a:t>Смотрим и обсуждаем типичные ошибки в рабочих программах учебных предметов и курсов внеурочной деятельности. Формируем шпаргалку для учителя: перечень необходимых документов для составления рабочих программ. Что администрация школы должна сделать, чтобы рабочая программа была составлена вовремя и правильно. Немного разбираемся в разнице между программами, которые составляет учитель, и отвечаем просто на сложные вопросы.</a:t>
            </a:r>
          </a:p>
        </p:txBody>
      </p:sp>
    </p:spTree>
    <p:extLst>
      <p:ext uri="{BB962C8B-B14F-4D97-AF65-F5344CB8AC3E}">
        <p14:creationId xmlns:p14="http://schemas.microsoft.com/office/powerpoint/2010/main" val="326623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47890567"/>
              </p:ext>
            </p:extLst>
          </p:nvPr>
        </p:nvGraphicFramePr>
        <p:xfrm>
          <a:off x="720436" y="663678"/>
          <a:ext cx="11042073" cy="3523612"/>
        </p:xfrm>
        <a:graphic>
          <a:graphicData uri="http://schemas.openxmlformats.org/drawingml/2006/table">
            <a:tbl>
              <a:tblPr firstRow="1" firstCol="1" bandRow="1">
                <a:tableStyleId>{5C22544A-7EE6-4342-B048-85BDC9FD1C3A}</a:tableStyleId>
              </a:tblPr>
              <a:tblGrid>
                <a:gridCol w="504085">
                  <a:extLst>
                    <a:ext uri="{9D8B030D-6E8A-4147-A177-3AD203B41FA5}">
                      <a16:colId xmlns:a16="http://schemas.microsoft.com/office/drawing/2014/main" val="2236065110"/>
                    </a:ext>
                  </a:extLst>
                </a:gridCol>
                <a:gridCol w="4149926">
                  <a:extLst>
                    <a:ext uri="{9D8B030D-6E8A-4147-A177-3AD203B41FA5}">
                      <a16:colId xmlns:a16="http://schemas.microsoft.com/office/drawing/2014/main" val="1825961830"/>
                    </a:ext>
                  </a:extLst>
                </a:gridCol>
                <a:gridCol w="6388062">
                  <a:extLst>
                    <a:ext uri="{9D8B030D-6E8A-4147-A177-3AD203B41FA5}">
                      <a16:colId xmlns:a16="http://schemas.microsoft.com/office/drawing/2014/main" val="233762160"/>
                    </a:ext>
                  </a:extLst>
                </a:gridCol>
              </a:tblGrid>
              <a:tr h="3523612">
                <a:tc>
                  <a:txBody>
                    <a:bodyPr/>
                    <a:lstStyle/>
                    <a:p>
                      <a:pPr algn="ctr">
                        <a:lnSpc>
                          <a:spcPct val="107000"/>
                        </a:lnSpc>
                        <a:spcAft>
                          <a:spcPts val="800"/>
                        </a:spcAft>
                      </a:pPr>
                      <a:r>
                        <a:rPr lang="ru-RU" sz="1800" b="1" dirty="0">
                          <a:solidFill>
                            <a:schemeClr val="tx1"/>
                          </a:solidFill>
                          <a:effectLst/>
                          <a:latin typeface="Times New Roman" panose="02020603050405020304" pitchFamily="18" charset="0"/>
                          <a:cs typeface="Times New Roman" panose="02020603050405020304" pitchFamily="18" charset="0"/>
                        </a:rPr>
                        <a:t>10.</a:t>
                      </a:r>
                      <a:endParaRPr lang="ru-RU"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b="1" dirty="0">
                          <a:solidFill>
                            <a:schemeClr val="tx1"/>
                          </a:solidFill>
                          <a:effectLst/>
                          <a:latin typeface="Times New Roman" panose="02020603050405020304" pitchFamily="18" charset="0"/>
                          <a:cs typeface="Times New Roman" panose="02020603050405020304" pitchFamily="18" charset="0"/>
                        </a:rPr>
                        <a:t>Когда начнет действовать данная программа</a:t>
                      </a:r>
                      <a:r>
                        <a:rPr lang="ru-RU" sz="1800" b="1" dirty="0" smtClean="0">
                          <a:solidFill>
                            <a:schemeClr val="tx1"/>
                          </a:solidFill>
                          <a:effectLst/>
                          <a:latin typeface="Times New Roman" panose="02020603050405020304" pitchFamily="18" charset="0"/>
                          <a:cs typeface="Times New Roman" panose="02020603050405020304" pitchFamily="18" charset="0"/>
                        </a:rPr>
                        <a:t>?</a:t>
                      </a:r>
                    </a:p>
                    <a:p>
                      <a:pPr>
                        <a:lnSpc>
                          <a:spcPct val="107000"/>
                        </a:lnSpc>
                        <a:spcAft>
                          <a:spcPts val="0"/>
                        </a:spcAft>
                      </a:pPr>
                      <a:endParaRPr lang="ru-RU" sz="18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ru-RU" sz="18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8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НОО</a:t>
                      </a:r>
                      <a:endParaRPr lang="ru-R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b="1" dirty="0" smtClean="0">
                          <a:solidFill>
                            <a:schemeClr val="tx1"/>
                          </a:solidFill>
                          <a:effectLst/>
                          <a:latin typeface="Times New Roman" panose="02020603050405020304" pitchFamily="18" charset="0"/>
                          <a:cs typeface="Times New Roman" panose="02020603050405020304" pitchFamily="18" charset="0"/>
                        </a:rPr>
                        <a:t>                  Образовательные </a:t>
                      </a:r>
                      <a:r>
                        <a:rPr lang="ru-RU" sz="1800" b="1" dirty="0">
                          <a:solidFill>
                            <a:schemeClr val="tx1"/>
                          </a:solidFill>
                          <a:effectLst/>
                          <a:latin typeface="Times New Roman" panose="02020603050405020304" pitchFamily="18" charset="0"/>
                          <a:cs typeface="Times New Roman" panose="02020603050405020304" pitchFamily="18" charset="0"/>
                        </a:rPr>
                        <a:t>организации получат возможность легитимно использовать примерную основную образовательную программу начального общего образования после одобрения ее федеральным учебно-методическим объединением по общему образованию и публикации ее в реестре примерных основных образовательных программ </a:t>
                      </a:r>
                      <a:r>
                        <a:rPr lang="ru-RU" sz="1800" b="1" u="sng" dirty="0">
                          <a:solidFill>
                            <a:schemeClr val="tx1"/>
                          </a:solidFill>
                          <a:effectLst/>
                          <a:latin typeface="Times New Roman" panose="02020603050405020304" pitchFamily="18" charset="0"/>
                          <a:cs typeface="Times New Roman" panose="02020603050405020304" pitchFamily="18" charset="0"/>
                          <a:hlinkClick r:id="rId2"/>
                        </a:rPr>
                        <a:t>https://fgosreestr.ru/</a:t>
                      </a:r>
                      <a:endParaRPr lang="ru-RU" sz="1800" b="1"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ru-RU" sz="1800" b="1" dirty="0">
                          <a:solidFill>
                            <a:schemeClr val="tx1"/>
                          </a:solidFill>
                          <a:effectLst/>
                          <a:latin typeface="Times New Roman" panose="02020603050405020304" pitchFamily="18" charset="0"/>
                          <a:cs typeface="Times New Roman" panose="02020603050405020304" pitchFamily="18" charset="0"/>
                        </a:rPr>
                        <a:t>Ожидаемый срок рассмотрения проекта примерной программы – </a:t>
                      </a:r>
                      <a:r>
                        <a:rPr lang="ru-RU" sz="2400" b="1" dirty="0">
                          <a:solidFill>
                            <a:srgbClr val="FF0000"/>
                          </a:solidFill>
                          <a:effectLst/>
                          <a:latin typeface="Times New Roman" panose="02020603050405020304" pitchFamily="18" charset="0"/>
                          <a:cs typeface="Times New Roman" panose="02020603050405020304" pitchFamily="18" charset="0"/>
                        </a:rPr>
                        <a:t>март 2022 года.</a:t>
                      </a:r>
                      <a:endPar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3346679"/>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3440015531"/>
              </p:ext>
            </p:extLst>
          </p:nvPr>
        </p:nvGraphicFramePr>
        <p:xfrm>
          <a:off x="720436" y="3609880"/>
          <a:ext cx="11042073" cy="2761423"/>
        </p:xfrm>
        <a:graphic>
          <a:graphicData uri="http://schemas.openxmlformats.org/drawingml/2006/table">
            <a:tbl>
              <a:tblPr firstRow="1" firstCol="1" bandRow="1">
                <a:tableStyleId>{5C22544A-7EE6-4342-B048-85BDC9FD1C3A}</a:tableStyleId>
              </a:tblPr>
              <a:tblGrid>
                <a:gridCol w="498764">
                  <a:extLst>
                    <a:ext uri="{9D8B030D-6E8A-4147-A177-3AD203B41FA5}">
                      <a16:colId xmlns:a16="http://schemas.microsoft.com/office/drawing/2014/main" val="648968511"/>
                    </a:ext>
                  </a:extLst>
                </a:gridCol>
                <a:gridCol w="4184073">
                  <a:extLst>
                    <a:ext uri="{9D8B030D-6E8A-4147-A177-3AD203B41FA5}">
                      <a16:colId xmlns:a16="http://schemas.microsoft.com/office/drawing/2014/main" val="3148005304"/>
                    </a:ext>
                  </a:extLst>
                </a:gridCol>
                <a:gridCol w="6359236">
                  <a:extLst>
                    <a:ext uri="{9D8B030D-6E8A-4147-A177-3AD203B41FA5}">
                      <a16:colId xmlns:a16="http://schemas.microsoft.com/office/drawing/2014/main" val="2269185314"/>
                    </a:ext>
                  </a:extLst>
                </a:gridCol>
              </a:tblGrid>
              <a:tr h="2761423">
                <a:tc>
                  <a:txBody>
                    <a:bodyPr/>
                    <a:lstStyle/>
                    <a:p>
                      <a:pPr algn="just">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3</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Будут ли внесены изменения в учебный план образовательной организации в соответствии с новыми ФГОС </a:t>
                      </a:r>
                      <a:r>
                        <a:rPr lang="ru-RU" sz="1800" dirty="0" smtClean="0">
                          <a:solidFill>
                            <a:schemeClr val="tx1"/>
                          </a:solidFill>
                          <a:effectLst/>
                          <a:latin typeface="Times New Roman" panose="02020603050405020304" pitchFamily="18" charset="0"/>
                          <a:cs typeface="Times New Roman" panose="02020603050405020304" pitchFamily="18" charset="0"/>
                        </a:rPr>
                        <a:t>  </a:t>
                      </a:r>
                      <a:r>
                        <a:rPr lang="ru-RU" sz="1800" dirty="0">
                          <a:solidFill>
                            <a:schemeClr val="tx1"/>
                          </a:solidFill>
                          <a:effectLst/>
                          <a:latin typeface="Times New Roman" panose="02020603050405020304" pitchFamily="18" charset="0"/>
                          <a:cs typeface="Times New Roman" panose="02020603050405020304" pitchFamily="18" charset="0"/>
                        </a:rPr>
                        <a:t>ООО</a:t>
                      </a:r>
                      <a:r>
                        <a:rPr lang="ru-RU" sz="1800" dirty="0" smtClean="0">
                          <a:solidFill>
                            <a:schemeClr val="tx1"/>
                          </a:solidFill>
                          <a:effectLst/>
                          <a:latin typeface="Times New Roman" panose="02020603050405020304" pitchFamily="18" charset="0"/>
                          <a:cs typeface="Times New Roman" panose="02020603050405020304" pitchFamily="18" charset="0"/>
                        </a:rPr>
                        <a:t>?</a:t>
                      </a:r>
                    </a:p>
                    <a:p>
                      <a:pPr algn="just">
                        <a:lnSpc>
                          <a:spcPct val="107000"/>
                        </a:lnSpc>
                        <a:spcAft>
                          <a:spcPts val="0"/>
                        </a:spcAft>
                      </a:pPr>
                      <a:endParaRPr lang="ru-RU" sz="1800" dirty="0" smtClean="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ru-RU" sz="2800" dirty="0" smtClean="0">
                          <a:solidFill>
                            <a:schemeClr val="tx1"/>
                          </a:solidFill>
                          <a:effectLst/>
                          <a:latin typeface="Times New Roman" panose="02020603050405020304" pitchFamily="18" charset="0"/>
                          <a:cs typeface="Times New Roman" panose="02020603050405020304" pitchFamily="18" charset="0"/>
                        </a:rPr>
                        <a:t>                </a:t>
                      </a:r>
                      <a:r>
                        <a:rPr lang="ru-RU" sz="2800" dirty="0" smtClean="0">
                          <a:solidFill>
                            <a:srgbClr val="FF0000"/>
                          </a:solidFill>
                          <a:effectLst/>
                          <a:latin typeface="Times New Roman" panose="02020603050405020304" pitchFamily="18" charset="0"/>
                          <a:cs typeface="Times New Roman" panose="02020603050405020304" pitchFamily="18" charset="0"/>
                        </a:rPr>
                        <a:t>ООО</a:t>
                      </a:r>
                    </a:p>
                    <a:p>
                      <a:pPr algn="just">
                        <a:lnSpc>
                          <a:spcPct val="107000"/>
                        </a:lnSpc>
                        <a:spcAft>
                          <a:spcPts val="0"/>
                        </a:spcAft>
                      </a:pP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Варианты учебного плана представлены в ПООП, ее утверждение планируется </a:t>
                      </a:r>
                      <a:r>
                        <a:rPr lang="ru-RU" sz="2400" dirty="0">
                          <a:solidFill>
                            <a:srgbClr val="FF0000"/>
                          </a:solidFill>
                          <a:effectLst/>
                          <a:latin typeface="Times New Roman" panose="02020603050405020304" pitchFamily="18" charset="0"/>
                          <a:cs typeface="Times New Roman" panose="02020603050405020304" pitchFamily="18" charset="0"/>
                        </a:rPr>
                        <a:t>в конце марта 2022 г.</a:t>
                      </a:r>
                    </a:p>
                    <a:p>
                      <a:pPr algn="just">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 </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85680"/>
                  </a:ext>
                </a:extLst>
              </a:tr>
            </a:tbl>
          </a:graphicData>
        </a:graphic>
      </p:graphicFrame>
    </p:spTree>
    <p:extLst>
      <p:ext uri="{BB962C8B-B14F-4D97-AF65-F5344CB8AC3E}">
        <p14:creationId xmlns:p14="http://schemas.microsoft.com/office/powerpoint/2010/main" val="3820068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190712" y="277585"/>
            <a:ext cx="11490153" cy="5572069"/>
          </a:xfrm>
          <a:prstGeom prst="rect">
            <a:avLst/>
          </a:prstGeom>
        </p:spPr>
      </p:pic>
      <p:sp>
        <p:nvSpPr>
          <p:cNvPr id="5" name="Прямоугольник 4"/>
          <p:cNvSpPr/>
          <p:nvPr/>
        </p:nvSpPr>
        <p:spPr>
          <a:xfrm rot="10800000" flipV="1">
            <a:off x="576470" y="6035345"/>
            <a:ext cx="11251094" cy="461665"/>
          </a:xfrm>
          <a:prstGeom prst="rect">
            <a:avLst/>
          </a:prstGeom>
        </p:spPr>
        <p:txBody>
          <a:bodyPr wrap="square">
            <a:sp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Все образовательные программы разрабатываются на уровень образования</a:t>
            </a:r>
            <a:endParaRPr lang="ru-RU"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843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52293"/>
          </a:xfrm>
        </p:spPr>
        <p:txBody>
          <a:bodyPr>
            <a:normAutofit fontScale="90000"/>
          </a:bodyPr>
          <a:lstStyle/>
          <a:p>
            <a:pPr algn="ctr"/>
            <a:r>
              <a:rPr lang="ru-RU" sz="2400" b="1" dirty="0" smtClean="0">
                <a:latin typeface="Times New Roman" panose="02020603050405020304" pitchFamily="18" charset="0"/>
                <a:cs typeface="Times New Roman" panose="02020603050405020304" pitchFamily="18" charset="0"/>
              </a:rPr>
              <a:t>Программы, которые включает в себя содержательный раздел</a:t>
            </a:r>
            <a:endParaRPr lang="ru-RU" sz="24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rotWithShape="1">
          <a:blip r:embed="rId2"/>
          <a:srcRect l="39079" t="26500" r="12587" b="35293"/>
          <a:stretch/>
        </p:blipFill>
        <p:spPr>
          <a:xfrm>
            <a:off x="471056" y="1191491"/>
            <a:ext cx="11152908" cy="4987636"/>
          </a:xfrm>
          <a:prstGeom prst="rect">
            <a:avLst/>
          </a:prstGeom>
        </p:spPr>
      </p:pic>
    </p:spTree>
    <p:extLst>
      <p:ext uri="{BB962C8B-B14F-4D97-AF65-F5344CB8AC3E}">
        <p14:creationId xmlns:p14="http://schemas.microsoft.com/office/powerpoint/2010/main" val="1568188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87927" y="443345"/>
            <a:ext cx="11568546" cy="6082145"/>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Рукописный ввод 11"/>
              <p14:cNvContentPartPr/>
              <p14:nvPr/>
            </p14:nvContentPartPr>
            <p14:xfrm>
              <a:off x="5652687" y="3879425"/>
              <a:ext cx="623880" cy="56520"/>
            </p14:xfrm>
          </p:contentPart>
        </mc:Choice>
        <mc:Fallback xmlns="">
          <p:pic>
            <p:nvPicPr>
              <p:cNvPr id="12" name="Рукописный ввод 11"/>
              <p:cNvPicPr/>
              <p:nvPr/>
            </p:nvPicPr>
            <p:blipFill>
              <a:blip r:embed="rId4"/>
              <a:stretch>
                <a:fillRect/>
              </a:stretch>
            </p:blipFill>
            <p:spPr>
              <a:xfrm>
                <a:off x="5604807" y="3783305"/>
                <a:ext cx="7196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Рукописный ввод 12"/>
              <p14:cNvContentPartPr/>
              <p14:nvPr/>
            </p14:nvContentPartPr>
            <p14:xfrm>
              <a:off x="7232007" y="3907145"/>
              <a:ext cx="374040" cy="14040"/>
            </p14:xfrm>
          </p:contentPart>
        </mc:Choice>
        <mc:Fallback xmlns="">
          <p:pic>
            <p:nvPicPr>
              <p:cNvPr id="13" name="Рукописный ввод 12"/>
              <p:cNvPicPr/>
              <p:nvPr/>
            </p:nvPicPr>
            <p:blipFill>
              <a:blip r:embed="rId6"/>
              <a:stretch>
                <a:fillRect/>
              </a:stretch>
            </p:blipFill>
            <p:spPr>
              <a:xfrm>
                <a:off x="7184127" y="3811025"/>
                <a:ext cx="4701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Рукописный ввод 13"/>
              <p14:cNvContentPartPr/>
              <p14:nvPr/>
            </p14:nvContentPartPr>
            <p14:xfrm>
              <a:off x="8590287" y="3893105"/>
              <a:ext cx="442800" cy="28800"/>
            </p14:xfrm>
          </p:contentPart>
        </mc:Choice>
        <mc:Fallback xmlns="">
          <p:pic>
            <p:nvPicPr>
              <p:cNvPr id="14" name="Рукописный ввод 13"/>
              <p:cNvPicPr/>
              <p:nvPr/>
            </p:nvPicPr>
            <p:blipFill>
              <a:blip r:embed="rId8"/>
              <a:stretch>
                <a:fillRect/>
              </a:stretch>
            </p:blipFill>
            <p:spPr>
              <a:xfrm>
                <a:off x="8542047" y="3796985"/>
                <a:ext cx="5392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Рукописный ввод 14"/>
              <p14:cNvContentPartPr/>
              <p14:nvPr/>
            </p14:nvContentPartPr>
            <p14:xfrm>
              <a:off x="5680407" y="3879425"/>
              <a:ext cx="623880" cy="83160"/>
            </p14:xfrm>
          </p:contentPart>
        </mc:Choice>
        <mc:Fallback xmlns="">
          <p:pic>
            <p:nvPicPr>
              <p:cNvPr id="15" name="Рукописный ввод 14"/>
              <p:cNvPicPr/>
              <p:nvPr/>
            </p:nvPicPr>
            <p:blipFill>
              <a:blip r:embed="rId10"/>
              <a:stretch>
                <a:fillRect/>
              </a:stretch>
            </p:blipFill>
            <p:spPr>
              <a:xfrm>
                <a:off x="5632527" y="3783305"/>
                <a:ext cx="719640" cy="275400"/>
              </a:xfrm>
              <a:prstGeom prst="rect">
                <a:avLst/>
              </a:prstGeom>
            </p:spPr>
          </p:pic>
        </mc:Fallback>
      </mc:AlternateContent>
    </p:spTree>
    <p:extLst>
      <p:ext uri="{BB962C8B-B14F-4D97-AF65-F5344CB8AC3E}">
        <p14:creationId xmlns:p14="http://schemas.microsoft.com/office/powerpoint/2010/main" val="2038461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029708772"/>
              </p:ext>
            </p:extLst>
          </p:nvPr>
        </p:nvGraphicFramePr>
        <p:xfrm>
          <a:off x="207817" y="221673"/>
          <a:ext cx="11845638" cy="3963106"/>
        </p:xfrm>
        <a:graphic>
          <a:graphicData uri="http://schemas.openxmlformats.org/drawingml/2006/table">
            <a:tbl>
              <a:tblPr firstRow="1" bandRow="1">
                <a:tableStyleId>{5C22544A-7EE6-4342-B048-85BDC9FD1C3A}</a:tableStyleId>
              </a:tblPr>
              <a:tblGrid>
                <a:gridCol w="3948546">
                  <a:extLst>
                    <a:ext uri="{9D8B030D-6E8A-4147-A177-3AD203B41FA5}">
                      <a16:colId xmlns:a16="http://schemas.microsoft.com/office/drawing/2014/main" val="1668916832"/>
                    </a:ext>
                  </a:extLst>
                </a:gridCol>
                <a:gridCol w="3948546">
                  <a:extLst>
                    <a:ext uri="{9D8B030D-6E8A-4147-A177-3AD203B41FA5}">
                      <a16:colId xmlns:a16="http://schemas.microsoft.com/office/drawing/2014/main" val="2855074824"/>
                    </a:ext>
                  </a:extLst>
                </a:gridCol>
                <a:gridCol w="3948546">
                  <a:extLst>
                    <a:ext uri="{9D8B030D-6E8A-4147-A177-3AD203B41FA5}">
                      <a16:colId xmlns:a16="http://schemas.microsoft.com/office/drawing/2014/main" val="1923617684"/>
                    </a:ext>
                  </a:extLst>
                </a:gridCol>
              </a:tblGrid>
              <a:tr h="342590">
                <a:tc>
                  <a:txBody>
                    <a:bodyPr/>
                    <a:lstStyle/>
                    <a:p>
                      <a:pPr algn="ctr"/>
                      <a:r>
                        <a:rPr lang="ru-RU" sz="2000" b="1" dirty="0" smtClean="0">
                          <a:latin typeface="Times New Roman" panose="02020603050405020304" pitchFamily="18" charset="0"/>
                          <a:cs typeface="Times New Roman" panose="02020603050405020304" pitchFamily="18" charset="0"/>
                        </a:rPr>
                        <a:t>Учебный предмет</a:t>
                      </a:r>
                      <a:endParaRPr lang="ru-RU" sz="2000" b="1" dirty="0">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latin typeface="Times New Roman" panose="02020603050405020304" pitchFamily="18" charset="0"/>
                          <a:cs typeface="Times New Roman" panose="02020603050405020304" pitchFamily="18" charset="0"/>
                        </a:rPr>
                        <a:t>Учебный курс</a:t>
                      </a:r>
                      <a:endParaRPr lang="ru-RU" sz="2000" b="1" dirty="0">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latin typeface="Times New Roman" panose="02020603050405020304" pitchFamily="18" charset="0"/>
                          <a:cs typeface="Times New Roman" panose="02020603050405020304" pitchFamily="18" charset="0"/>
                        </a:rPr>
                        <a:t>Учебный модуль</a:t>
                      </a:r>
                      <a:endParaRPr lang="ru-RU"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0525307"/>
                  </a:ext>
                </a:extLst>
              </a:tr>
              <a:tr h="3566866">
                <a:tc>
                  <a:txBody>
                    <a:bodyPr/>
                    <a:lstStyle/>
                    <a:p>
                      <a:pPr algn="ctr"/>
                      <a:r>
                        <a:rPr lang="ru-RU" sz="2000" b="1" dirty="0" smtClean="0">
                          <a:latin typeface="Times New Roman" panose="02020603050405020304" pitchFamily="18" charset="0"/>
                          <a:cs typeface="Times New Roman" panose="02020603050405020304" pitchFamily="18" charset="0"/>
                        </a:rPr>
                        <a:t>Единица (компонент) содержания образования, отражающих предмет соответствующей науки, а также дидактические особенности изучаемого материала и возможности его усвоения обучающимися разного возраста и уровня подготовки.</a:t>
                      </a:r>
                    </a:p>
                    <a:p>
                      <a:pPr algn="l"/>
                      <a:r>
                        <a:rPr lang="ru-RU" sz="2000" b="1" dirty="0" smtClean="0">
                          <a:solidFill>
                            <a:srgbClr val="FF0000"/>
                          </a:solidFill>
                          <a:latin typeface="Times New Roman" panose="02020603050405020304" pitchFamily="18" charset="0"/>
                          <a:cs typeface="Times New Roman" panose="02020603050405020304" pitchFamily="18" charset="0"/>
                        </a:rPr>
                        <a:t>Пример: биология:</a:t>
                      </a:r>
                    </a:p>
                  </a:txBody>
                  <a:tcPr/>
                </a:tc>
                <a:tc>
                  <a:txBody>
                    <a:bodyPr/>
                    <a:lstStyle/>
                    <a:p>
                      <a:pPr algn="ctr"/>
                      <a:r>
                        <a:rPr lang="ru-RU" sz="2000" b="1" dirty="0" smtClean="0">
                          <a:latin typeface="Times New Roman" panose="02020603050405020304" pitchFamily="18" charset="0"/>
                          <a:cs typeface="Times New Roman" panose="02020603050405020304" pitchFamily="18" charset="0"/>
                        </a:rPr>
                        <a:t>Целостная, логически завершенная часть содержания образования, расширяющая и углубляющая материал предметных областей, и (или) в пределах которой осуществляется освоение относительно самостоятельного тематического блока учебного предмета</a:t>
                      </a:r>
                    </a:p>
                    <a:p>
                      <a:pPr algn="ctr"/>
                      <a:r>
                        <a:rPr lang="ru-RU" sz="2000" b="1" dirty="0" smtClean="0">
                          <a:solidFill>
                            <a:srgbClr val="FF0000"/>
                          </a:solidFill>
                          <a:latin typeface="Times New Roman" panose="02020603050405020304" pitchFamily="18" charset="0"/>
                          <a:cs typeface="Times New Roman" panose="02020603050405020304" pitchFamily="18" charset="0"/>
                        </a:rPr>
                        <a:t>ботаника, зоология, человек; </a:t>
                      </a:r>
                    </a:p>
                  </a:txBody>
                  <a:tcPr/>
                </a:tc>
                <a:tc>
                  <a:txBody>
                    <a:bodyPr/>
                    <a:lstStyle/>
                    <a:p>
                      <a:pPr algn="ctr"/>
                      <a:r>
                        <a:rPr lang="ru-RU" sz="2000" b="1" dirty="0" smtClean="0">
                          <a:latin typeface="Times New Roman" panose="02020603050405020304" pitchFamily="18" charset="0"/>
                          <a:cs typeface="Times New Roman" panose="02020603050405020304" pitchFamily="18" charset="0"/>
                        </a:rPr>
                        <a:t>Часть содержания образования, в пределах которой осуществляется освоение относительно самостоятельного тематического блока учебного предмета или учебного курса либо нескольких взаимосвязанных разделов</a:t>
                      </a:r>
                    </a:p>
                    <a:p>
                      <a:pPr algn="ctr"/>
                      <a:endParaRPr lang="ru-RU" sz="2000" b="1" dirty="0" smtClean="0">
                        <a:latin typeface="Times New Roman" panose="02020603050405020304" pitchFamily="18" charset="0"/>
                        <a:cs typeface="Times New Roman" panose="02020603050405020304" pitchFamily="18" charset="0"/>
                      </a:endParaRPr>
                    </a:p>
                    <a:p>
                      <a:pPr algn="ctr"/>
                      <a:endParaRPr lang="ru-RU" sz="2000" b="1" dirty="0" smtClean="0">
                        <a:latin typeface="Times New Roman" panose="02020603050405020304" pitchFamily="18" charset="0"/>
                        <a:cs typeface="Times New Roman" panose="02020603050405020304" pitchFamily="18" charset="0"/>
                      </a:endParaRPr>
                    </a:p>
                    <a:p>
                      <a:pPr algn="ctr"/>
                      <a:r>
                        <a:rPr lang="ru-RU" sz="2000" b="1" dirty="0" smtClean="0">
                          <a:solidFill>
                            <a:srgbClr val="FF0000"/>
                          </a:solidFill>
                          <a:latin typeface="Times New Roman" panose="02020603050405020304" pitchFamily="18" charset="0"/>
                          <a:cs typeface="Times New Roman" panose="02020603050405020304" pitchFamily="18" charset="0"/>
                        </a:rPr>
                        <a:t>животные.</a:t>
                      </a:r>
                    </a:p>
                  </a:txBody>
                  <a:tcPr/>
                </a:tc>
                <a:extLst>
                  <a:ext uri="{0D108BD9-81ED-4DB2-BD59-A6C34878D82A}">
                    <a16:rowId xmlns:a16="http://schemas.microsoft.com/office/drawing/2014/main" val="2483737164"/>
                  </a:ext>
                </a:extLst>
              </a:tr>
            </a:tbl>
          </a:graphicData>
        </a:graphic>
      </p:graphicFrame>
      <p:sp>
        <p:nvSpPr>
          <p:cNvPr id="5" name="Прямоугольник 4"/>
          <p:cNvSpPr/>
          <p:nvPr/>
        </p:nvSpPr>
        <p:spPr>
          <a:xfrm rot="10800000" flipV="1">
            <a:off x="963386" y="4210864"/>
            <a:ext cx="10404296" cy="523220"/>
          </a:xfrm>
          <a:prstGeom prst="rect">
            <a:avLst/>
          </a:prstGeom>
        </p:spPr>
        <p:txBody>
          <a:bodyPr wrap="square">
            <a:spAutoFit/>
          </a:bodyPr>
          <a:lstStyle/>
          <a:p>
            <a:pPr algn="ctr"/>
            <a:r>
              <a:rPr lang="ru-RU" sz="2800" b="1" i="1" dirty="0" smtClean="0">
                <a:solidFill>
                  <a:srgbClr val="FF0000"/>
                </a:solidFill>
                <a:latin typeface="Times New Roman" panose="02020603050405020304" pitchFamily="18" charset="0"/>
                <a:cs typeface="Times New Roman" panose="02020603050405020304" pitchFamily="18" charset="0"/>
              </a:rPr>
              <a:t>Интеграция урочной и внеурочной деятельности</a:t>
            </a:r>
            <a:endParaRPr lang="ru-RU" sz="2800" b="1" i="1" dirty="0">
              <a:solidFill>
                <a:srgbClr val="FF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2"/>
          <a:srcRect b="73097"/>
          <a:stretch/>
        </p:blipFill>
        <p:spPr>
          <a:xfrm>
            <a:off x="391886" y="4760171"/>
            <a:ext cx="11661569" cy="1705944"/>
          </a:xfrm>
          <a:prstGeom prst="rect">
            <a:avLst/>
          </a:prstGeom>
        </p:spPr>
      </p:pic>
    </p:spTree>
    <p:extLst>
      <p:ext uri="{BB962C8B-B14F-4D97-AF65-F5344CB8AC3E}">
        <p14:creationId xmlns:p14="http://schemas.microsoft.com/office/powerpoint/2010/main" val="397110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93964"/>
            <a:ext cx="10515600" cy="748146"/>
          </a:xfrm>
        </p:spPr>
        <p:txBody>
          <a:bodyPr>
            <a:normAutofit fontScale="90000"/>
          </a:bodyPr>
          <a:lstStyle/>
          <a:p>
            <a:pPr algn="ctr"/>
            <a:r>
              <a:rPr lang="ru-RU" sz="2800" b="1" dirty="0" smtClean="0">
                <a:latin typeface="Times New Roman" panose="02020603050405020304" pitchFamily="18" charset="0"/>
                <a:cs typeface="Times New Roman" panose="02020603050405020304" pitchFamily="18" charset="0"/>
              </a:rPr>
              <a:t>Что обеспечивают требования к рабочим программам</a:t>
            </a:r>
            <a:br>
              <a:rPr lang="ru-RU" sz="2800" b="1" dirty="0" smtClean="0">
                <a:latin typeface="Times New Roman" panose="02020603050405020304" pitchFamily="18" charset="0"/>
                <a:cs typeface="Times New Roman" panose="02020603050405020304" pitchFamily="18" charset="0"/>
              </a:rPr>
            </a:br>
            <a:r>
              <a:rPr lang="ru-RU" sz="2800" b="1" dirty="0" smtClean="0">
                <a:latin typeface="Times New Roman" panose="02020603050405020304" pitchFamily="18" charset="0"/>
                <a:cs typeface="Times New Roman" panose="02020603050405020304" pitchFamily="18" charset="0"/>
              </a:rPr>
              <a:t> в обновленных ФГОС</a:t>
            </a:r>
            <a:endParaRPr lang="ru-RU" sz="28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rotWithShape="1">
          <a:blip r:embed="rId2"/>
          <a:srcRect l="35321" t="31276" r="7036" b="40386"/>
          <a:stretch/>
        </p:blipFill>
        <p:spPr>
          <a:xfrm>
            <a:off x="838200" y="1219201"/>
            <a:ext cx="10688782" cy="3893126"/>
          </a:xfrm>
          <a:prstGeom prst="rect">
            <a:avLst/>
          </a:prstGeom>
        </p:spPr>
      </p:pic>
    </p:spTree>
    <p:extLst>
      <p:ext uri="{BB962C8B-B14F-4D97-AF65-F5344CB8AC3E}">
        <p14:creationId xmlns:p14="http://schemas.microsoft.com/office/powerpoint/2010/main" val="1503417459"/>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1769</TotalTime>
  <Words>1103</Words>
  <Application>Microsoft Office PowerPoint</Application>
  <PresentationFormat>Широкоэкранный</PresentationFormat>
  <Paragraphs>105</Paragraphs>
  <Slides>30</Slides>
  <Notes>11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30</vt:i4>
      </vt:variant>
    </vt:vector>
  </HeadingPairs>
  <TitlesOfParts>
    <vt:vector size="36" baseType="lpstr">
      <vt:lpstr>Arial</vt:lpstr>
      <vt:lpstr>Calibri</vt:lpstr>
      <vt:lpstr>Times New Roman</vt:lpstr>
      <vt:lpstr>Trebuchet MS</vt:lpstr>
      <vt:lpstr>Wingdings 3</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Программы, которые включает в себя содержательный раздел</vt:lpstr>
      <vt:lpstr>Презентация PowerPoint</vt:lpstr>
      <vt:lpstr>Презентация PowerPoint</vt:lpstr>
      <vt:lpstr>Что обеспечивают требования к рабочим программам  в обновленных ФГОС</vt:lpstr>
      <vt:lpstr>Требования к рабочим программам</vt:lpstr>
      <vt:lpstr>Требования к структуре рабочих программ</vt:lpstr>
      <vt:lpstr>Презентация PowerPoint</vt:lpstr>
      <vt:lpstr>Презентация PowerPoint</vt:lpstr>
      <vt:lpstr>Презентация PowerPoint</vt:lpstr>
      <vt:lpstr>Положение о рабочей программе.  </vt:lpstr>
      <vt:lpstr>Оформите раздел «Содержание учебного предмета, курса, модуля»</vt:lpstr>
      <vt:lpstr>Презентация PowerPoint</vt:lpstr>
      <vt:lpstr>Презентация PowerPoint</vt:lpstr>
      <vt:lpstr>Презентация PowerPoint</vt:lpstr>
      <vt:lpstr>Презентация PowerPoint</vt:lpstr>
      <vt:lpstr>«Планируемые результаты»</vt:lpstr>
      <vt:lpstr>Презентация PowerPoint</vt:lpstr>
      <vt:lpstr>Презентация PowerPoint</vt:lpstr>
      <vt:lpstr>Требования к предметным результатам: </vt:lpstr>
      <vt:lpstr>Презентация PowerPoint</vt:lpstr>
      <vt:lpstr>Презентация PowerPoint</vt:lpstr>
      <vt:lpstr>Презентация PowerPoint</vt:lpstr>
      <vt:lpstr>Презентация PowerPoint</vt:lpstr>
      <vt:lpstr>Формы реализации воспитательного потенциала темы</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2</dc:creator>
  <cp:lastModifiedBy>2</cp:lastModifiedBy>
  <cp:revision>52</cp:revision>
  <dcterms:created xsi:type="dcterms:W3CDTF">2022-02-27T14:37:01Z</dcterms:created>
  <dcterms:modified xsi:type="dcterms:W3CDTF">2022-03-03T12:26:27Z</dcterms:modified>
</cp:coreProperties>
</file>