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9" r:id="rId3"/>
    <p:sldId id="291" r:id="rId4"/>
    <p:sldId id="286" r:id="rId5"/>
    <p:sldId id="273" r:id="rId6"/>
    <p:sldId id="267" r:id="rId7"/>
    <p:sldId id="276" r:id="rId8"/>
    <p:sldId id="277" r:id="rId9"/>
    <p:sldId id="278" r:id="rId10"/>
    <p:sldId id="279" r:id="rId11"/>
    <p:sldId id="280" r:id="rId12"/>
    <p:sldId id="270" r:id="rId13"/>
    <p:sldId id="274" r:id="rId14"/>
    <p:sldId id="275" r:id="rId15"/>
    <p:sldId id="285" r:id="rId16"/>
    <p:sldId id="271" r:id="rId17"/>
    <p:sldId id="281" r:id="rId18"/>
    <p:sldId id="282" r:id="rId19"/>
    <p:sldId id="290" r:id="rId20"/>
    <p:sldId id="283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59C8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t.me/mateshatop_bot&amp;cc_key=" TargetMode="External"/><Relationship Id="rId2" Type="http://schemas.openxmlformats.org/officeDocument/2006/relationships/hyperlink" Target="https://vk.com/away.php?to=http://t.me/logafunc_bot&amp;cc_key=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hyperlink" Target="https://vk.com/away.php?to=http://t.me/cosinusoidahelp_bot&amp;cc_key=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WU8KIZfax3mNHTGdXRIZJbca3zd48-HH?usp=sharing" TargetMode="External"/><Relationship Id="rId2" Type="http://schemas.openxmlformats.org/officeDocument/2006/relationships/hyperlink" Target="https://mat-ege.ru/ege-profile/profile-9-funkcii-i-ih-grafiki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hyperlink" Target="https://youtu.be/fGmcJs2Tba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019934" y="4357938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Петренко </a:t>
            </a:r>
            <a:b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Наталья Викторовна, учитель математики </a:t>
            </a:r>
            <a:b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МБОУ СОШ №7 имени И.Ф.Афанасьева, ст.Воронежская, </a:t>
            </a:r>
            <a:b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Усть-Лабинский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р-н, Краснодарский край</a:t>
            </a:r>
            <a:endParaRPr lang="ru-RU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7771" y="0"/>
            <a:ext cx="4376484" cy="485870"/>
          </a:xfrm>
        </p:spPr>
        <p:txBody>
          <a:bodyPr>
            <a:noAutofit/>
          </a:bodyPr>
          <a:lstStyle/>
          <a:p>
            <a:r>
              <a:rPr lang="en-US" sz="2400" b="1" dirty="0"/>
              <a:t>VI</a:t>
            </a:r>
            <a:r>
              <a:rPr lang="ru-RU" sz="2400" b="1" dirty="0"/>
              <a:t> краевой фестиваль открытых уроков «Урок</a:t>
            </a:r>
            <a:r>
              <a:rPr lang="en-US" sz="2400" b="1" dirty="0"/>
              <a:t> XXI </a:t>
            </a:r>
            <a:r>
              <a:rPr lang="ru-RU" sz="2400" b="1" dirty="0"/>
              <a:t>века» </a:t>
            </a:r>
            <a:endParaRPr lang="ru-RU" sz="2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 descr="D:\последний звонок 9в\10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413" y="1551709"/>
            <a:ext cx="3429587" cy="340821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844" y="1391372"/>
            <a:ext cx="3398271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91891" y="630381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20" y="365126"/>
            <a:ext cx="6640830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Реализация построенного проекта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463" y="1183553"/>
            <a:ext cx="4502096" cy="269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739" y="2064327"/>
            <a:ext cx="4567291" cy="277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590" y="3828006"/>
            <a:ext cx="4704628" cy="278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720" y="365126"/>
            <a:ext cx="6183630" cy="1325563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5.Рефлексия 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46124" y="1675996"/>
            <a:ext cx="3531870" cy="8566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u="sng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4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070" y="3726873"/>
            <a:ext cx="5990178" cy="291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754" y="2762972"/>
            <a:ext cx="5727405" cy="316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718" y="1017299"/>
            <a:ext cx="5557512" cy="3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745" y="171162"/>
            <a:ext cx="6631132" cy="13255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0255" y="1382279"/>
            <a:ext cx="646487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ноутбуки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выходом в Интернет,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комплекс учителя, раздаточный материал.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7526" y="3284984"/>
            <a:ext cx="76996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Продукт урока (в Телеграмм).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326" y="4910724"/>
            <a:ext cx="518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</a:t>
            </a:r>
            <a:r>
              <a:rPr lang="en-US" sz="2800" u="sng" dirty="0" err="1" smtClean="0">
                <a:hlinkClick r:id="rId2"/>
              </a:rPr>
              <a:t>t.me</a:t>
            </a:r>
            <a:r>
              <a:rPr lang="en-US" sz="2800" u="sng" dirty="0" smtClean="0">
                <a:hlinkClick r:id="rId2"/>
              </a:rPr>
              <a:t>/</a:t>
            </a:r>
            <a:r>
              <a:rPr lang="en-US" sz="2800" u="sng" dirty="0" err="1" smtClean="0">
                <a:hlinkClick r:id="rId2"/>
              </a:rPr>
              <a:t>logafunc_bot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68436" y="4146167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</a:t>
            </a:r>
            <a:r>
              <a:rPr lang="en-US" sz="2800" u="sng" dirty="0" err="1" smtClean="0">
                <a:hlinkClick r:id="rId3"/>
              </a:rPr>
              <a:t>t.me</a:t>
            </a:r>
            <a:r>
              <a:rPr lang="en-US" sz="2800" u="sng" dirty="0" smtClean="0">
                <a:hlinkClick r:id="rId3"/>
              </a:rPr>
              <a:t>/</a:t>
            </a:r>
            <a:r>
              <a:rPr lang="en-US" sz="2800" u="sng" dirty="0" err="1" smtClean="0">
                <a:hlinkClick r:id="rId3"/>
              </a:rPr>
              <a:t>mateshatop_bot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94364" y="5744553"/>
            <a:ext cx="574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</a:t>
            </a:r>
            <a:r>
              <a:rPr lang="en-US" sz="2800" dirty="0" err="1" smtClean="0">
                <a:hlinkClick r:id="rId4"/>
              </a:rPr>
              <a:t>t.me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err="1" smtClean="0">
                <a:hlinkClick r:id="rId4"/>
              </a:rPr>
              <a:t>cosinusoidahelp_bot</a:t>
            </a:r>
            <a:endParaRPr lang="ru-RU" sz="2800" dirty="0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229600" y="0"/>
            <a:ext cx="914400" cy="789709"/>
          </a:xfrm>
          <a:prstGeom prst="actionButtonHome">
            <a:avLst/>
          </a:prstGeom>
          <a:solidFill>
            <a:srgbClr val="D75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0" y="6068291"/>
            <a:ext cx="914400" cy="789709"/>
          </a:xfrm>
          <a:prstGeom prst="actionButtonHome">
            <a:avLst/>
          </a:prstGeom>
          <a:solidFill>
            <a:srgbClr val="D75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 descr="C:\Users\МБОУ СОШ №7\Pictures\мой урок\Рисунок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5" y="-7938"/>
            <a:ext cx="6291263" cy="687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2708" b="6250"/>
          <a:stretch>
            <a:fillRect/>
          </a:stretch>
        </p:blipFill>
        <p:spPr bwMode="auto">
          <a:xfrm>
            <a:off x="0" y="335280"/>
            <a:ext cx="91509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0" y="6068291"/>
            <a:ext cx="914400" cy="789709"/>
          </a:xfrm>
          <a:prstGeom prst="actionButtonHome">
            <a:avLst/>
          </a:prstGeom>
          <a:solidFill>
            <a:srgbClr val="D75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9" y="750627"/>
            <a:ext cx="9151499" cy="514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0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316" y="3174112"/>
            <a:ext cx="7062308" cy="114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этапы урока выполнены. На каждом этапе стремилась построить работу таким образом, чтобы каждый ученик чувствовал себя полноценным участником образовательного процесса. Деятельность учащихся была направлена на решение поставленных задач и развитие самого себя. Свою задачу видела в том, чтобы вовлечь каждого в работу, создать условия для  самореализации и уверенности в себе.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29601" y="6068291"/>
            <a:ext cx="914400" cy="789709"/>
          </a:xfrm>
          <a:prstGeom prst="actionButtonHome">
            <a:avLst/>
          </a:prstGeom>
          <a:solidFill>
            <a:srgbClr val="D75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29601" y="6068291"/>
            <a:ext cx="914400" cy="789709"/>
          </a:xfrm>
          <a:prstGeom prst="actionButtonHome">
            <a:avLst/>
          </a:prstGeom>
          <a:solidFill>
            <a:srgbClr val="D75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56" y="906462"/>
            <a:ext cx="8355999" cy="39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Список источников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1825625"/>
            <a:ext cx="539115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b="1" dirty="0" smtClean="0"/>
              <a:t>1.</a:t>
            </a:r>
            <a:r>
              <a:rPr lang="ru-RU" sz="2800" dirty="0" smtClean="0"/>
              <a:t> </a:t>
            </a:r>
            <a:r>
              <a:rPr lang="en-US" sz="2800" b="1" u="sng" dirty="0" smtClean="0">
                <a:hlinkClick r:id="rId2"/>
              </a:rPr>
              <a:t>https</a:t>
            </a:r>
            <a:r>
              <a:rPr lang="ru-RU" sz="2800" b="1" u="sng" dirty="0" smtClean="0">
                <a:hlinkClick r:id="rId2"/>
              </a:rPr>
              <a:t>://</a:t>
            </a:r>
            <a:r>
              <a:rPr lang="en-US" sz="2800" b="1" u="sng" dirty="0" smtClean="0">
                <a:hlinkClick r:id="rId2"/>
              </a:rPr>
              <a:t>mat</a:t>
            </a:r>
            <a:r>
              <a:rPr lang="ru-RU" sz="2800" b="1" u="sng" dirty="0" smtClean="0">
                <a:hlinkClick r:id="rId2"/>
              </a:rPr>
              <a:t>-</a:t>
            </a:r>
            <a:r>
              <a:rPr lang="en-US" sz="2800" b="1" u="sng" dirty="0" err="1" smtClean="0">
                <a:hlinkClick r:id="rId2"/>
              </a:rPr>
              <a:t>ege</a:t>
            </a:r>
            <a:r>
              <a:rPr lang="ru-RU" sz="2800" b="1" u="sng" dirty="0" smtClean="0">
                <a:hlinkClick r:id="rId2"/>
              </a:rPr>
              <a:t>.</a:t>
            </a:r>
            <a:r>
              <a:rPr lang="en-US" sz="2800" b="1" u="sng" dirty="0" err="1" smtClean="0">
                <a:hlinkClick r:id="rId2"/>
              </a:rPr>
              <a:t>ru</a:t>
            </a:r>
            <a:r>
              <a:rPr lang="ru-RU" sz="2800" b="1" u="sng" dirty="0" smtClean="0">
                <a:hlinkClick r:id="rId2"/>
              </a:rPr>
              <a:t>/</a:t>
            </a:r>
            <a:r>
              <a:rPr lang="en-US" sz="2800" b="1" u="sng" dirty="0" err="1" smtClean="0">
                <a:hlinkClick r:id="rId2"/>
              </a:rPr>
              <a:t>ege</a:t>
            </a:r>
            <a:r>
              <a:rPr lang="ru-RU" sz="2800" b="1" u="sng" dirty="0" smtClean="0">
                <a:hlinkClick r:id="rId2"/>
              </a:rPr>
              <a:t>-</a:t>
            </a:r>
            <a:r>
              <a:rPr lang="en-US" sz="2800" b="1" u="sng" dirty="0" smtClean="0">
                <a:hlinkClick r:id="rId2"/>
              </a:rPr>
              <a:t>profile</a:t>
            </a:r>
            <a:r>
              <a:rPr lang="ru-RU" sz="2800" b="1" u="sng" dirty="0" smtClean="0">
                <a:hlinkClick r:id="rId2"/>
              </a:rPr>
              <a:t>/</a:t>
            </a:r>
            <a:r>
              <a:rPr lang="en-US" sz="2800" b="1" u="sng" dirty="0" smtClean="0">
                <a:hlinkClick r:id="rId2"/>
              </a:rPr>
              <a:t>profile</a:t>
            </a:r>
            <a:r>
              <a:rPr lang="ru-RU" sz="2800" b="1" u="sng" dirty="0" smtClean="0">
                <a:hlinkClick r:id="rId2"/>
              </a:rPr>
              <a:t>-9-</a:t>
            </a:r>
            <a:r>
              <a:rPr lang="en-US" sz="2800" b="1" u="sng" dirty="0" err="1" smtClean="0">
                <a:hlinkClick r:id="rId2"/>
              </a:rPr>
              <a:t>funkcii</a:t>
            </a:r>
            <a:r>
              <a:rPr lang="ru-RU" sz="2800" b="1" u="sng" dirty="0" smtClean="0">
                <a:hlinkClick r:id="rId2"/>
              </a:rPr>
              <a:t>-</a:t>
            </a:r>
            <a:r>
              <a:rPr lang="en-US" sz="2800" b="1" u="sng" dirty="0" err="1" smtClean="0">
                <a:hlinkClick r:id="rId2"/>
              </a:rPr>
              <a:t>i</a:t>
            </a:r>
            <a:r>
              <a:rPr lang="ru-RU" sz="2800" b="1" u="sng" dirty="0" smtClean="0">
                <a:hlinkClick r:id="rId2"/>
              </a:rPr>
              <a:t>-</a:t>
            </a:r>
            <a:r>
              <a:rPr lang="en-US" sz="2800" b="1" u="sng" dirty="0" err="1" smtClean="0">
                <a:hlinkClick r:id="rId2"/>
              </a:rPr>
              <a:t>ih</a:t>
            </a:r>
            <a:r>
              <a:rPr lang="ru-RU" sz="2800" b="1" u="sng" dirty="0" smtClean="0">
                <a:hlinkClick r:id="rId2"/>
              </a:rPr>
              <a:t>-</a:t>
            </a:r>
            <a:r>
              <a:rPr lang="en-US" sz="2800" b="1" u="sng" dirty="0" err="1" smtClean="0">
                <a:hlinkClick r:id="rId2"/>
              </a:rPr>
              <a:t>grafiki</a:t>
            </a:r>
            <a:r>
              <a:rPr lang="ru-RU" sz="2800" b="1" u="sng" dirty="0" smtClean="0">
                <a:hlinkClick r:id="rId2"/>
              </a:rPr>
              <a:t>/</a:t>
            </a:r>
            <a:r>
              <a:rPr lang="ru-RU" sz="2800" b="1" dirty="0" smtClean="0"/>
              <a:t> </a:t>
            </a:r>
          </a:p>
          <a:p>
            <a:pPr lvl="0"/>
            <a:r>
              <a:rPr lang="ru-RU" sz="2800" b="1" dirty="0" smtClean="0"/>
              <a:t>2. </a:t>
            </a:r>
            <a:r>
              <a:rPr lang="ru-RU" sz="2800" b="1" u="sng" dirty="0" smtClean="0">
                <a:hlinkClick r:id="rId3"/>
              </a:rPr>
              <a:t>https://drive.google.com/drive/folders/1WU8KIZfax3mNHTGdXRIZJbca3zd48-HH?usp=sharing</a:t>
            </a:r>
            <a:r>
              <a:rPr lang="ru-RU" sz="2800" b="1" dirty="0" smtClean="0"/>
              <a:t> ссылка на папку с материалами</a:t>
            </a:r>
            <a:endParaRPr lang="ru-RU" sz="2800" dirty="0" smtClean="0"/>
          </a:p>
          <a:p>
            <a:pPr lvl="0"/>
            <a:r>
              <a:rPr lang="en-US" sz="2800" dirty="0">
                <a:hlinkClick r:id="rId4"/>
              </a:rPr>
              <a:t>https://youtu.be/fGmcJs2Tba4</a:t>
            </a:r>
            <a:r>
              <a:rPr lang="ru-RU" sz="2800" dirty="0"/>
              <a:t> - перевернутый </a:t>
            </a:r>
            <a:r>
              <a:rPr lang="ru-RU" sz="2800" dirty="0" smtClean="0"/>
              <a:t>класс Марина </a:t>
            </a:r>
            <a:r>
              <a:rPr lang="ru-RU" sz="2800" dirty="0" err="1" smtClean="0"/>
              <a:t>Курвитс</a:t>
            </a:r>
            <a:r>
              <a:rPr lang="ru-RU" sz="2800" dirty="0" smtClean="0"/>
              <a:t> (</a:t>
            </a:r>
            <a:r>
              <a:rPr lang="en-US" sz="2800" dirty="0"/>
              <a:t>Marina </a:t>
            </a:r>
            <a:r>
              <a:rPr lang="en-US" sz="2800" dirty="0" err="1" smtClean="0"/>
              <a:t>Kurvits</a:t>
            </a:r>
            <a:r>
              <a:rPr lang="ru-RU" sz="2800" dirty="0" smtClean="0"/>
              <a:t>)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8229601" y="6068291"/>
            <a:ext cx="914400" cy="789709"/>
          </a:xfrm>
          <a:prstGeom prst="actionButtonHome">
            <a:avLst/>
          </a:prstGeom>
          <a:solidFill>
            <a:srgbClr val="D75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263" y="133114"/>
            <a:ext cx="614064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8" t="25769" r="31451" b="16731"/>
          <a:stretch/>
        </p:blipFill>
        <p:spPr bwMode="auto">
          <a:xfrm>
            <a:off x="1860924" y="1291917"/>
            <a:ext cx="5863709" cy="54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iki.kamchatkairo.ru/images/8/83/Plicke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3" y="0"/>
            <a:ext cx="2210937" cy="22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56" y="0"/>
            <a:ext cx="8448244" cy="436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50720" y="4351556"/>
            <a:ext cx="7193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 7 имени И.Ф. Афанасьева  муниципального образования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Лабинский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район. Почтовый адрес: 352325, Краснодарский край,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Лабинский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район, станица Воронежская, ул. Ленина 57</a:t>
            </a:r>
          </a:p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Обратная связь: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petrenko_nata72@mail.ru 352326,Краснодарский край,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р-н,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стВоронежская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Красная,24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50720" y="3995678"/>
            <a:ext cx="7193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 7 имени И.Ф. Афанасьева  муниципального образования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Лабинский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район. Почтовый адрес: 352325, Краснодарский край,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Лабинский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район, станица Воронежская, ул. Ленина 57</a:t>
            </a:r>
          </a:p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Обратная связь: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petrenko_nata72@mail.ru 352326,Краснодарский край,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р-н, ст.Воронежская, Красная,24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un9-9.userapi.com/impg/VLzvo_SO5oKUAU4wejOQPGYXunHlEwQpYtrhzg/dxiT7boXjlY.jpg?size=1280x640&amp;quality=96&amp;sign=4ea580ef19cbccf488f53e5c31d0bd27&amp;type=album"/>
          <p:cNvPicPr>
            <a:picLocks noChangeAspect="1" noChangeArrowheads="1"/>
          </p:cNvPicPr>
          <p:nvPr/>
        </p:nvPicPr>
        <p:blipFill>
          <a:blip r:embed="rId2" cstate="print"/>
          <a:srcRect l="4142" r="9882"/>
          <a:stretch>
            <a:fillRect/>
          </a:stretch>
        </p:blipFill>
        <p:spPr bwMode="auto">
          <a:xfrm>
            <a:off x="2255520" y="0"/>
            <a:ext cx="6629400" cy="38554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3307080"/>
            <a:ext cx="3500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Телешкола</a:t>
            </a:r>
            <a:r>
              <a:rPr lang="ru-RU" sz="3200" b="1" dirty="0" smtClean="0"/>
              <a:t> Кубани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852936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1039" y="1200785"/>
            <a:ext cx="6201641" cy="435133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обучение в сотрудничестве;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ИКТ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технологии;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обучение;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«перевернутый» класс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элементы формирующего оценивания.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29601" y="6068291"/>
            <a:ext cx="914400" cy="789709"/>
          </a:xfrm>
          <a:prstGeom prst="actionButtonHome">
            <a:avLst/>
          </a:prstGeom>
          <a:solidFill>
            <a:srgbClr val="D75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46" y="4259264"/>
            <a:ext cx="3990109" cy="233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22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98" y="105819"/>
            <a:ext cx="7886700" cy="835877"/>
          </a:xfrm>
        </p:spPr>
        <p:txBody>
          <a:bodyPr/>
          <a:lstStyle/>
          <a:p>
            <a:pPr algn="ctr"/>
            <a:r>
              <a:rPr lang="ru-RU" b="1" dirty="0" smtClean="0"/>
              <a:t>Перевернутый класс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1978925" y="1201003"/>
            <a:ext cx="5636526" cy="52543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97188" y="709684"/>
            <a:ext cx="0" cy="6148316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378424" y="3828197"/>
            <a:ext cx="6837527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97188" y="3109012"/>
            <a:ext cx="275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Вовлечение в практическую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деятельность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7187" y="3846186"/>
            <a:ext cx="1711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Изучение теории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5794" y="3846187"/>
            <a:ext cx="2601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концепции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3664" y="3199067"/>
            <a:ext cx="2333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Демонстрация умений.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применение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850" y="718015"/>
            <a:ext cx="129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ИГРЫ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3579" y="1201003"/>
            <a:ext cx="2776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ИНТЕРАКТИВ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9125" y="1712535"/>
            <a:ext cx="315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Работа руками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8485" y="2139619"/>
            <a:ext cx="3133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ЭКСПЕРИМЕНТ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1715" y="2583513"/>
            <a:ext cx="2842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ТВОРЧЕСКАЯ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АКТИВНОСТЬ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9283" y="6132225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Онлайн-чат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1394" y="5594814"/>
            <a:ext cx="186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Учебник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59499" y="5071965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Веб-сайт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8190" y="4423083"/>
            <a:ext cx="2860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Аудиолекция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8787" y="3890514"/>
            <a:ext cx="2885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Видеолекция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08809" y="116902"/>
            <a:ext cx="258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5920" y="323607"/>
            <a:ext cx="2343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321" y="5991119"/>
            <a:ext cx="372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Аудио-рефлексия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489" y="5271648"/>
            <a:ext cx="3745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Видео-рефлексия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31024" y="4711625"/>
            <a:ext cx="235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Фото отчет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8208" y="418474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Блог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8156" y="1008649"/>
            <a:ext cx="32490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Демонстрация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опыта посредством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редставления,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</a:rPr>
              <a:t>бучения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выставки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0444" y="1065592"/>
            <a:ext cx="125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660066"/>
                </a:solidFill>
              </a:rPr>
              <a:t>ОПЫТ</a:t>
            </a:r>
            <a:endParaRPr lang="ru-RU" sz="3200" b="1" u="sng" dirty="0">
              <a:solidFill>
                <a:srgbClr val="66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28310" y="6120260"/>
            <a:ext cx="1081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660066"/>
                </a:solidFill>
              </a:rPr>
              <a:t>ЧТО?</a:t>
            </a:r>
            <a:endParaRPr lang="ru-RU" sz="3200" b="1" u="sng" dirty="0">
              <a:solidFill>
                <a:srgbClr val="66006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63381" y="4084294"/>
            <a:ext cx="1441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660066"/>
                </a:solidFill>
              </a:rPr>
              <a:t>И ЧТО?</a:t>
            </a:r>
            <a:endParaRPr lang="ru-RU" sz="3200" b="1" u="sng" dirty="0">
              <a:solidFill>
                <a:srgbClr val="6600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086524"/>
            <a:ext cx="1683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660066"/>
                </a:solidFill>
              </a:rPr>
              <a:t>ЧТО</a:t>
            </a:r>
          </a:p>
          <a:p>
            <a:r>
              <a:rPr lang="ru-RU" sz="3200" b="1" u="sng" dirty="0" smtClean="0">
                <a:solidFill>
                  <a:srgbClr val="660066"/>
                </a:solidFill>
              </a:rPr>
              <a:t>ТЕПЕРЬ?</a:t>
            </a:r>
            <a:endParaRPr lang="ru-RU" sz="3200" b="1" u="sng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5959574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/>
              <a:t>Хакатон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268760"/>
            <a:ext cx="6535638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это соревнование, в котором командам нужно за короткое время разработать прототип продукта (например,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веб-сервис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или мобильное приложение) для решения определенной проблемы, с которой столкнулся бизнес-заказчик.</a:t>
            </a:r>
          </a:p>
          <a:p>
            <a:endParaRPr lang="ru-RU" dirty="0"/>
          </a:p>
        </p:txBody>
      </p:sp>
      <p:pic>
        <p:nvPicPr>
          <p:cNvPr id="18434" name="Picture 2" descr="https://www.journalismuslab.de/wp-content/uploads/2019/07/Hackathon_2019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4696"/>
            <a:ext cx="2255520" cy="1503304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29600" y="0"/>
            <a:ext cx="914400" cy="789709"/>
          </a:xfrm>
          <a:prstGeom prst="actionButtonHome">
            <a:avLst/>
          </a:prstGeom>
          <a:solidFill>
            <a:srgbClr val="D75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9672" y="365126"/>
            <a:ext cx="5245677" cy="1325563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Этапы урока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4218" y="1825625"/>
            <a:ext cx="6631132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1.Мотивация к учебной деятельности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Актуализация и фиксирование индивидуального затруднения в пробном действии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Реализация построенного проекта выхода из затруднения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Реализация построенного проекта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5.Рефлексия 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29601" y="6068291"/>
            <a:ext cx="914400" cy="789709"/>
          </a:xfrm>
          <a:prstGeom prst="actionButtonHome">
            <a:avLst/>
          </a:prstGeom>
          <a:solidFill>
            <a:srgbClr val="D75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680" y="349886"/>
            <a:ext cx="7513320" cy="1325563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1.Мотивация к учебной деятельности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32120" y="1816100"/>
          <a:ext cx="3611880" cy="4907280"/>
        </p:xfrm>
        <a:graphic>
          <a:graphicData uri="http://schemas.openxmlformats.org/drawingml/2006/table">
            <a:tbl>
              <a:tblPr/>
              <a:tblGrid>
                <a:gridCol w="524602"/>
                <a:gridCol w="3087278"/>
              </a:tblGrid>
              <a:tr h="136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Специалист по контекстной рекламе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Дизайнер(презентация)- эксперт по визуальным коммуникациям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Программист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Бизнес-консультант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09" y="1876282"/>
            <a:ext cx="5386473" cy="30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720" y="365126"/>
            <a:ext cx="6564630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Актуализация и фиксирование индивидуального затруднения в пробном действии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4440" y="1825625"/>
            <a:ext cx="347091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Игра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Alias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Команды должны рассказать о чем они будут создавать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чек-боты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не называя функции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2" y="3802063"/>
            <a:ext cx="4452813" cy="251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720" y="365126"/>
            <a:ext cx="6564630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Реализация построенного проекта выхода из затруднения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17" y="1613043"/>
            <a:ext cx="4096375" cy="273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0587" y="1876280"/>
            <a:ext cx="4466090" cy="247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0863" y="3890232"/>
            <a:ext cx="4919449" cy="279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370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Петренко  Наталья Викторовна, учитель математики  МБОУ СОШ №7 имени И.Ф.Афанасьева, ст.Воронежская,  Усть-Лабинский р-н, Краснодарский край</vt:lpstr>
      <vt:lpstr>Презентация PowerPoint</vt:lpstr>
      <vt:lpstr>Образовательные технологии</vt:lpstr>
      <vt:lpstr>Перевернутый класс</vt:lpstr>
      <vt:lpstr>Хакатон</vt:lpstr>
      <vt:lpstr>Этапы урока</vt:lpstr>
      <vt:lpstr>1.Мотивация к учебной деятельности </vt:lpstr>
      <vt:lpstr>2. Актуализация и фиксирование индивидуального затруднения в пробном действии </vt:lpstr>
      <vt:lpstr>3. Реализация построенного проекта выхода из затруднения </vt:lpstr>
      <vt:lpstr>4. Реализация построенного проекта </vt:lpstr>
      <vt:lpstr>5.Рефлексия . </vt:lpstr>
      <vt:lpstr>Средства обучения</vt:lpstr>
      <vt:lpstr>Презентация PowerPoint</vt:lpstr>
      <vt:lpstr>Презентация PowerPoint</vt:lpstr>
      <vt:lpstr>Презентация PowerPoint</vt:lpstr>
      <vt:lpstr>Все этапы урока выполнены. На каждом этапе стремилась построить работу таким образом, чтобы каждый ученик чувствовал себя полноценным участником образовательного процесса. Деятельность учащихся была направлена на решение поставленных задач и развитие самого себя. Свою задачу видела в том, чтобы вовлечь каждого в работу, создать условия для  самореализации и уверенности в себе. </vt:lpstr>
      <vt:lpstr>Презентация PowerPoint</vt:lpstr>
      <vt:lpstr>Список источников</vt:lpstr>
      <vt:lpstr>Рефлексия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Петренко  Наталья Викторовна, учитель математики  МБОУ СОШ №7 имени И.Ф.Афанасьева, ст.Воронежская,  Усть-Лабинский р-н, Краснодарский край</dc:title>
  <dc:creator>МБОУ СОШ №7</dc:creator>
  <cp:lastModifiedBy>Наталья Петренко</cp:lastModifiedBy>
  <cp:revision>35</cp:revision>
  <dcterms:created xsi:type="dcterms:W3CDTF">2014-11-21T11:00:06Z</dcterms:created>
  <dcterms:modified xsi:type="dcterms:W3CDTF">2022-03-24T09:02:49Z</dcterms:modified>
</cp:coreProperties>
</file>