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digiana Extreme" charset="1" panose="02000500000000000000"/>
      <p:regular r:id="rId10"/>
    </p:embeddedFont>
    <p:embeddedFont>
      <p:font typeface="Adigiana Extreme Italics" charset="1" panose="0200050000000000000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slides/slide1.xml" Type="http://schemas.openxmlformats.org/officeDocument/2006/relationships/slide"/><Relationship Id="rId13" Target="slides/slide2.xml" Type="http://schemas.openxmlformats.org/officeDocument/2006/relationships/slide"/><Relationship Id="rId14" Target="slides/slide3.xml" Type="http://schemas.openxmlformats.org/officeDocument/2006/relationships/slide"/><Relationship Id="rId15" Target="slides/slide4.xml" Type="http://schemas.openxmlformats.org/officeDocument/2006/relationships/slide"/><Relationship Id="rId16" Target="slides/slide5.xml" Type="http://schemas.openxmlformats.org/officeDocument/2006/relationships/slide"/><Relationship Id="rId17" Target="slides/slide6.xml" Type="http://schemas.openxmlformats.org/officeDocument/2006/relationships/slide"/><Relationship Id="rId18" Target="slides/slide7.xml" Type="http://schemas.openxmlformats.org/officeDocument/2006/relationships/slide"/><Relationship Id="rId19" Target="slides/slide8.xml" Type="http://schemas.openxmlformats.org/officeDocument/2006/relationships/slide"/><Relationship Id="rId2" Target="presProps.xml" Type="http://schemas.openxmlformats.org/officeDocument/2006/relationships/presProps"/><Relationship Id="rId20" Target="slides/slide9.xml" Type="http://schemas.openxmlformats.org/officeDocument/2006/relationships/slide"/><Relationship Id="rId21" Target="slides/slide10.xml" Type="http://schemas.openxmlformats.org/officeDocument/2006/relationships/slide"/><Relationship Id="rId22" Target="slides/slide11.xml" Type="http://schemas.openxmlformats.org/officeDocument/2006/relationships/slide"/><Relationship Id="rId23" Target="slides/slide12.xml" Type="http://schemas.openxmlformats.org/officeDocument/2006/relationships/slide"/><Relationship Id="rId24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Relationship Id="rId6" Target="../media/image30.jpeg" Type="http://schemas.openxmlformats.org/officeDocument/2006/relationships/image"/><Relationship Id="rId7" Target="../media/image31.jpeg" Type="http://schemas.openxmlformats.org/officeDocument/2006/relationships/image"/><Relationship Id="rId8" Target="../media/image32.jpeg" Type="http://schemas.openxmlformats.org/officeDocument/2006/relationships/image"/><Relationship Id="rId9" Target="../media/image3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7.jpe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1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32537" y="217779"/>
            <a:ext cx="3552608" cy="331772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586534" y="560911"/>
            <a:ext cx="13672766" cy="2783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pc="183" sz="7336">
                <a:solidFill>
                  <a:srgbClr val="FFFFFF"/>
                </a:solidFill>
                <a:latin typeface="Adigiana Extreme Bold"/>
              </a:rPr>
              <a:t> VI краевой Фестиваль</a:t>
            </a:r>
          </a:p>
          <a:p>
            <a:pPr algn="ctr">
              <a:lnSpc>
                <a:spcPts val="7189"/>
              </a:lnSpc>
            </a:pPr>
            <a:r>
              <a:rPr lang="en-US" spc="183" sz="7336">
                <a:solidFill>
                  <a:srgbClr val="FFFFFF"/>
                </a:solidFill>
                <a:latin typeface="Adigiana Extreme Bold"/>
              </a:rPr>
              <a:t> открытых уроков </a:t>
            </a:r>
          </a:p>
          <a:p>
            <a:pPr algn="ctr">
              <a:lnSpc>
                <a:spcPts val="7189"/>
              </a:lnSpc>
            </a:pPr>
            <a:r>
              <a:rPr lang="en-US" spc="49" sz="7336">
                <a:solidFill>
                  <a:srgbClr val="FFFFFF"/>
                </a:solidFill>
                <a:latin typeface="Arimo Bold"/>
              </a:rPr>
              <a:t>«Урок XXI века»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258" t="0" r="258" b="0"/>
          <a:stretch>
            <a:fillRect/>
          </a:stretch>
        </p:blipFill>
        <p:spPr>
          <a:xfrm flipH="false" flipV="false" rot="0">
            <a:off x="13893678" y="4907396"/>
            <a:ext cx="3888006" cy="462128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32537" y="6504158"/>
            <a:ext cx="13496577" cy="3024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4"/>
              </a:lnSpc>
            </a:pPr>
            <a:r>
              <a:rPr lang="en-US" spc="120" sz="4811">
                <a:solidFill>
                  <a:srgbClr val="FFFFFF"/>
                </a:solidFill>
                <a:latin typeface="Adigiana Extreme Bold"/>
              </a:rPr>
              <a:t>Учитель начальных классов</a:t>
            </a:r>
          </a:p>
          <a:p>
            <a:pPr algn="ctr">
              <a:lnSpc>
                <a:spcPts val="4714"/>
              </a:lnSpc>
            </a:pPr>
            <a:r>
              <a:rPr lang="en-US" spc="120" sz="4811">
                <a:solidFill>
                  <a:srgbClr val="FFFFFF"/>
                </a:solidFill>
                <a:latin typeface="Adigiana Extreme Bold"/>
              </a:rPr>
              <a:t> Цыкина Александра Александровна </a:t>
            </a:r>
          </a:p>
          <a:p>
            <a:pPr algn="ctr">
              <a:lnSpc>
                <a:spcPts val="4714"/>
              </a:lnSpc>
            </a:pPr>
            <a:r>
              <a:rPr lang="en-US" spc="120" sz="4811">
                <a:solidFill>
                  <a:srgbClr val="FFFFFF"/>
                </a:solidFill>
                <a:latin typeface="Adigiana Extreme Bold"/>
              </a:rPr>
              <a:t> МАОУ МО Динской район «Средняя общеобразовательная школа № 2 им. А.В. Суворова», </a:t>
            </a:r>
          </a:p>
          <a:p>
            <a:pPr algn="ctr">
              <a:lnSpc>
                <a:spcPts val="4714"/>
              </a:lnSpc>
            </a:pPr>
            <a:r>
              <a:rPr lang="en-US" spc="120" sz="4811">
                <a:solidFill>
                  <a:srgbClr val="FFFFFF"/>
                </a:solidFill>
                <a:latin typeface="Adigiana Extreme Bold"/>
              </a:rPr>
              <a:t>ст Динская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827571" y="4129507"/>
            <a:ext cx="3645043" cy="231374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79050" y="4058138"/>
            <a:ext cx="3560929" cy="235077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144000" y="4058138"/>
            <a:ext cx="4292371" cy="23851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57140" y="223118"/>
            <a:ext cx="17655950" cy="10589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9"/>
              </a:lnSpc>
            </a:pPr>
            <a:r>
              <a:rPr lang="en-US" spc="114" sz="4599">
                <a:solidFill>
                  <a:srgbClr val="FFFFFF"/>
                </a:solidFill>
                <a:latin typeface="Adigiana Extreme Bold"/>
              </a:rPr>
              <a:t>  Пошаговая инструкция:</a:t>
            </a:r>
          </a:p>
          <a:p>
            <a:pPr>
              <a:lnSpc>
                <a:spcPts val="4599"/>
              </a:lnSpc>
            </a:pPr>
            <a:r>
              <a:rPr lang="en-US" spc="99" sz="3999">
                <a:solidFill>
                  <a:srgbClr val="FFFFFF"/>
                </a:solidFill>
                <a:latin typeface="Adigiana Extreme Bold"/>
              </a:rPr>
              <a:t> 1. Внимательно прочитайте текст, который относится к вашей природной зоне. Выделите особенности природной зоны, такик как: климат, животный и растительный мир, занятия людей и экологические проблемы. </a:t>
            </a:r>
          </a:p>
          <a:p>
            <a:pPr>
              <a:lnSpc>
                <a:spcPts val="4599"/>
              </a:lnSpc>
            </a:pPr>
            <a:r>
              <a:rPr lang="en-US" spc="99" sz="3999">
                <a:solidFill>
                  <a:srgbClr val="FFFFFF"/>
                </a:solidFill>
                <a:latin typeface="Adigiana Extreme Bold"/>
              </a:rPr>
              <a:t> 2. Обсудите и создайте ментальную карту. Возьмите чистый лист, в центре запишите вашу природную зону, центр должен выделяться на фоне остального, поэтому обведите его в кружок, поярче и пожирнее. Можно обвести контур фигуры в форме любой фигуры, главное чтобы отметить начальную координату, начало пути.</a:t>
            </a:r>
          </a:p>
          <a:p>
            <a:pPr>
              <a:lnSpc>
                <a:spcPts val="4599"/>
              </a:lnSpc>
            </a:pPr>
            <a:r>
              <a:rPr lang="en-US" spc="99" sz="3999">
                <a:solidFill>
                  <a:srgbClr val="FFFFFF"/>
                </a:solidFill>
                <a:latin typeface="Adigiana Extreme Bold"/>
              </a:rPr>
              <a:t> 3. Нарисуйте ответвления, можно разными цветами, особо изогнуть или же наоборот прямо и четко. Подпишите каждую ветвь, а именно главные слова, относящиеся к природным зонам, которые нам и нужно раскрыть.</a:t>
            </a:r>
          </a:p>
          <a:p>
            <a:pPr>
              <a:lnSpc>
                <a:spcPts val="4599"/>
              </a:lnSpc>
            </a:pPr>
            <a:r>
              <a:rPr lang="en-US" spc="99" sz="3999">
                <a:solidFill>
                  <a:srgbClr val="FFFFFF"/>
                </a:solidFill>
                <a:latin typeface="Adigiana Extreme Bold"/>
              </a:rPr>
              <a:t> 4. Каждую ветку -разветвите на множество маленьких.</a:t>
            </a:r>
          </a:p>
          <a:p>
            <a:pPr>
              <a:lnSpc>
                <a:spcPts val="4599"/>
              </a:lnSpc>
            </a:pPr>
            <a:r>
              <a:rPr lang="en-US" spc="99" sz="3999">
                <a:solidFill>
                  <a:srgbClr val="FFFFFF"/>
                </a:solidFill>
                <a:latin typeface="Adigiana Extreme Bold"/>
              </a:rPr>
              <a:t> 5. Выберите рисунки растений и животных, которые обитают в природной зоне, и наклейте их на общую карту. Капитаны выберите из своей команды коллег и назначьте их ответственными за это, размещают на доске, после составления ментальной карты.</a:t>
            </a:r>
          </a:p>
          <a:p>
            <a:pPr>
              <a:lnSpc>
                <a:spcPts val="4599"/>
              </a:lnSpc>
            </a:pPr>
            <a:r>
              <a:rPr lang="en-US" spc="99" sz="3999">
                <a:solidFill>
                  <a:srgbClr val="FFFFFF"/>
                </a:solidFill>
                <a:latin typeface="Adigiana Extreme Bold"/>
              </a:rPr>
              <a:t> 6. Подведите итоги работы и выступите перед коллегами. Придерживаясь ментальной карты.</a:t>
            </a:r>
          </a:p>
          <a:p>
            <a:pPr>
              <a:lnSpc>
                <a:spcPts val="3569"/>
              </a:lnSpc>
            </a:pPr>
          </a:p>
          <a:p>
            <a:pPr>
              <a:lnSpc>
                <a:spcPts val="1378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4101" t="17577" r="0" b="0"/>
          <a:stretch>
            <a:fillRect/>
          </a:stretch>
        </p:blipFill>
        <p:spPr>
          <a:xfrm flipH="false" flipV="false" rot="0">
            <a:off x="211916" y="1344097"/>
            <a:ext cx="5894121" cy="379940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7086" t="0" r="0" b="7698"/>
          <a:stretch>
            <a:fillRect/>
          </a:stretch>
        </p:blipFill>
        <p:spPr>
          <a:xfrm flipH="false" flipV="false" rot="0">
            <a:off x="12547185" y="723111"/>
            <a:ext cx="4949689" cy="368780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4461" t="13080" r="0" b="0"/>
          <a:stretch>
            <a:fillRect/>
          </a:stretch>
        </p:blipFill>
        <p:spPr>
          <a:xfrm flipH="false" flipV="false" rot="0">
            <a:off x="6478603" y="1028700"/>
            <a:ext cx="5330793" cy="363741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5511" t="0" r="0" b="0"/>
          <a:stretch>
            <a:fillRect/>
          </a:stretch>
        </p:blipFill>
        <p:spPr>
          <a:xfrm flipH="false" flipV="false" rot="0">
            <a:off x="211916" y="6216779"/>
            <a:ext cx="4847153" cy="384740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25184" r="0" b="28332"/>
          <a:stretch>
            <a:fillRect/>
          </a:stretch>
        </p:blipFill>
        <p:spPr>
          <a:xfrm flipH="false" flipV="false" rot="0">
            <a:off x="3944047" y="3807186"/>
            <a:ext cx="4365863" cy="3607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40102" r="0" b="6574"/>
          <a:stretch>
            <a:fillRect/>
          </a:stretch>
        </p:blipFill>
        <p:spPr>
          <a:xfrm flipH="false" flipV="false" rot="0">
            <a:off x="13004064" y="5611098"/>
            <a:ext cx="4492810" cy="425901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8830" r="0" b="11061"/>
          <a:stretch>
            <a:fillRect/>
          </a:stretch>
        </p:blipFill>
        <p:spPr>
          <a:xfrm flipH="false" flipV="false" rot="0">
            <a:off x="8309910" y="5051703"/>
            <a:ext cx="4282429" cy="47266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942530" y="324820"/>
            <a:ext cx="8136948" cy="465649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457155" y="5143500"/>
            <a:ext cx="8607322" cy="479959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0" y="46559"/>
            <a:ext cx="9709390" cy="55373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4403" y="361439"/>
            <a:ext cx="8959597" cy="59312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77902">
            <a:off x="5515005" y="6771107"/>
            <a:ext cx="2654195" cy="28694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889910">
            <a:off x="10527695" y="6818571"/>
            <a:ext cx="2654195" cy="28694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9723229" y="456689"/>
            <a:ext cx="8115300" cy="6337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52"/>
              </a:lnSpc>
            </a:pPr>
            <a:r>
              <a:rPr lang="en-US" spc="116" sz="4645">
                <a:solidFill>
                  <a:srgbClr val="FFFFFF"/>
                </a:solidFill>
                <a:latin typeface="Adigiana Extreme Bold"/>
              </a:rPr>
              <a:t>Если у вас есть яблоко и у меня есть яблоко, и если мы обменяемся этими яблоками, то у вас и у меня останется по одному яблоку. А если у вас есть идея и у меня есть идея, и мы обмениваемся этими идеями, то у каждого будет по две идеи.</a:t>
            </a:r>
          </a:p>
          <a:p>
            <a:pPr algn="just">
              <a:lnSpc>
                <a:spcPts val="4552"/>
              </a:lnSpc>
            </a:pPr>
          </a:p>
          <a:p>
            <a:pPr algn="just">
              <a:lnSpc>
                <a:spcPts val="4552"/>
              </a:lnSpc>
            </a:pPr>
            <a:r>
              <a:rPr lang="en-US" spc="116" sz="4645">
                <a:solidFill>
                  <a:srgbClr val="FFFFFF"/>
                </a:solidFill>
                <a:latin typeface="Adigiana Extreme Bold"/>
              </a:rPr>
              <a:t> Бернард Шоу</a:t>
            </a:r>
          </a:p>
          <a:p>
            <a:pPr algn="ctr">
              <a:lnSpc>
                <a:spcPts val="4552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15566" y="1554363"/>
            <a:ext cx="11004903" cy="671686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459703" y="1673981"/>
            <a:ext cx="6477625" cy="64776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2796384" y="3094265"/>
            <a:ext cx="5074571" cy="348449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41757" y="3035675"/>
            <a:ext cx="4492411" cy="336930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453414" y="7389341"/>
            <a:ext cx="15381171" cy="238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43"/>
              </a:lnSpc>
            </a:pPr>
            <a:r>
              <a:rPr lang="en-US" spc="156" sz="6268">
                <a:solidFill>
                  <a:srgbClr val="FFFFFF"/>
                </a:solidFill>
                <a:latin typeface="Adigiana Extreme Bold"/>
              </a:rPr>
              <a:t>Основные особенности: центральный образ, ветви от него, каждая ветвь помечается ключевым словом или рисунком.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20613" r="0" b="2093"/>
          <a:stretch>
            <a:fillRect/>
          </a:stretch>
        </p:blipFill>
        <p:spPr>
          <a:xfrm flipH="false" flipV="false" rot="0">
            <a:off x="5607455" y="3094265"/>
            <a:ext cx="6334729" cy="375323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453414" y="327893"/>
            <a:ext cx="15381171" cy="238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43"/>
              </a:lnSpc>
            </a:pPr>
            <a:r>
              <a:rPr lang="en-US" spc="156" sz="6268">
                <a:solidFill>
                  <a:srgbClr val="FFFFFF"/>
                </a:solidFill>
                <a:latin typeface="Adigiana Extreme Bold"/>
              </a:rPr>
              <a:t>Ментальная карта – это инструмент визуального мышления, который используется для сбора определенных идей и информации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96520" y="85033"/>
            <a:ext cx="7693451" cy="543951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769600" y="5524543"/>
            <a:ext cx="5983705" cy="462217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444691" y="85033"/>
            <a:ext cx="6915184" cy="524041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37933" y="5622593"/>
            <a:ext cx="6672653" cy="45241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37674" y="56647"/>
            <a:ext cx="14212652" cy="10173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10555" y="178001"/>
            <a:ext cx="7529307" cy="55293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5400000">
            <a:off x="6944339" y="4979947"/>
            <a:ext cx="4364334" cy="581911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00000">
            <a:off x="10771660" y="-780304"/>
            <a:ext cx="5451674" cy="75236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4017621" y="0"/>
            <a:ext cx="3922923" cy="51435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017621" y="5384859"/>
            <a:ext cx="3922923" cy="437113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57140" y="289793"/>
            <a:ext cx="13369655" cy="9243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01"/>
              </a:lnSpc>
            </a:pPr>
            <a:r>
              <a:rPr lang="en-US" spc="122" sz="4899">
                <a:solidFill>
                  <a:srgbClr val="FFFFFF"/>
                </a:solidFill>
                <a:latin typeface="Adigiana Extreme Bold"/>
              </a:rPr>
              <a:t>       Алгоритм создания ментальных карт:</a:t>
            </a:r>
          </a:p>
          <a:p>
            <a:pPr>
              <a:lnSpc>
                <a:spcPts val="4801"/>
              </a:lnSpc>
            </a:pP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1.    Ключевые слова помещаются на самих ветках.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2.    Ветки должны быть живые и гибкие.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3.    На каждой линии пишется только одно ключевое слово. 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4.    Длина линии равняется длине слова.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5.    Слова пишутся печатными буквами. 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6.    Размеры и толщина букв и линий варьируется в зависимости от важности. 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7.    Используются разные цвета. 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8.    Должны использоваться рисунки и символы.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9.    Пространство должно быть заполнено, на карте не должно быть пустых мест.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10. Если ветви чересчур разрослись, их можно заключать в контуры, чтобы они не смешивались с соседними ветвями.</a:t>
            </a:r>
          </a:p>
          <a:p>
            <a:pPr>
              <a:lnSpc>
                <a:spcPts val="4164"/>
              </a:lnSpc>
            </a:pPr>
            <a:r>
              <a:rPr lang="en-US" spc="76" sz="3499">
                <a:solidFill>
                  <a:srgbClr val="FFFFFF"/>
                </a:solidFill>
                <a:latin typeface="Arimo Bold"/>
              </a:rPr>
              <a:t>11. Лист должен быть расположен горизонтально. Тогда будет удобней читать карту.</a:t>
            </a:r>
          </a:p>
          <a:p>
            <a:pPr>
              <a:lnSpc>
                <a:spcPts val="1378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05" t="12482" r="5205" b="908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28240" y="408068"/>
            <a:ext cx="7550091" cy="504261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144000" y="241239"/>
            <a:ext cx="8480275" cy="53762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15305" y="5664497"/>
            <a:ext cx="5775961" cy="462250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921069" y="5791345"/>
            <a:ext cx="6516342" cy="43688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96" t="0" r="396" b="678"/>
          <a:stretch>
            <a:fillRect/>
          </a:stretch>
        </p:blipFill>
        <p:spPr>
          <a:xfrm flipH="false" flipV="false" rot="0">
            <a:off x="2111581" y="0"/>
            <a:ext cx="13693723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DAExIm6XE58</dc:identifier>
  <dcterms:modified xsi:type="dcterms:W3CDTF">2011-08-01T06:04:30Z</dcterms:modified>
  <cp:revision>1</cp:revision>
  <dc:title>Фестиваль</dc:title>
</cp:coreProperties>
</file>