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80" r:id="rId3"/>
    <p:sldId id="286" r:id="rId4"/>
    <p:sldId id="278" r:id="rId5"/>
    <p:sldId id="279" r:id="rId6"/>
    <p:sldId id="281" r:id="rId7"/>
    <p:sldId id="282" r:id="rId8"/>
    <p:sldId id="283" r:id="rId9"/>
    <p:sldId id="284" r:id="rId10"/>
    <p:sldId id="276" r:id="rId11"/>
    <p:sldId id="285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0720-FE27-49A8-938E-354604635E7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73B9-FDBF-45F7-8E13-48CE13100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1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0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0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C8AD-282A-469E-9F30-39E0B4800FE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014" y="73756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088635" y="791182"/>
            <a:ext cx="10986356" cy="50923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22684" y="5185526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4744996" y="1705232"/>
            <a:ext cx="7238538" cy="33635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 работе кураторов </a:t>
            </a:r>
            <a:b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 проекте «500+»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2684" y="5270155"/>
            <a:ext cx="6269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65889"/>
                </a:solidFill>
              </a:rPr>
              <a:t>Бойкова</a:t>
            </a:r>
            <a:r>
              <a:rPr lang="ru-RU" sz="2000" b="1" dirty="0" smtClean="0">
                <a:solidFill>
                  <a:srgbClr val="065889"/>
                </a:solidFill>
              </a:rPr>
              <a:t> Марина Евгеньевна,</a:t>
            </a:r>
          </a:p>
          <a:p>
            <a:r>
              <a:rPr lang="ru-RU" sz="2000" b="1" dirty="0" smtClean="0">
                <a:solidFill>
                  <a:srgbClr val="065889"/>
                </a:solidFill>
              </a:rPr>
              <a:t>заместитель руководителя ГКУ КК Центра оценки качества образования, </a:t>
            </a:r>
          </a:p>
          <a:p>
            <a:r>
              <a:rPr lang="ru-RU" sz="2000" b="1" dirty="0" smtClean="0">
                <a:solidFill>
                  <a:srgbClr val="065889"/>
                </a:solidFill>
              </a:rPr>
              <a:t>региональный координатор проекта «500+»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59" y="1705232"/>
            <a:ext cx="4159864" cy="37816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741" y="-19229"/>
            <a:ext cx="1113805" cy="10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с кураторами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08938" y="57024"/>
            <a:ext cx="872457" cy="893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018" y="-7080"/>
            <a:ext cx="1113805" cy="101255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12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59704" y="698596"/>
            <a:ext cx="732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Договор с куратором ФИОКО заключит до 30.12.2022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165" y="1244540"/>
            <a:ext cx="11081975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Оплата услуг будет произведена  за «проделанную работу в части оказания методической поддержки образовательным организациям, имеющим низкие образовательные  результаты обучающихся»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Оплата в два этапа: июнь и ноябрь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Стоимость услуги за курирование одной ОО: 50 000 р. (минус налоговый вычет)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68" y="2890426"/>
            <a:ext cx="11023252" cy="184665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Рекомендации до заключения договоров: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Проверить наличие у кураторов сертификата о вакцинации!!!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Предупредить работающих пенсионеров об отсутствии компенсации пенсии за период работы в 2022 году.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68" y="4905643"/>
            <a:ext cx="11023252" cy="1661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Расторжение договоров: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Замена куратора= расторжение договора!!!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Смена реквизитов доступа, через регионального координатора.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Сбор пакета документов на нового куратора и передача региональному координатору.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договоров с кураторами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08938" y="57024"/>
            <a:ext cx="872457" cy="893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018" y="1158"/>
            <a:ext cx="1113805" cy="101255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12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8237" y="719476"/>
            <a:ext cx="5107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Перечень необходимых документов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410" y="1108606"/>
            <a:ext cx="11498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−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скан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паспорта – первая страница и страница с пропиской;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−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скан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ИНН;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−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скан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СНИЛС;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−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скан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банковских реквизитов;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−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скан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сертификата по вакцинации, с указанием срока действия сертификата и датами произведенных прививок (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выгрузить с портала </a:t>
            </a:r>
            <a:r>
              <a:rPr lang="ru-RU" sz="2000" u="sng" dirty="0" err="1">
                <a:solidFill>
                  <a:schemeClr val="accent5">
                    <a:lumMod val="75000"/>
                  </a:schemeClr>
                </a:solidFill>
              </a:rPr>
              <a:t>Госсуслуг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), либо официальный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медотвод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или сертификат после перенесенного COVID-19 c указанием окончания срока действия;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−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согласие на обработку персональных данных, </a:t>
            </a:r>
            <a:r>
              <a:rPr lang="ru-RU" sz="2000" i="1" u="sng" dirty="0">
                <a:solidFill>
                  <a:schemeClr val="accent5">
                    <a:lumMod val="75000"/>
                  </a:schemeClr>
                </a:solidFill>
              </a:rPr>
              <a:t>заполненное от руки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endParaRPr lang="ru-RU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−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заполненный файл «Форма подачи данных для оформления контракта.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docx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28" y="4084278"/>
            <a:ext cx="1198227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FF0000"/>
                </a:solidFill>
              </a:rPr>
              <a:t>Все файлы на одного куратора должны быть помещены в одну папку и заархивированы в формате </a:t>
            </a:r>
            <a:r>
              <a:rPr lang="ru-RU" sz="1900" dirty="0" err="1">
                <a:solidFill>
                  <a:srgbClr val="FF0000"/>
                </a:solidFill>
              </a:rPr>
              <a:t>zip</a:t>
            </a:r>
            <a:r>
              <a:rPr lang="ru-RU" sz="1900" dirty="0">
                <a:solidFill>
                  <a:srgbClr val="FF0000"/>
                </a:solidFill>
              </a:rPr>
              <a:t>, 7z или </a:t>
            </a:r>
            <a:r>
              <a:rPr lang="ru-RU" sz="1900" dirty="0" err="1">
                <a:solidFill>
                  <a:srgbClr val="FF0000"/>
                </a:solidFill>
              </a:rPr>
              <a:t>rar</a:t>
            </a:r>
            <a:r>
              <a:rPr lang="ru-RU" sz="1900" dirty="0">
                <a:solidFill>
                  <a:srgbClr val="FF0000"/>
                </a:solidFill>
              </a:rPr>
              <a:t>. </a:t>
            </a:r>
            <a:r>
              <a:rPr lang="ru-RU" sz="1900" dirty="0" smtClean="0">
                <a:solidFill>
                  <a:srgbClr val="FF0000"/>
                </a:solidFill>
              </a:rPr>
              <a:t>Размер </a:t>
            </a:r>
            <a:r>
              <a:rPr lang="ru-RU" sz="1900" dirty="0">
                <a:solidFill>
                  <a:srgbClr val="FF0000"/>
                </a:solidFill>
              </a:rPr>
              <a:t>одного файла-архива не должен превышать 40 МБ. </a:t>
            </a:r>
            <a:endParaRPr lang="ru-RU" sz="1900" dirty="0" smtClean="0">
              <a:solidFill>
                <a:srgbClr val="FF0000"/>
              </a:solidFill>
            </a:endParaRPr>
          </a:p>
          <a:p>
            <a:r>
              <a:rPr lang="ru-RU" sz="1900" dirty="0" smtClean="0">
                <a:solidFill>
                  <a:srgbClr val="FF0000"/>
                </a:solidFill>
              </a:rPr>
              <a:t>Имя </a:t>
            </a:r>
            <a:r>
              <a:rPr lang="ru-RU" sz="1900" dirty="0">
                <a:solidFill>
                  <a:srgbClr val="FF0000"/>
                </a:solidFill>
              </a:rPr>
              <a:t>файла-архива должно быть в следующем формате: 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err="1" smtClean="0">
                <a:solidFill>
                  <a:srgbClr val="FF0000"/>
                </a:solidFill>
              </a:rPr>
              <a:t>Краснодарский_край_Иванов_Иван_Иванович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6151" y="5053774"/>
            <a:ext cx="11599028" cy="15696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Муниципальным координаторам предоставить документы кураторов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в </a:t>
            </a:r>
            <a:r>
              <a:rPr lang="ru-RU" sz="2400" dirty="0">
                <a:solidFill>
                  <a:srgbClr val="00B050"/>
                </a:solidFill>
              </a:rPr>
              <a:t>срок </a:t>
            </a:r>
            <a:r>
              <a:rPr lang="ru-RU" sz="2400" b="1" u="sng" dirty="0" smtClean="0">
                <a:solidFill>
                  <a:srgbClr val="FF0000"/>
                </a:solidFill>
              </a:rPr>
              <a:t>до </a:t>
            </a:r>
            <a:r>
              <a:rPr lang="ru-RU" sz="2400" b="1" u="sng" dirty="0">
                <a:solidFill>
                  <a:srgbClr val="FF0000"/>
                </a:solidFill>
              </a:rPr>
              <a:t>28 февраля 2022 года </a:t>
            </a:r>
            <a:r>
              <a:rPr lang="ru-RU" sz="2400" u="sng" dirty="0">
                <a:solidFill>
                  <a:srgbClr val="00B050"/>
                </a:solidFill>
              </a:rPr>
              <a:t>по защищенному каналу связи «</a:t>
            </a:r>
            <a:r>
              <a:rPr lang="ru-RU" sz="2400" u="sng" dirty="0" err="1">
                <a:solidFill>
                  <a:srgbClr val="00B050"/>
                </a:solidFill>
              </a:rPr>
              <a:t>VipNet</a:t>
            </a:r>
            <a:r>
              <a:rPr lang="ru-RU" sz="2400" u="sng" dirty="0">
                <a:solidFill>
                  <a:srgbClr val="00B050"/>
                </a:solidFill>
              </a:rPr>
              <a:t> Деловая </a:t>
            </a:r>
            <a:r>
              <a:rPr lang="ru-RU" sz="2400" u="sng" dirty="0" smtClean="0">
                <a:solidFill>
                  <a:srgbClr val="00B050"/>
                </a:solidFill>
              </a:rPr>
              <a:t>почта</a:t>
            </a:r>
            <a:r>
              <a:rPr lang="ru-RU" sz="2400" u="sng" dirty="0">
                <a:solidFill>
                  <a:srgbClr val="00B050"/>
                </a:solidFill>
              </a:rPr>
              <a:t>» на электронный адрес: АП ЦОКО Стасова, </a:t>
            </a:r>
            <a:r>
              <a:rPr lang="ru-RU" sz="2400" u="sng" dirty="0" smtClean="0">
                <a:solidFill>
                  <a:srgbClr val="00B050"/>
                </a:solidFill>
              </a:rPr>
              <a:t>180 </a:t>
            </a:r>
          </a:p>
          <a:p>
            <a:pPr algn="ctr"/>
            <a:r>
              <a:rPr lang="ru-RU" sz="2400" u="sng" dirty="0" smtClean="0">
                <a:solidFill>
                  <a:srgbClr val="00B050"/>
                </a:solidFill>
              </a:rPr>
              <a:t>тему </a:t>
            </a:r>
            <a:r>
              <a:rPr lang="ru-RU" sz="2400" u="sng" dirty="0">
                <a:solidFill>
                  <a:srgbClr val="00B050"/>
                </a:solidFill>
              </a:rPr>
              <a:t>письма указать: «Наименование </a:t>
            </a:r>
            <a:r>
              <a:rPr lang="ru-RU" sz="2400" u="sng" dirty="0" err="1">
                <a:solidFill>
                  <a:srgbClr val="00B050"/>
                </a:solidFill>
              </a:rPr>
              <a:t>МО_Кураторы</a:t>
            </a:r>
            <a:r>
              <a:rPr lang="ru-RU" sz="2400" u="sng" dirty="0">
                <a:solidFill>
                  <a:srgbClr val="00B050"/>
                </a:solidFill>
              </a:rPr>
              <a:t> 500+». 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/>
          <p:cNvSpPr txBox="1">
            <a:spLocks/>
          </p:cNvSpPr>
          <p:nvPr/>
        </p:nvSpPr>
        <p:spPr>
          <a:xfrm>
            <a:off x="1074853" y="101153"/>
            <a:ext cx="10037639" cy="76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региональных мероприятиях Дорожной карты проекта «500+» в 2022 году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1014494" y="485328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4696" y="601345"/>
            <a:ext cx="1122817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1. </a:t>
            </a:r>
            <a:r>
              <a:rPr lang="ru-RU" sz="1600" b="1" u="sng" dirty="0" smtClean="0"/>
              <a:t>Совещания с муниципальными координаторами проекта </a:t>
            </a:r>
            <a:r>
              <a:rPr lang="ru-RU" sz="1600" dirty="0" smtClean="0"/>
              <a:t>– </a:t>
            </a:r>
            <a:r>
              <a:rPr lang="ru-RU" sz="1600" b="1" dirty="0" smtClean="0"/>
              <a:t>последний вторник каждого месяца </a:t>
            </a:r>
            <a:r>
              <a:rPr lang="ru-RU" sz="1600" dirty="0" smtClean="0"/>
              <a:t>(</a:t>
            </a:r>
            <a:r>
              <a:rPr lang="ru-RU" sz="1600" b="1" u="sng" dirty="0" smtClean="0">
                <a:solidFill>
                  <a:srgbClr val="FF0000"/>
                </a:solidFill>
              </a:rPr>
              <a:t>плановые</a:t>
            </a:r>
            <a:r>
              <a:rPr lang="ru-RU" sz="1600" dirty="0" smtClean="0"/>
              <a:t>)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</a:t>
            </a:r>
            <a:r>
              <a:rPr lang="ru-RU" sz="1600" b="1" u="sng" dirty="0" smtClean="0">
                <a:solidFill>
                  <a:srgbClr val="FF0000"/>
                </a:solidFill>
              </a:rPr>
              <a:t>22 февраля</a:t>
            </a:r>
            <a:r>
              <a:rPr lang="ru-RU" sz="1600" dirty="0" smtClean="0"/>
              <a:t>, 29 марта, 26 апреля,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31 мая, 28 июня, 26 июля, 30 августа,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                                 27 сентября, 25 октября, 29 ноября, 27 декабря.</a:t>
            </a:r>
          </a:p>
          <a:p>
            <a:r>
              <a:rPr lang="ru-RU" sz="1600" b="1" dirty="0" smtClean="0"/>
              <a:t>Плановые ежемесячные вопросы: 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О </a:t>
            </a:r>
            <a:r>
              <a:rPr lang="ru-RU" sz="1600" dirty="0" err="1" smtClean="0"/>
              <a:t>постпроектном</a:t>
            </a:r>
            <a:r>
              <a:rPr lang="ru-RU" sz="1600" dirty="0" smtClean="0"/>
              <a:t> сопровождении школ-участниц проекта «500+» 2021 года в 2022 году;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О еженедельной выгрузке отчетов из ИС МЭДК, проверке выполнения плановых мероприятий школами и размещении подтверждающих материалов и документов в ИС МЭДК, контроль комментариев кураторов;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Текущие задачи;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Представление опыта реализации проекта в территории (выборочно заранее будут предупреждены).                            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696" y="3203516"/>
            <a:ext cx="11228173" cy="209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2</a:t>
            </a:r>
            <a:r>
              <a:rPr lang="ru-RU" sz="1600" b="1" dirty="0"/>
              <a:t>. </a:t>
            </a:r>
            <a:r>
              <a:rPr lang="ru-RU" sz="1600" b="1" u="sng" dirty="0"/>
              <a:t>Совещания с кураторами 89 школ-участниц проекта </a:t>
            </a:r>
            <a:r>
              <a:rPr lang="ru-RU" sz="1600" dirty="0"/>
              <a:t>– </a:t>
            </a:r>
            <a:r>
              <a:rPr lang="ru-RU" sz="1600" b="1" dirty="0"/>
              <a:t>последняя среда каждого месяца </a:t>
            </a:r>
            <a:r>
              <a:rPr lang="ru-RU" sz="1600" dirty="0"/>
              <a:t>(</a:t>
            </a:r>
            <a:r>
              <a:rPr lang="ru-RU" sz="1600" b="1" u="sng" dirty="0">
                <a:solidFill>
                  <a:srgbClr val="FF0000"/>
                </a:solidFill>
              </a:rPr>
              <a:t>плановые</a:t>
            </a:r>
            <a:r>
              <a:rPr lang="ru-RU" sz="1600" dirty="0"/>
              <a:t>)</a:t>
            </a:r>
          </a:p>
          <a:p>
            <a:r>
              <a:rPr lang="ru-RU" sz="1600" dirty="0"/>
              <a:t>                                                                                                            </a:t>
            </a:r>
            <a:r>
              <a:rPr lang="ru-RU" sz="1600" dirty="0" smtClean="0"/>
              <a:t> </a:t>
            </a:r>
            <a:r>
              <a:rPr lang="ru-RU" sz="1600" b="1" u="sng" dirty="0" smtClean="0">
                <a:solidFill>
                  <a:srgbClr val="FF0000"/>
                </a:solidFill>
              </a:rPr>
              <a:t>24 </a:t>
            </a:r>
            <a:r>
              <a:rPr lang="ru-RU" sz="1600" b="1" u="sng" dirty="0">
                <a:solidFill>
                  <a:srgbClr val="FF0000"/>
                </a:solidFill>
              </a:rPr>
              <a:t>февраля</a:t>
            </a:r>
            <a:r>
              <a:rPr lang="ru-RU" sz="1600" dirty="0"/>
              <a:t>, 30 марта, 27 апреля, 25 мая, </a:t>
            </a:r>
          </a:p>
          <a:p>
            <a:r>
              <a:rPr lang="ru-RU" sz="1600" dirty="0"/>
              <a:t>                                                                                                            </a:t>
            </a:r>
            <a:r>
              <a:rPr lang="ru-RU" sz="1600" dirty="0" smtClean="0"/>
              <a:t> 29 </a:t>
            </a:r>
            <a:r>
              <a:rPr lang="ru-RU" sz="1600" dirty="0"/>
              <a:t>июня, 27 июля, 24 августа, 28 сентября, 26 октября,   </a:t>
            </a:r>
          </a:p>
          <a:p>
            <a:r>
              <a:rPr lang="ru-RU" sz="1600" dirty="0"/>
              <a:t>                                                                                                            </a:t>
            </a:r>
            <a:r>
              <a:rPr lang="ru-RU" sz="1600" dirty="0" smtClean="0"/>
              <a:t> 29 </a:t>
            </a:r>
            <a:r>
              <a:rPr lang="ru-RU" sz="1600" dirty="0"/>
              <a:t>ноября, 28 декабря.</a:t>
            </a:r>
          </a:p>
          <a:p>
            <a:r>
              <a:rPr lang="ru-RU" sz="1600" b="1" dirty="0"/>
              <a:t>Плановые ежемесячные вопросы</a:t>
            </a:r>
            <a:r>
              <a:rPr lang="ru-RU" sz="1600" dirty="0"/>
              <a:t>:</a:t>
            </a:r>
          </a:p>
          <a:p>
            <a:r>
              <a:rPr lang="ru-RU" sz="1600" dirty="0"/>
              <a:t>1) Представление личного дневника куратора;</a:t>
            </a:r>
          </a:p>
          <a:p>
            <a:r>
              <a:rPr lang="ru-RU" sz="1600" dirty="0"/>
              <a:t>2) Текущие задачи;</a:t>
            </a:r>
          </a:p>
          <a:p>
            <a:r>
              <a:rPr lang="ru-RU" sz="1600" dirty="0"/>
              <a:t>3) Представление </a:t>
            </a:r>
            <a:r>
              <a:rPr lang="ru-RU" sz="1600" dirty="0" smtClean="0"/>
              <a:t>куратором опыта </a:t>
            </a:r>
            <a:r>
              <a:rPr lang="ru-RU" sz="1600" dirty="0"/>
              <a:t>взаимодействия с курируемой школой по текущим задачам.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05292" y="1"/>
            <a:ext cx="688314" cy="70474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64696" y="5313245"/>
            <a:ext cx="11228173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r>
              <a:rPr lang="ru-RU" sz="1600" b="1" dirty="0" smtClean="0"/>
              <a:t>. </a:t>
            </a:r>
            <a:r>
              <a:rPr lang="ru-RU" sz="1600" b="1" u="sng" dirty="0"/>
              <a:t>Совещания с </a:t>
            </a:r>
            <a:r>
              <a:rPr lang="ru-RU" sz="1600" b="1" u="sng" dirty="0" err="1" smtClean="0"/>
              <a:t>административн</a:t>
            </a:r>
            <a:r>
              <a:rPr lang="ru-RU" sz="1600" b="1" u="sng" dirty="0" smtClean="0"/>
              <a:t>. командами </a:t>
            </a:r>
            <a:r>
              <a:rPr lang="ru-RU" sz="1600" b="1" u="sng" dirty="0"/>
              <a:t>89 школ-участниц проекта </a:t>
            </a:r>
            <a:r>
              <a:rPr lang="ru-RU" sz="1600" dirty="0"/>
              <a:t>– </a:t>
            </a:r>
            <a:r>
              <a:rPr lang="ru-RU" sz="1600" b="1" dirty="0"/>
              <a:t>последняя </a:t>
            </a:r>
            <a:r>
              <a:rPr lang="ru-RU" sz="1600" b="1" dirty="0" smtClean="0"/>
              <a:t>пятница квартала </a:t>
            </a:r>
            <a:r>
              <a:rPr lang="ru-RU" sz="1600" dirty="0"/>
              <a:t>(</a:t>
            </a:r>
            <a:r>
              <a:rPr lang="ru-RU" sz="1600" u="sng" dirty="0"/>
              <a:t>плановые</a:t>
            </a:r>
            <a:r>
              <a:rPr lang="ru-RU" sz="1600" dirty="0"/>
              <a:t>)</a:t>
            </a:r>
          </a:p>
          <a:p>
            <a:r>
              <a:rPr lang="ru-RU" sz="1600" dirty="0"/>
              <a:t>                                                                                                             </a:t>
            </a:r>
            <a:r>
              <a:rPr lang="ru-RU" sz="1600" dirty="0" smtClean="0"/>
              <a:t>                                  25 марта, 24 июня, 30 сентября, 23 декабря.</a:t>
            </a:r>
            <a:endParaRPr lang="ru-RU" sz="1600" dirty="0"/>
          </a:p>
          <a:p>
            <a:r>
              <a:rPr lang="ru-RU" sz="1600" b="1" dirty="0"/>
              <a:t>Плановые </a:t>
            </a:r>
            <a:r>
              <a:rPr lang="ru-RU" sz="1600" b="1" dirty="0" smtClean="0"/>
              <a:t>ежеквартальные вопросы</a:t>
            </a:r>
            <a:r>
              <a:rPr lang="ru-RU" sz="1600" dirty="0"/>
              <a:t>:</a:t>
            </a:r>
          </a:p>
          <a:p>
            <a:r>
              <a:rPr lang="ru-RU" sz="1600" dirty="0" smtClean="0"/>
              <a:t>1) </a:t>
            </a:r>
            <a:r>
              <a:rPr lang="ru-RU" sz="1600" dirty="0"/>
              <a:t>Текущие </a:t>
            </a:r>
            <a:r>
              <a:rPr lang="ru-RU" sz="1600" dirty="0" smtClean="0"/>
              <a:t>задачи, взаимодействие с кураторами и муниципальными координаторами;</a:t>
            </a:r>
            <a:endParaRPr lang="ru-RU" sz="1600" dirty="0"/>
          </a:p>
          <a:p>
            <a:r>
              <a:rPr lang="ru-RU" sz="1600" dirty="0" smtClean="0"/>
              <a:t>2) Представление набора управленческих решений по ликвидации рискового направления (одного на выбор).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739" y="-20947"/>
            <a:ext cx="798261" cy="7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41" y="-19229"/>
            <a:ext cx="1113805" cy="10125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кураторов в проекте «500+»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" name="Овал 11"/>
          <p:cNvSpPr/>
          <p:nvPr/>
        </p:nvSpPr>
        <p:spPr>
          <a:xfrm>
            <a:off x="2906453" y="826835"/>
            <a:ext cx="5758249" cy="14663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КУРАТОР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61100" y="2318224"/>
            <a:ext cx="3598481" cy="43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1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986334" y="2318224"/>
            <a:ext cx="3598481" cy="43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801549" y="2318224"/>
            <a:ext cx="3598481" cy="43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862" y="2784017"/>
            <a:ext cx="348064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Посещение школы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Задача </a:t>
            </a:r>
            <a:r>
              <a:rPr lang="ru-RU" dirty="0" smtClean="0"/>
              <a:t>– увидеть то, что (возможно) не видит сама школа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Помочь увидеть ЭТО школе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Сопоставить увиденное и то, что написано у школы в документах</a:t>
            </a:r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59581" y="2784693"/>
            <a:ext cx="388903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Консультации и помощь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Задача</a:t>
            </a:r>
            <a:r>
              <a:rPr lang="ru-RU" dirty="0" smtClean="0"/>
              <a:t> – постоянная связь со школой.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Нужно сразу договориться о способе взаимодействия (в какое время удобнее звонить, быть готовыми к приездам, к посещению уроков и т.п.)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68697" y="2784017"/>
            <a:ext cx="421207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Экспертиза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Задача</a:t>
            </a:r>
            <a:r>
              <a:rPr lang="ru-RU" dirty="0" smtClean="0"/>
              <a:t> – установить реальные ли происходят изменения, а не формальные</a:t>
            </a:r>
            <a:endParaRPr lang="ru-RU" dirty="0"/>
          </a:p>
          <a:p>
            <a:pPr algn="ctr"/>
            <a:r>
              <a:rPr lang="ru-RU" dirty="0" smtClean="0"/>
              <a:t>В любом документе школы должно присутствовать </a:t>
            </a:r>
            <a:r>
              <a:rPr lang="ru-RU" b="1" u="sng" dirty="0" smtClean="0"/>
              <a:t>содержание</a:t>
            </a:r>
            <a:r>
              <a:rPr lang="ru-RU" dirty="0" smtClean="0"/>
              <a:t>, соответствующее целям и деятельности, а также </a:t>
            </a:r>
            <a:r>
              <a:rPr lang="ru-RU" b="1" u="sng" dirty="0" smtClean="0"/>
              <a:t>технологии </a:t>
            </a:r>
            <a:r>
              <a:rPr lang="ru-RU" dirty="0" smtClean="0"/>
              <a:t>(управленческие, педагогические)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342" y="5753141"/>
            <a:ext cx="10889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/>
              <a:t>ПРИНЦИП и ТЕХНОЛОГИИ </a:t>
            </a:r>
            <a:r>
              <a:rPr lang="ru-RU" sz="4400" b="1" u="sng" dirty="0" smtClean="0"/>
              <a:t>СОТРУДНИЧЕСТВА</a:t>
            </a: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151463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41" y="-19229"/>
            <a:ext cx="1113805" cy="101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44" y="1334530"/>
            <a:ext cx="3804324" cy="529693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работе кураторов в проекте «500+»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10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44" y="1430295"/>
            <a:ext cx="3641124" cy="523514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682313" y="6333867"/>
            <a:ext cx="337390" cy="3315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90961" y="6395651"/>
            <a:ext cx="337390" cy="3315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4019703" y="5187262"/>
            <a:ext cx="395778" cy="99677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8428351" y="3148397"/>
            <a:ext cx="395778" cy="99677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8428351" y="4807292"/>
            <a:ext cx="395778" cy="996779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147500" y="1446634"/>
            <a:ext cx="27397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Сроки региональной выборочной содержательной экспертизы – </a:t>
            </a:r>
          </a:p>
          <a:p>
            <a:r>
              <a:rPr lang="ru-RU" dirty="0" smtClean="0"/>
              <a:t>за 10 дней до федерального срока:</a:t>
            </a:r>
          </a:p>
          <a:p>
            <a:r>
              <a:rPr lang="ru-RU" dirty="0"/>
              <a:t>м</a:t>
            </a:r>
            <a:r>
              <a:rPr lang="ru-RU" dirty="0" smtClean="0"/>
              <a:t>униципалитет – 6 дней;</a:t>
            </a:r>
          </a:p>
          <a:p>
            <a:r>
              <a:rPr lang="ru-RU" dirty="0"/>
              <a:t>р</a:t>
            </a:r>
            <a:r>
              <a:rPr lang="ru-RU" dirty="0" smtClean="0"/>
              <a:t>егион – 4 дня.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278" y="3944764"/>
            <a:ext cx="2989197" cy="2484995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 rot="10800000">
            <a:off x="4025317" y="2351432"/>
            <a:ext cx="395778" cy="99677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9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курируемой школы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027" y="-19229"/>
            <a:ext cx="1113805" cy="101255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85" y="2660823"/>
            <a:ext cx="5354594" cy="3501080"/>
          </a:xfrm>
          <a:prstGeom prst="rect">
            <a:avLst/>
          </a:prstGeom>
        </p:spPr>
      </p:pic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935586" y="1240230"/>
            <a:ext cx="5828769" cy="33152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2628" y="1342458"/>
            <a:ext cx="102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39224" y="4411363"/>
            <a:ext cx="102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318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027" y="-19229"/>
            <a:ext cx="1113805" cy="10125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 и меры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9674" y="4036873"/>
            <a:ext cx="3281334" cy="1894753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80" y="993321"/>
            <a:ext cx="5460021" cy="3043552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364" y="4769709"/>
            <a:ext cx="3412954" cy="1828801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074" y="3877229"/>
            <a:ext cx="3641885" cy="2054397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586" y="795807"/>
            <a:ext cx="3559793" cy="1927485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4739" y="2438174"/>
            <a:ext cx="3491639" cy="1992258"/>
          </a:xfrm>
          <a:prstGeom prst="rect">
            <a:avLst/>
          </a:prstGeom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6016" y="1372226"/>
            <a:ext cx="3784503" cy="2120299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5959" y="3210345"/>
            <a:ext cx="3586894" cy="2087348"/>
          </a:xfrm>
          <a:prstGeom prst="rect">
            <a:avLst/>
          </a:prstGeom>
        </p:spPr>
      </p:pic>
      <p:pic>
        <p:nvPicPr>
          <p:cNvPr id="20" name="Объект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6392" y="4646462"/>
            <a:ext cx="4083750" cy="2136775"/>
          </a:xfrm>
          <a:prstGeom prst="rect">
            <a:avLst/>
          </a:prstGeom>
        </p:spPr>
      </p:pic>
      <p:pic>
        <p:nvPicPr>
          <p:cNvPr id="21" name="Объект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7652" y="5293810"/>
            <a:ext cx="2821315" cy="15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076" y="9030"/>
            <a:ext cx="1113805" cy="10125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поддержка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498" y="1021580"/>
            <a:ext cx="6646299" cy="435133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460" y="3023287"/>
            <a:ext cx="6548540" cy="3665837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6200000">
            <a:off x="3038339" y="4933042"/>
            <a:ext cx="513592" cy="144985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18951" y="5845195"/>
            <a:ext cx="195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11</a:t>
            </a:r>
            <a:endParaRPr lang="ru-RU" sz="4800" dirty="0"/>
          </a:p>
        </p:txBody>
      </p:sp>
      <p:sp>
        <p:nvSpPr>
          <p:cNvPr id="11" name="Стрелка вправо 10"/>
          <p:cNvSpPr/>
          <p:nvPr/>
        </p:nvSpPr>
        <p:spPr>
          <a:xfrm rot="6732307">
            <a:off x="7294927" y="1960600"/>
            <a:ext cx="513592" cy="144985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27046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9" y="1968200"/>
            <a:ext cx="5264238" cy="2581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3076" y="9030"/>
            <a:ext cx="1113805" cy="101255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ВШЭ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3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56" y="759770"/>
            <a:ext cx="4432046" cy="2416861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279" y="3028350"/>
            <a:ext cx="4787606" cy="2672234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1373" y="4364467"/>
            <a:ext cx="4575991" cy="23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076" y="9030"/>
            <a:ext cx="1113805" cy="101255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25543" y="57024"/>
            <a:ext cx="9420086" cy="565751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 ВШЭ</a:t>
            </a:r>
            <a:endParaRPr lang="ru-RU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1080248" y="685414"/>
            <a:ext cx="10028623" cy="47754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888" y="1055959"/>
            <a:ext cx="4852907" cy="2678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228" y="947502"/>
            <a:ext cx="5112643" cy="2786938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341" y="3716209"/>
            <a:ext cx="5623506" cy="31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37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736</Words>
  <Application>Microsoft Office PowerPoint</Application>
  <PresentationFormat>Широкоэкранный</PresentationFormat>
  <Paragraphs>93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О работе кураторов  в проекте «500+»</vt:lpstr>
      <vt:lpstr>Презентация PowerPoint</vt:lpstr>
      <vt:lpstr>Роль кураторов в проекте «500+»</vt:lpstr>
      <vt:lpstr>О работе кураторов в проекте «500+»</vt:lpstr>
      <vt:lpstr>Посещение курируемой школы</vt:lpstr>
      <vt:lpstr>Факторы риска и меры</vt:lpstr>
      <vt:lpstr>Информационная поддержка</vt:lpstr>
      <vt:lpstr>Методическая поддержка ВШЭ</vt:lpstr>
      <vt:lpstr>Методическая поддержка ВШЭ</vt:lpstr>
      <vt:lpstr>Заключение договоров с кураторами</vt:lpstr>
      <vt:lpstr>Заключение договоров с кураторами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103</cp:revision>
  <cp:lastPrinted>2022-02-24T10:55:45Z</cp:lastPrinted>
  <dcterms:created xsi:type="dcterms:W3CDTF">2021-09-28T10:01:15Z</dcterms:created>
  <dcterms:modified xsi:type="dcterms:W3CDTF">2022-02-24T11:32:35Z</dcterms:modified>
</cp:coreProperties>
</file>