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260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29.03.2022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3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48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36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24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69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35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t>29.03.2022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</a:t>
            </a:r>
          </a:p>
          <a:p>
            <a:pPr lvl="6" rtl="0"/>
            <a:r>
              <a:rPr lang="ru-RU" dirty="0"/>
              <a:t>Седьмой</a:t>
            </a:r>
          </a:p>
          <a:p>
            <a:pPr lvl="7" rtl="0"/>
            <a:r>
              <a:rPr lang="ru-RU" dirty="0"/>
              <a:t>Восьмой</a:t>
            </a:r>
          </a:p>
          <a:p>
            <a:pPr lvl="8" rtl="0"/>
            <a:r>
              <a:rPr lang="ru-RU" dirty="0"/>
              <a:t>Девятый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29.03.2022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4800" dirty="0"/>
              <a:t>Пути формирования понятий о значении бактерий, вирусов и простейших в природе, жизни человека и животных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-RU" dirty="0"/>
              <a:t>Подготовила презентацию: </a:t>
            </a:r>
            <a:r>
              <a:rPr lang="ru-RU" dirty="0" err="1"/>
              <a:t>Подставкина</a:t>
            </a:r>
            <a:r>
              <a:rPr lang="ru-RU" dirty="0"/>
              <a:t> В.А., учитель географии и биологии, МБОУ СОШ №44 им. П.Г. Поветкина </a:t>
            </a:r>
            <a:r>
              <a:rPr lang="ru-RU" dirty="0" err="1"/>
              <a:t>г.Кропоткин</a:t>
            </a:r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71B1D-8B54-4237-A876-4BCAE813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Бактерии в отличии от грибов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DB436EA-0A60-4CE6-8F32-4BCB6D1CC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/>
              <a:t>Делятся путем митоза</a:t>
            </a:r>
          </a:p>
          <a:p>
            <a:pPr marL="457200" indent="-457200">
              <a:buAutoNum type="arabicParenR"/>
            </a:pPr>
            <a:r>
              <a:rPr lang="ru-RU" b="1" dirty="0"/>
              <a:t>Имеют одну кольцевую молекулу ДНК</a:t>
            </a:r>
          </a:p>
          <a:p>
            <a:pPr marL="457200" indent="-457200">
              <a:buAutoNum type="arabicParenR"/>
            </a:pPr>
            <a:r>
              <a:rPr lang="ru-RU" dirty="0"/>
              <a:t>Образуют специализированные половые клетки</a:t>
            </a:r>
          </a:p>
          <a:p>
            <a:pPr marL="457200" indent="-457200">
              <a:buAutoNum type="arabicParenR"/>
            </a:pPr>
            <a:r>
              <a:rPr lang="ru-RU" dirty="0"/>
              <a:t>Образуют разнообразные ткани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6ADA6751-E2DE-4494-8EA1-2A281320833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E3FF9-234E-4944-9D42-C6C946B4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Общим свойством всех клеток бактерий, грибов, растений и животных является способность 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1C716F-493D-43C2-BA4B-24281560B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b="1" dirty="0"/>
              <a:t>Обмену веществ</a:t>
            </a:r>
          </a:p>
          <a:p>
            <a:pPr marL="457200" indent="-457200">
              <a:buAutoNum type="arabicParenR"/>
            </a:pPr>
            <a:r>
              <a:rPr lang="ru-RU" dirty="0"/>
              <a:t>Мейозу</a:t>
            </a:r>
          </a:p>
          <a:p>
            <a:pPr marL="457200" indent="-457200">
              <a:buAutoNum type="arabicParenR"/>
            </a:pPr>
            <a:r>
              <a:rPr lang="ru-RU" dirty="0"/>
              <a:t>Движению</a:t>
            </a:r>
          </a:p>
          <a:p>
            <a:pPr marL="457200" indent="-457200">
              <a:buAutoNum type="arabicParenR"/>
            </a:pPr>
            <a:r>
              <a:rPr lang="ru-RU" dirty="0"/>
              <a:t>сократимость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E4C1C5ED-A8CF-4F69-9182-BB22B5CE6CA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5A6D9F-AE18-48F5-8261-2FD5A4AD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Размножение бактерий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F9624F-C44B-4707-874B-6D417BA68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Бинарное деление – </a:t>
            </a:r>
            <a:r>
              <a:rPr lang="ru-RU" b="0" dirty="0"/>
              <a:t>деление клетки надвое, при благоприятных условиях способны делиться каждые 20-30 минут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15C52F3-1353-4698-9902-ABEF055EE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16005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0" dirty="0"/>
              <a:t>У бактерий имеется процесс одностороннего переноса наследственной информации путем передачи плазмиды от одной к другой с помощью специальной ворсинки </a:t>
            </a:r>
            <a:r>
              <a:rPr lang="ru-RU" dirty="0"/>
              <a:t>- конъюгация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30C8731-4585-4EC1-87EC-C3B34F919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51132" y="4965725"/>
            <a:ext cx="2157660" cy="1211238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1B0A2AC5-4BAE-4A11-961E-84ED913FC9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901" y="2743200"/>
            <a:ext cx="2989405" cy="385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="" xmlns:a16="http://schemas.microsoft.com/office/drawing/2014/main" id="{3EDB4217-C794-4841-AB79-0358E2F57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880" y="3559946"/>
            <a:ext cx="4489704" cy="329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138AA3-F66A-4410-8250-EC7FF859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/>
              <a:t>Жизнедеятельность бактерий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13F910-A57E-4FD7-820A-C227837EE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C4C4FF0-AFFD-4665-BE74-8551D75F51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8C121AF-385D-4C11-B97F-ED6AA33EE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F2ED36C-B849-4C9C-8494-7EB37B79536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E7469134-696D-4A3C-8381-C36F092BE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160" y="1171852"/>
            <a:ext cx="9628632" cy="56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5532AC-CD98-42C9-AC90-6FE6FA52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 бактерий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95EFE8AE-CA5B-49B1-9A66-40B4BC2511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26" y="648070"/>
            <a:ext cx="10963923" cy="62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0763A1-EF17-4F66-993A-E47CA1EF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3A783EBF-FBB5-482E-BFEB-871E92A4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363" y="612558"/>
            <a:ext cx="9701429" cy="62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3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D69D14-0825-4A66-8BE0-99036876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C13C6621-EE13-4D7A-99CF-30324ADA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160" y="608120"/>
            <a:ext cx="9387839" cy="62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8848F2-F793-4546-BDAC-04072D60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Вирусы – неклеточные формы жизни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D05750-D037-4B44-8B22-9BEBEDBFD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28457"/>
            <a:ext cx="6936410" cy="1234339"/>
          </a:xfrm>
        </p:spPr>
        <p:txBody>
          <a:bodyPr>
            <a:normAutofit/>
          </a:bodyPr>
          <a:lstStyle/>
          <a:p>
            <a:r>
              <a:rPr lang="ru-RU" dirty="0"/>
              <a:t>Вирусы(от лат. Вира-яд) – внутриклеточные паразиты, не имеют собственного метаболизма, только внутри клеток хозяина. Вирусы изучает наука </a:t>
            </a:r>
            <a:r>
              <a:rPr lang="ru-RU" i="1" dirty="0"/>
              <a:t>вирусология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430D62B0-236B-4870-87FB-CC1835723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325" y="2698812"/>
            <a:ext cx="4948766" cy="34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="" xmlns:a16="http://schemas.microsoft.com/office/drawing/2014/main" id="{F92D0A17-8A6C-4CD1-8F56-C6D63284B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708" y="2929632"/>
            <a:ext cx="4503973" cy="37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D8CD61-B4D2-4B98-9E33-5ED16E69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жизни вирусов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E8D633-2F21-4AB1-A66E-0B644149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28456"/>
            <a:ext cx="3812841" cy="3711669"/>
          </a:xfrm>
        </p:spPr>
        <p:txBody>
          <a:bodyPr/>
          <a:lstStyle/>
          <a:p>
            <a:r>
              <a:rPr lang="ru-RU" dirty="0"/>
              <a:t>Вирусы существуют в двух формах:</a:t>
            </a:r>
          </a:p>
          <a:p>
            <a:pPr marL="457200" indent="-457200">
              <a:buAutoNum type="arabicParenR"/>
            </a:pPr>
            <a:r>
              <a:rPr lang="ru-RU" dirty="0"/>
              <a:t>покоящейся-внеклеточной (вирион), в данной форме способны кристаллизоваться;</a:t>
            </a:r>
          </a:p>
          <a:p>
            <a:pPr marL="457200" indent="-457200">
              <a:buAutoNum type="arabicParenR"/>
            </a:pPr>
            <a:r>
              <a:rPr lang="ru-RU" dirty="0"/>
              <a:t>Внутриклеточной(вирус) – когда осуществляется их размножение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="" xmlns:a16="http://schemas.microsoft.com/office/drawing/2014/main" id="{87C9B791-B5F0-406A-9829-067D1DE4061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897" y="1828456"/>
            <a:ext cx="5081042" cy="5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DEE0E8-9CB9-41F7-A72C-5932EB08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Вирусы состоят </a:t>
            </a:r>
            <a:r>
              <a:rPr lang="ru-RU" b="1" dirty="0"/>
              <a:t>из НК </a:t>
            </a:r>
            <a:r>
              <a:rPr lang="ru-RU" dirty="0"/>
              <a:t>(ДНК или РНК) и </a:t>
            </a:r>
            <a:r>
              <a:rPr lang="ru-RU" b="1" dirty="0" err="1"/>
              <a:t>капсида</a:t>
            </a:r>
            <a:r>
              <a:rPr lang="ru-RU" b="1" dirty="0"/>
              <a:t> </a:t>
            </a:r>
            <a:r>
              <a:rPr lang="ru-RU" dirty="0"/>
              <a:t>(может иметь разную форму)- особой белковой оболочки, защищающей вирус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C5B3786-EC44-4A30-9801-3DD4E66FA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dirty="0"/>
              <a:t>Более сложные вирусы имеют </a:t>
            </a:r>
            <a:r>
              <a:rPr lang="ru-RU" dirty="0" err="1"/>
              <a:t>суперкапсид</a:t>
            </a:r>
            <a:r>
              <a:rPr lang="ru-RU" b="0" dirty="0"/>
              <a:t> – </a:t>
            </a:r>
            <a:r>
              <a:rPr lang="ru-RU" b="0" dirty="0" err="1"/>
              <a:t>капсид</a:t>
            </a:r>
            <a:r>
              <a:rPr lang="ru-RU" b="0" dirty="0"/>
              <a:t> покрытый липопротеиновой мембраной (вирус герпеса, гриппа)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7CABA99-4606-4269-9BD5-448DEC8DD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dirty="0"/>
              <a:t>НК внутри вируса может быть кольцевой, одно или двуцепочечной, ретровирусы содержат РНК, аденовирусы 2 цепи ДНК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="" xmlns:a16="http://schemas.microsoft.com/office/drawing/2014/main" id="{1E84F704-AF2F-4218-998B-BCB837F91E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525" y="2778135"/>
            <a:ext cx="4491038" cy="33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="" xmlns:a16="http://schemas.microsoft.com/office/drawing/2014/main" id="{ECAC7404-6EF0-494A-96F5-259A2F367E4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850" y="2776538"/>
            <a:ext cx="4489450" cy="33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Сформировать понятия у учащихся: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Царство Бактерии. Характеристика, особенности, основные представители. Роль бактерий в природе. Бактерии – возбудители заболеваний растений, животных, человека.</a:t>
            </a:r>
          </a:p>
          <a:p>
            <a:pPr rtl="0"/>
            <a:r>
              <a:rPr lang="ru-RU" dirty="0"/>
              <a:t>Вирусы – неклеточная форма жизни, строение и характеристика, размножение. Болезни, вызываемые вирусами.</a:t>
            </a:r>
          </a:p>
          <a:p>
            <a:pPr rtl="0"/>
            <a:r>
              <a:rPr lang="ru-RU" dirty="0"/>
              <a:t>Общая характеристика </a:t>
            </a:r>
            <a:r>
              <a:rPr lang="ru-RU" dirty="0" err="1"/>
              <a:t>подцарства</a:t>
            </a:r>
            <a:r>
              <a:rPr lang="ru-RU" dirty="0"/>
              <a:t> Одноклеточные, или Простейшие. Роль простейших в природе и жизни человека.</a:t>
            </a:r>
          </a:p>
          <a:p>
            <a:pPr rtl="0"/>
            <a:r>
              <a:rPr lang="ru-RU" dirty="0"/>
              <a:t>+ Задания ЕГЭ!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F8CCBD-58DD-4404-AD89-ACF44BA9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Бактериофаг (от греч. </a:t>
            </a:r>
            <a:r>
              <a:rPr lang="ru-RU" i="1" dirty="0" err="1"/>
              <a:t>бактерион</a:t>
            </a:r>
            <a:r>
              <a:rPr lang="ru-RU" dirty="0"/>
              <a:t> – палочка и </a:t>
            </a:r>
            <a:r>
              <a:rPr lang="ru-RU" i="1" dirty="0" err="1"/>
              <a:t>фагос</a:t>
            </a:r>
            <a:r>
              <a:rPr lang="ru-RU" dirty="0"/>
              <a:t> – пожиратель) – вирус бактерий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7CCD4E-EE3B-42F9-AAD6-3FD0ECA6B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39096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Бактериофаг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D78BAB-2630-4E1E-A698-8D451E42BA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5BC1A22-04BA-42ED-B967-DA09D9845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43973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Вирус гриппа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AE5003E-AE42-4BE5-9497-E08C6B6D64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>
            <a:extLst>
              <a:ext uri="{FF2B5EF4-FFF2-40B4-BE49-F238E27FC236}">
                <a16:creationId xmlns="" xmlns:a16="http://schemas.microsoft.com/office/drawing/2014/main" id="{8F47BAEE-BEA9-448E-8EEA-A7F70549E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160" y="2219418"/>
            <a:ext cx="9394190" cy="46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00836FF7-1EB6-4961-9195-747786F6FBFF}"/>
              </a:ext>
            </a:extLst>
          </p:cNvPr>
          <p:cNvSpPr/>
          <p:nvPr/>
        </p:nvSpPr>
        <p:spPr>
          <a:xfrm>
            <a:off x="2263806" y="22681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="" xmlns:a16="http://schemas.microsoft.com/office/drawing/2014/main" id="{3873095B-AC51-4EBD-B418-C08863B97610}"/>
              </a:ext>
            </a:extLst>
          </p:cNvPr>
          <p:cNvSpPr/>
          <p:nvPr/>
        </p:nvSpPr>
        <p:spPr>
          <a:xfrm>
            <a:off x="9454718" y="221941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3B5B85-2120-43C7-A565-92007B86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014" y="658346"/>
            <a:ext cx="6658985" cy="36644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0464CB-72BD-4772-A660-B0487A8B4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>
            <a:extLst>
              <a:ext uri="{FF2B5EF4-FFF2-40B4-BE49-F238E27FC236}">
                <a16:creationId xmlns="" xmlns:a16="http://schemas.microsoft.com/office/drawing/2014/main" id="{AACEDF8D-9794-4FBA-8A9D-6D75561CC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295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49137A-5D38-4EE6-B26F-A899C136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015" y="658346"/>
            <a:ext cx="6710156" cy="36644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BE08CA-5EFF-497D-A0AA-E41D2D060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>
            <a:extLst>
              <a:ext uri="{FF2B5EF4-FFF2-40B4-BE49-F238E27FC236}">
                <a16:creationId xmlns="" xmlns:a16="http://schemas.microsoft.com/office/drawing/2014/main" id="{33BC60FF-7171-46C6-AF4A-2F5B9AD12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649" y="0"/>
            <a:ext cx="9313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A3B2BC-14AB-495D-8FBB-4D187E26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982" y="466343"/>
            <a:ext cx="7641809" cy="1362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A2B255-6BF6-4BB0-8B0F-56C859212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978" y="1026776"/>
            <a:ext cx="1214933" cy="1422335"/>
          </a:xfrm>
        </p:spPr>
        <p:txBody>
          <a:bodyPr/>
          <a:lstStyle/>
          <a:p>
            <a:pPr marL="914400" lvl="1" indent="-457200">
              <a:buAutoNum type="arabicParenR"/>
            </a:pPr>
            <a:endParaRPr lang="ru-RU" dirty="0"/>
          </a:p>
        </p:txBody>
      </p:sp>
      <p:pic>
        <p:nvPicPr>
          <p:cNvPr id="20482" name="Picture 2">
            <a:extLst>
              <a:ext uri="{FF2B5EF4-FFF2-40B4-BE49-F238E27FC236}">
                <a16:creationId xmlns="" xmlns:a16="http://schemas.microsoft.com/office/drawing/2014/main" id="{6DDD747A-8E57-47C1-A246-99FAD5A75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983" y="466344"/>
            <a:ext cx="5317724" cy="41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="" xmlns:a16="http://schemas.microsoft.com/office/drawing/2014/main" id="{F63AF9CC-FC36-4387-B1D3-CC85D8029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2101"/>
            <a:ext cx="3781888" cy="236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="" xmlns:a16="http://schemas.microsoft.com/office/drawing/2014/main" id="{831BD3A4-2608-436B-AF39-C2C4E9F7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342"/>
            <a:ext cx="3423822" cy="402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="" xmlns:a16="http://schemas.microsoft.com/office/drawing/2014/main" id="{799C5E5E-D466-47EB-ACB7-AC2174A3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664" y="4567561"/>
            <a:ext cx="3518516" cy="23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>
            <a:extLst>
              <a:ext uri="{FF2B5EF4-FFF2-40B4-BE49-F238E27FC236}">
                <a16:creationId xmlns="" xmlns:a16="http://schemas.microsoft.com/office/drawing/2014/main" id="{466F60E4-2AC1-4AA3-91EA-2AF7EA6863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568" y="3648075"/>
            <a:ext cx="4720431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>
            <a:extLst>
              <a:ext uri="{FF2B5EF4-FFF2-40B4-BE49-F238E27FC236}">
                <a16:creationId xmlns="" xmlns:a16="http://schemas.microsoft.com/office/drawing/2014/main" id="{88F804A9-F31C-4C93-A361-0463CCA64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866" y="466342"/>
            <a:ext cx="3909134" cy="30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01B4C9-BC02-4A3C-8361-FA87CB00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Наследственный аппарат расположен в нуклеарной области 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D975251-ED97-4F92-9969-47350AFC0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b="1" dirty="0"/>
              <a:t>Дифтерийной палочки</a:t>
            </a:r>
          </a:p>
          <a:p>
            <a:pPr marL="457200" indent="-457200">
              <a:buAutoNum type="arabicParenR"/>
            </a:pPr>
            <a:r>
              <a:rPr lang="ru-RU" dirty="0"/>
              <a:t>Вируса натуральной оспы</a:t>
            </a:r>
          </a:p>
          <a:p>
            <a:pPr marL="457200" indent="-457200">
              <a:buAutoNum type="arabicParenR"/>
            </a:pPr>
            <a:r>
              <a:rPr lang="ru-RU" dirty="0"/>
              <a:t>Инфузории-туфельки</a:t>
            </a:r>
          </a:p>
          <a:p>
            <a:pPr marL="457200" indent="-457200">
              <a:buAutoNum type="arabicParenR"/>
            </a:pPr>
            <a:r>
              <a:rPr lang="ru-RU" dirty="0"/>
              <a:t>Эвглены зеленой</a:t>
            </a:r>
          </a:p>
          <a:p>
            <a:endParaRPr lang="ru-RU" dirty="0"/>
          </a:p>
        </p:txBody>
      </p:sp>
      <p:pic>
        <p:nvPicPr>
          <p:cNvPr id="21506" name="Picture 2">
            <a:extLst>
              <a:ext uri="{FF2B5EF4-FFF2-40B4-BE49-F238E27FC236}">
                <a16:creationId xmlns="" xmlns:a16="http://schemas.microsoft.com/office/drawing/2014/main" id="{ECBCAE73-8BB9-4903-B3A9-4E0495E47E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392" y="2465388"/>
            <a:ext cx="4948766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9C8E19-5A5A-4610-B7FF-9A60077A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Вирусы, в отличии от бактерий,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1B1891-EC7D-48D0-B6E4-CE4AB5EA8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299317"/>
            <a:ext cx="4487501" cy="418138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dirty="0"/>
              <a:t>Имеют клеточную стенку</a:t>
            </a:r>
          </a:p>
          <a:p>
            <a:pPr marL="457200" indent="-457200">
              <a:buAutoNum type="arabicParenR"/>
            </a:pPr>
            <a:r>
              <a:rPr lang="ru-RU" dirty="0"/>
              <a:t>Адаптируются к среде</a:t>
            </a:r>
          </a:p>
          <a:p>
            <a:pPr marL="457200" indent="-457200">
              <a:buAutoNum type="arabicParenR"/>
            </a:pPr>
            <a:r>
              <a:rPr lang="ru-RU" b="1" dirty="0"/>
              <a:t>Состоят только из нуклеиновой кислоты и белка</a:t>
            </a:r>
          </a:p>
          <a:p>
            <a:pPr marL="457200" indent="-457200">
              <a:buAutoNum type="arabicParenR"/>
            </a:pPr>
            <a:r>
              <a:rPr lang="ru-RU" dirty="0"/>
              <a:t>Размножаются вегетативно</a:t>
            </a:r>
          </a:p>
          <a:p>
            <a:pPr marL="457200" indent="-457200">
              <a:buAutoNum type="arabicParenR"/>
            </a:pPr>
            <a:r>
              <a:rPr lang="ru-RU" b="1" dirty="0"/>
              <a:t>Не имеют собственного обмена веществ</a:t>
            </a:r>
          </a:p>
          <a:p>
            <a:pPr marL="457200" indent="-457200">
              <a:buAutoNum type="arabicParenR"/>
            </a:pPr>
            <a:r>
              <a:rPr lang="ru-RU" b="1" dirty="0"/>
              <a:t>Ведут только паразитический образ жизни</a:t>
            </a:r>
          </a:p>
          <a:p>
            <a:pPr marL="457200" indent="-457200">
              <a:buAutoNum type="arabicParenR"/>
            </a:pPr>
            <a:endParaRPr lang="ru-RU" dirty="0"/>
          </a:p>
        </p:txBody>
      </p:sp>
      <p:sp>
        <p:nvSpPr>
          <p:cNvPr id="7" name="Рисунок 3">
            <a:extLst>
              <a:ext uri="{FF2B5EF4-FFF2-40B4-BE49-F238E27FC236}">
                <a16:creationId xmlns="" xmlns:a16="http://schemas.microsoft.com/office/drawing/2014/main" id="{01EDF6C5-A003-4068-BB0C-26B30B6E0430}"/>
              </a:ext>
            </a:extLst>
          </p:cNvPr>
          <p:cNvSpPr txBox="1">
            <a:spLocks/>
          </p:cNvSpPr>
          <p:nvPr/>
        </p:nvSpPr>
        <p:spPr>
          <a:xfrm>
            <a:off x="5518897" y="1819922"/>
            <a:ext cx="5389895" cy="5038078"/>
          </a:xfrm>
          <a:prstGeom prst="rect">
            <a:avLst/>
          </a:prstGeom>
        </p:spPr>
      </p:sp>
      <p:pic>
        <p:nvPicPr>
          <p:cNvPr id="22534" name="Picture 6">
            <a:extLst>
              <a:ext uri="{FF2B5EF4-FFF2-40B4-BE49-F238E27FC236}">
                <a16:creationId xmlns="" xmlns:a16="http://schemas.microsoft.com/office/drawing/2014/main" id="{E8F363D7-FE66-4C51-9168-70DAE8C9E53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150" y="1819275"/>
            <a:ext cx="53911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3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B274FD-A50A-4974-97D4-8D0971B3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Установите правильную последовательность стадий размножения ДНК-содержащих вирусов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19D022-25B0-4E82-A9DF-BC4BE223C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ru-RU" dirty="0"/>
              <a:t>Выход вируса в окружающую среду</a:t>
            </a:r>
          </a:p>
          <a:p>
            <a:pPr marL="457200" indent="-457200">
              <a:buAutoNum type="arabicParenR"/>
            </a:pPr>
            <a:r>
              <a:rPr lang="ru-RU" dirty="0"/>
              <a:t>Синтез белка вируса в клетке</a:t>
            </a:r>
          </a:p>
          <a:p>
            <a:pPr marL="457200" indent="-457200">
              <a:buAutoNum type="arabicParenR"/>
            </a:pPr>
            <a:r>
              <a:rPr lang="ru-RU" dirty="0"/>
              <a:t>Внедрение ДНК в клетку</a:t>
            </a:r>
          </a:p>
          <a:p>
            <a:pPr marL="457200" indent="-457200">
              <a:buAutoNum type="arabicParenR"/>
            </a:pPr>
            <a:r>
              <a:rPr lang="ru-RU" dirty="0"/>
              <a:t>Синтез ДНК вируса в клетке</a:t>
            </a:r>
          </a:p>
          <a:p>
            <a:pPr marL="457200" indent="-457200">
              <a:buAutoNum type="arabicParenR"/>
            </a:pPr>
            <a:r>
              <a:rPr lang="ru-RU" dirty="0"/>
              <a:t>Прикрепление вируса к клетке</a:t>
            </a:r>
          </a:p>
          <a:p>
            <a:r>
              <a:rPr lang="ru-RU" dirty="0"/>
              <a:t>Ответ: 53421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87827F2F-B4ED-4D2D-825F-D0D2C22FA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23558" name="Picture 6">
            <a:extLst>
              <a:ext uri="{FF2B5EF4-FFF2-40B4-BE49-F238E27FC236}">
                <a16:creationId xmlns="" xmlns:a16="http://schemas.microsoft.com/office/drawing/2014/main" id="{9003EA18-E252-4631-9FF2-92DC2FD9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896" y="205722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045975-7F0E-4CAC-BB70-9E57A4FF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белка и нуклеиновой кислоты состоят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9D4071C-EC33-4D79-8878-6AE2EEAE3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/>
              <a:t>Одноклеточные грибы</a:t>
            </a:r>
          </a:p>
          <a:p>
            <a:pPr marL="457200" indent="-457200">
              <a:buAutoNum type="arabicParenR"/>
            </a:pPr>
            <a:r>
              <a:rPr lang="ru-RU" b="1" dirty="0"/>
              <a:t>Вирусы</a:t>
            </a:r>
          </a:p>
          <a:p>
            <a:pPr marL="457200" indent="-457200">
              <a:buAutoNum type="arabicParenR"/>
            </a:pPr>
            <a:r>
              <a:rPr lang="ru-RU" dirty="0"/>
              <a:t>Водоросли</a:t>
            </a:r>
          </a:p>
          <a:p>
            <a:pPr marL="457200" indent="-457200">
              <a:buAutoNum type="arabicParenR"/>
            </a:pPr>
            <a:r>
              <a:rPr lang="ru-RU" dirty="0"/>
              <a:t>бактерии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5C1395C5-53B6-421D-9082-DCB96943124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24580" name="Picture 4">
            <a:extLst>
              <a:ext uri="{FF2B5EF4-FFF2-40B4-BE49-F238E27FC236}">
                <a16:creationId xmlns="" xmlns:a16="http://schemas.microsoft.com/office/drawing/2014/main" id="{32920438-B9B1-4015-A77E-B932756A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895" y="1828456"/>
            <a:ext cx="5533804" cy="5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331ED-210B-411E-B670-BA04F1C5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Простейшие – одноклеточные организмы. Клетка выполняет все функции целого организма.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120A4C-526E-4B26-AD1D-C24C4E54B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3852909"/>
            <a:ext cx="6095998" cy="3005090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Форма клетки простейших постоянная, окружена </a:t>
            </a:r>
            <a:r>
              <a:rPr lang="ru-RU" sz="1400" b="1" dirty="0"/>
              <a:t>пелликулой</a:t>
            </a:r>
            <a:r>
              <a:rPr lang="ru-RU" sz="1400" dirty="0"/>
              <a:t> - наружным, уплотненным слоем цитоплазмы, который поддерживает постоянную форму. У некоторых простейших (амеба, на рисунке выше) пелликула отсутствует и форма клетки непостоянная, растекающаяся. Клетка простейших является </a:t>
            </a:r>
            <a:r>
              <a:rPr lang="ru-RU" sz="1400" b="1" dirty="0"/>
              <a:t>эукариотической</a:t>
            </a:r>
            <a:r>
              <a:rPr lang="ru-RU" sz="1400" dirty="0"/>
              <a:t> - имеет оформленное ядро, обособленное ядерной мембраной от цитоплазмы. В цитоплазме многих простейших выделяют </a:t>
            </a:r>
            <a:r>
              <a:rPr lang="ru-RU" sz="1400" b="1" dirty="0"/>
              <a:t>эктоплазму</a:t>
            </a:r>
            <a:r>
              <a:rPr lang="ru-RU" sz="1400" dirty="0"/>
              <a:t> (периферический наружный, более плотный слой цитоплазмы) и </a:t>
            </a:r>
            <a:r>
              <a:rPr lang="ru-RU" sz="1400" b="1" dirty="0"/>
              <a:t>эндоплазму</a:t>
            </a:r>
            <a:r>
              <a:rPr lang="ru-RU" sz="1400" dirty="0"/>
              <a:t> (внутренний зернистый слой цитоплазмы, менее плотный, подвижен). Типичным для </a:t>
            </a:r>
            <a:r>
              <a:rPr lang="ru-RU" sz="1400" dirty="0" err="1"/>
              <a:t>эукариотов</a:t>
            </a:r>
            <a:r>
              <a:rPr lang="ru-RU" sz="1400" dirty="0"/>
              <a:t> является набор органоидов в клетке: митохондрии, эндоплазматический </a:t>
            </a:r>
            <a:r>
              <a:rPr lang="ru-RU" sz="1400" dirty="0" err="1"/>
              <a:t>ретикулум</a:t>
            </a:r>
            <a:r>
              <a:rPr lang="ru-RU" sz="1400" dirty="0"/>
              <a:t> (сеть), аппарат (комплекс) Гольджи, запасные питательные вещества (гликоген, жировые включения), рибосомы, лизосомы.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A4F423BA-8985-460C-B4D2-4735E4824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1" y="1828454"/>
            <a:ext cx="5389895" cy="5029544"/>
          </a:xfrm>
        </p:spPr>
      </p:sp>
      <p:pic>
        <p:nvPicPr>
          <p:cNvPr id="25606" name="Picture 6">
            <a:extLst>
              <a:ext uri="{FF2B5EF4-FFF2-40B4-BE49-F238E27FC236}">
                <a16:creationId xmlns="" xmlns:a16="http://schemas.microsoft.com/office/drawing/2014/main" id="{C9AD182A-BAEB-42FF-9244-BDE29AC3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828454"/>
            <a:ext cx="6096000" cy="50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Строение простейшего - амебы">
            <a:extLst>
              <a:ext uri="{FF2B5EF4-FFF2-40B4-BE49-F238E27FC236}">
                <a16:creationId xmlns="" xmlns:a16="http://schemas.microsoft.com/office/drawing/2014/main" id="{10548319-9819-48D2-A028-57625338C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674" y="1594885"/>
            <a:ext cx="5482652" cy="22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7DC6D7-ABAD-44B5-8AB7-9A2ABA31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Жизнедеятельность простейших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7754F0D-D064-4C59-B685-AE87F0B0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642369"/>
            <a:ext cx="4491038" cy="1703037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/>
              <a:t>Питание осуществляется путем </a:t>
            </a:r>
            <a:r>
              <a:rPr lang="ru-RU" b="0" i="1" dirty="0"/>
              <a:t>фагоцитоза</a:t>
            </a:r>
            <a:r>
              <a:rPr lang="ru-RU" b="0" dirty="0"/>
              <a:t> или </a:t>
            </a:r>
            <a:r>
              <a:rPr lang="ru-RU" b="0" i="1" dirty="0" err="1"/>
              <a:t>пиноцитоза</a:t>
            </a:r>
            <a:r>
              <a:rPr lang="ru-RU" b="0" dirty="0"/>
              <a:t>. Захват пищи в любой части тела или клеточным ртом (клеточная глотка). Переваривание пищи происходит в пищеварительной вакуоли с помощью ферментов лизосом.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="" xmlns:a16="http://schemas.microsoft.com/office/drawing/2014/main" id="{FAA6913B-575B-44BF-B175-67E1F48E19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45406"/>
            <a:ext cx="4491038" cy="33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>
            <a:extLst>
              <a:ext uri="{FF2B5EF4-FFF2-40B4-BE49-F238E27FC236}">
                <a16:creationId xmlns="" xmlns:a16="http://schemas.microsoft.com/office/drawing/2014/main" id="{DD50FBB6-2A4C-442B-A6C5-E8245F00FA23}"/>
              </a:ext>
            </a:extLst>
          </p:cNvPr>
          <p:cNvSpPr>
            <a:spLocks noGrp="1" noChangeAspect="1" noChangeArrowheads="1"/>
          </p:cNvSpPr>
          <p:nvPr>
            <p:ph type="body" sz="quarter" idx="3"/>
          </p:nvPr>
        </p:nvSpPr>
        <p:spPr bwMode="auto">
          <a:xfrm>
            <a:off x="4847208" y="1828456"/>
            <a:ext cx="7208667" cy="14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ru-RU" b="0" dirty="0"/>
              <a:t>Способны реагировать на воздействия окружающей среды. Амеба распознает различные микроскопические организмы, служащие ей пищей, избегает ярко освещенных участков, высоких концентраций растворенных в воде веществ</a:t>
            </a:r>
            <a:r>
              <a:rPr lang="ru-RU" b="0" i="1" dirty="0"/>
              <a:t>( хемотаксис</a:t>
            </a:r>
            <a:r>
              <a:rPr lang="ru-RU" b="0" dirty="0"/>
              <a:t>). У ряда жгутиконосцев имеется специальное образование – красный «глазок», отвечающий за направленное перемещение клетки к источнику света – </a:t>
            </a:r>
            <a:r>
              <a:rPr lang="ru-RU" b="0" i="1" dirty="0"/>
              <a:t>фототаксис.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="" xmlns:a16="http://schemas.microsoft.com/office/drawing/2014/main" id="{4A7D24D7-987A-4F48-A55D-56D035A3C627}"/>
              </a:ext>
            </a:extLst>
          </p:cNvPr>
          <p:cNvSpPr>
            <a:spLocks noGrp="1" noChangeAspect="1" noChangeArrowheads="1"/>
          </p:cNvSpPr>
          <p:nvPr>
            <p:ph sz="quarter" idx="4"/>
          </p:nvPr>
        </p:nvSpPr>
        <p:spPr bwMode="auto">
          <a:xfrm>
            <a:off x="6339189" y="3147771"/>
            <a:ext cx="4489704" cy="34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>
            <a:extLst>
              <a:ext uri="{FF2B5EF4-FFF2-40B4-BE49-F238E27FC236}">
                <a16:creationId xmlns="" xmlns:a16="http://schemas.microsoft.com/office/drawing/2014/main" id="{22C2EBA6-AAB5-4571-9F09-4A27B7441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52" y="3147771"/>
            <a:ext cx="5504777" cy="371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663243" y="658347"/>
            <a:ext cx="4813202" cy="2249733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Бактерии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– это царство живых организмов</a:t>
            </a:r>
          </a:p>
          <a:p>
            <a:pPr rtl="0"/>
            <a:r>
              <a:rPr lang="ru-RU" sz="2800" b="1" dirty="0">
                <a:solidFill>
                  <a:srgbClr val="3C4743"/>
                </a:solidFill>
                <a:latin typeface="Calibri" panose="020F0502020204030204"/>
                <a:ea typeface="+mj-ea"/>
                <a:cs typeface="+mj-cs"/>
              </a:rPr>
              <a:t>Бактерии – простые одноклеточные микроскопические организмы, принадлежащие к прокариотам (безъядерные организмы)</a:t>
            </a:r>
            <a:endParaRPr lang="ru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F509F5E-0DDF-4062-9295-8CAB1D0A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382" y="400050"/>
            <a:ext cx="6254097" cy="37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45FB1F-6EBD-4AF7-A2C8-9213FCFA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0" i="0" dirty="0">
                <a:solidFill>
                  <a:srgbClr val="00B0F0"/>
                </a:solidFill>
                <a:effectLst/>
                <a:latin typeface="+mn-lt"/>
              </a:rPr>
              <a:t>У простейших возможно </a:t>
            </a:r>
            <a:r>
              <a:rPr lang="ru-RU" sz="1600" b="1" i="0" dirty="0">
                <a:solidFill>
                  <a:srgbClr val="00B0F0"/>
                </a:solidFill>
                <a:effectLst/>
                <a:latin typeface="+mn-lt"/>
              </a:rPr>
              <a:t>бесполое и половое размножение</a:t>
            </a:r>
            <a:r>
              <a:rPr lang="ru-RU" sz="1600" b="0" i="0" dirty="0">
                <a:solidFill>
                  <a:srgbClr val="00B0F0"/>
                </a:solidFill>
                <a:effectLst/>
                <a:latin typeface="+mn-lt"/>
              </a:rPr>
              <a:t>. Бесполое осуществляется с помощью деления (митоз), шизогонией, спорообразованием (мейоз). Половое - с помощью копуляции и конъюгации.</a:t>
            </a:r>
            <a:br>
              <a:rPr lang="ru-RU" sz="1600" b="0" i="0" dirty="0">
                <a:solidFill>
                  <a:srgbClr val="00B0F0"/>
                </a:solidFill>
                <a:effectLst/>
                <a:latin typeface="+mn-lt"/>
              </a:rPr>
            </a:br>
            <a:r>
              <a:rPr lang="ru-RU" sz="1600" b="0" i="0" dirty="0">
                <a:solidFill>
                  <a:srgbClr val="00B0F0"/>
                </a:solidFill>
                <a:effectLst/>
                <a:latin typeface="+mn-lt"/>
              </a:rPr>
              <a:t>Шизогония (от греч. </a:t>
            </a:r>
            <a:r>
              <a:rPr lang="ru-RU" sz="1600" b="0" i="0" dirty="0" err="1">
                <a:solidFill>
                  <a:srgbClr val="00B0F0"/>
                </a:solidFill>
                <a:effectLst/>
                <a:latin typeface="+mn-lt"/>
              </a:rPr>
              <a:t>schizo</a:t>
            </a:r>
            <a:r>
              <a:rPr lang="ru-RU" sz="1600" b="0" i="0" dirty="0">
                <a:solidFill>
                  <a:srgbClr val="00B0F0"/>
                </a:solidFill>
                <a:effectLst/>
                <a:latin typeface="+mn-lt"/>
              </a:rPr>
              <a:t> - разделяю) - множественное бесполое размножение, при котором, вследствие деления без разрыва цитоплазматической мембраны, клетка становится многоядерной, а затем распадается на множество дочерних клеток (соответственно количеству ядер).</a:t>
            </a:r>
            <a:br>
              <a:rPr lang="ru-RU" sz="1600" b="0" i="0" dirty="0">
                <a:solidFill>
                  <a:srgbClr val="00B0F0"/>
                </a:solidFill>
                <a:effectLst/>
                <a:latin typeface="+mn-lt"/>
              </a:rPr>
            </a:br>
            <a:endParaRPr lang="ru-RU" sz="16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A965F56-7188-4F4E-A891-B64CA6FEF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74490"/>
            <a:ext cx="3666478" cy="498351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Копуляция </a:t>
            </a:r>
            <a:r>
              <a:rPr lang="ru-RU" dirty="0"/>
              <a:t>(от лат. </a:t>
            </a:r>
            <a:r>
              <a:rPr lang="ru-RU" dirty="0" err="1"/>
              <a:t>copulatio</a:t>
            </a:r>
            <a:r>
              <a:rPr lang="ru-RU" dirty="0"/>
              <a:t> - совокупление) - слияние как плазмы, так и ядер обеих копулирующих гаплоидных (n) особей.</a:t>
            </a:r>
          </a:p>
          <a:p>
            <a:r>
              <a:rPr lang="ru-RU" b="1" dirty="0"/>
              <a:t>Конъюгация</a:t>
            </a:r>
            <a:r>
              <a:rPr lang="ru-RU" dirty="0"/>
              <a:t> (от лат. </a:t>
            </a:r>
            <a:r>
              <a:rPr lang="ru-RU" dirty="0" err="1"/>
              <a:t>conjugatio</a:t>
            </a:r>
            <a:r>
              <a:rPr lang="ru-RU" dirty="0"/>
              <a:t> - соединение) - временное соединение двух особей, которые при этом обмениваются частями своего ядерного аппарата и цитоплазмой. В ходе конъюгации инфузорий объединяются их </a:t>
            </a:r>
            <a:r>
              <a:rPr lang="ru-RU" dirty="0" err="1"/>
              <a:t>пронуклеусы</a:t>
            </a:r>
            <a:r>
              <a:rPr lang="ru-RU" dirty="0"/>
              <a:t>, образовавшиеся в результате деления малого ядра (микронуклеуса) мейозом. После конъюгации происходит энергичное деление особей.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7198C12A-4589-4328-921F-5A397CFFABC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28676" name="Picture 4" descr="Шизогония простейших">
            <a:extLst>
              <a:ext uri="{FF2B5EF4-FFF2-40B4-BE49-F238E27FC236}">
                <a16:creationId xmlns="" xmlns:a16="http://schemas.microsoft.com/office/drawing/2014/main" id="{4DBF2EB1-3017-44BF-BA83-1B5B96C8C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836" y="1699806"/>
            <a:ext cx="5905500" cy="219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Конъюгация у инфузорий">
            <a:extLst>
              <a:ext uri="{FF2B5EF4-FFF2-40B4-BE49-F238E27FC236}">
                <a16:creationId xmlns="" xmlns:a16="http://schemas.microsoft.com/office/drawing/2014/main" id="{FC039936-2192-47DF-8A0B-A1F99F708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797" y="3897297"/>
            <a:ext cx="4042298" cy="29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B186DC-29A6-4501-B741-11E5B043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Простейшие в природе, в жизни человека и животных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C33FA1-5779-4191-9221-BCE777B87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972" y="2679988"/>
            <a:ext cx="3834874" cy="371166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Простейшие являются звеном в цепи питания. </a:t>
            </a:r>
            <a:r>
              <a:rPr lang="ru-RU" b="1" dirty="0"/>
              <a:t>Фитопланктон</a:t>
            </a:r>
            <a:r>
              <a:rPr lang="ru-RU" dirty="0"/>
              <a:t> (продуценты) - создатели органических веществ, служащие пищей для многих организмов. </a:t>
            </a:r>
            <a:r>
              <a:rPr lang="ru-RU" b="1" dirty="0"/>
              <a:t>Зоопланктон</a:t>
            </a:r>
            <a:r>
              <a:rPr lang="ru-RU" dirty="0"/>
              <a:t> (консументы) - питаются фитопланктоном и сами служат пищей для других организмов. Часть простейших являются причинами многих паразитарных заболеваний человека, растений и животных.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B481E5BE-A2EA-4B78-8E74-050243C0E8F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29698" name="Picture 2">
            <a:extLst>
              <a:ext uri="{FF2B5EF4-FFF2-40B4-BE49-F238E27FC236}">
                <a16:creationId xmlns="" xmlns:a16="http://schemas.microsoft.com/office/drawing/2014/main" id="{41B4D061-1497-4AD2-BE0E-55196491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896" y="1828457"/>
            <a:ext cx="6341671" cy="5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9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46CD07-7886-4CF5-93B1-D5D9613C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Характеристика основных типов одноклеточных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9E4420-F5F0-450B-A34E-FA416924E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28456"/>
            <a:ext cx="5174504" cy="5029544"/>
          </a:xfrm>
        </p:spPr>
        <p:txBody>
          <a:bodyPr/>
          <a:lstStyle/>
          <a:p>
            <a:pPr algn="ctr"/>
            <a:r>
              <a:rPr lang="ru-RU" dirty="0"/>
              <a:t>Тип </a:t>
            </a:r>
            <a:r>
              <a:rPr lang="ru-RU" dirty="0" err="1"/>
              <a:t>Саркожгутиковые</a:t>
            </a:r>
            <a:r>
              <a:rPr lang="ru-RU" dirty="0"/>
              <a:t>(25 тыс.):</a:t>
            </a:r>
          </a:p>
          <a:p>
            <a:r>
              <a:rPr lang="ru-RU" sz="2000" dirty="0"/>
              <a:t>Подтип Саркодовые       Подтип Жгутиконосцы</a:t>
            </a:r>
          </a:p>
          <a:p>
            <a:endParaRPr lang="ru-RU" sz="2000" dirty="0"/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="" xmlns:a16="http://schemas.microsoft.com/office/drawing/2014/main" id="{2BD0032D-47B3-4B78-A652-B127BFF4C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044705"/>
              </p:ext>
            </p:extLst>
          </p:nvPr>
        </p:nvGraphicFramePr>
        <p:xfrm>
          <a:off x="8878" y="2953848"/>
          <a:ext cx="5210761" cy="3962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3136">
                  <a:extLst>
                    <a:ext uri="{9D8B030D-6E8A-4147-A177-3AD203B41FA5}">
                      <a16:colId xmlns="" xmlns:a16="http://schemas.microsoft.com/office/drawing/2014/main" val="1955233506"/>
                    </a:ext>
                  </a:extLst>
                </a:gridCol>
                <a:gridCol w="2587625">
                  <a:extLst>
                    <a:ext uri="{9D8B030D-6E8A-4147-A177-3AD203B41FA5}">
                      <a16:colId xmlns="" xmlns:a16="http://schemas.microsoft.com/office/drawing/2014/main" val="4107973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Амеба </a:t>
                      </a:r>
                      <a:r>
                        <a:rPr lang="ru-RU" sz="1600" dirty="0" err="1"/>
                        <a:t>дизентирийная</a:t>
                      </a:r>
                      <a:r>
                        <a:rPr lang="ru-RU" sz="1600" dirty="0"/>
                        <a:t> </a:t>
                      </a:r>
                      <a:r>
                        <a:rPr lang="ru-RU" dirty="0"/>
                        <a:t>– </a:t>
                      </a:r>
                      <a:r>
                        <a:rPr lang="ru-RU" sz="1600" b="0" dirty="0"/>
                        <a:t>паразит толстого кишечника, вызывающий амебную </a:t>
                      </a:r>
                      <a:r>
                        <a:rPr lang="ru-RU" sz="1600" b="0" dirty="0" err="1"/>
                        <a:t>дизентирию</a:t>
                      </a:r>
                      <a:r>
                        <a:rPr lang="ru-RU" sz="1600" b="0" dirty="0"/>
                        <a:t> с кровавым поносом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Трипаносомы</a:t>
                      </a:r>
                      <a:r>
                        <a:rPr lang="ru-RU" sz="1600" b="0" dirty="0"/>
                        <a:t> – опасные паразиты человека и животных, вызывающие сонную болезнь, или трипаносомоз.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8385631"/>
                  </a:ext>
                </a:extLst>
              </a:tr>
              <a:tr h="397692">
                <a:tc>
                  <a:txBody>
                    <a:bodyPr/>
                    <a:lstStyle/>
                    <a:p>
                      <a:r>
                        <a:rPr lang="ru-RU" sz="1600" b="1" dirty="0"/>
                        <a:t>Фораминиферы</a:t>
                      </a:r>
                      <a:r>
                        <a:rPr lang="ru-RU" sz="1600" dirty="0"/>
                        <a:t> – раковинки образовали осадочные породы (мел, известняки)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Лейшмании – </a:t>
                      </a:r>
                      <a:r>
                        <a:rPr lang="ru-RU" sz="1600" b="0" dirty="0"/>
                        <a:t>внутриклеточные паразиты человека, вызывающие лейшманиозы – поражения кожи и внутренних органов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798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/>
                        <a:t>Радиолярии</a:t>
                      </a:r>
                      <a:r>
                        <a:rPr lang="ru-RU" sz="1600" dirty="0"/>
                        <a:t> – внутренний минеральный скелет образовал некоторые осадочные породы (трепел)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Лямблия – одноклеточный </a:t>
                      </a:r>
                      <a:r>
                        <a:rPr lang="ru-RU" sz="1600" dirty="0" err="1"/>
                        <a:t>многожгутиковый</a:t>
                      </a:r>
                      <a:r>
                        <a:rPr lang="ru-RU" sz="1600" dirty="0"/>
                        <a:t> паразит кишечника человека, вызывающий лямблиоз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3152302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73DCFE3C-0661-494E-9912-6A6EFCAC01E4}"/>
              </a:ext>
            </a:extLst>
          </p:cNvPr>
          <p:cNvCxnSpPr>
            <a:cxnSpLocks/>
          </p:cNvCxnSpPr>
          <p:nvPr/>
        </p:nvCxnSpPr>
        <p:spPr>
          <a:xfrm>
            <a:off x="3551068" y="2210540"/>
            <a:ext cx="230819" cy="25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D2CAB98A-9D70-4CEE-87C1-E0307B874A9D}"/>
              </a:ext>
            </a:extLst>
          </p:cNvPr>
          <p:cNvCxnSpPr/>
          <p:nvPr/>
        </p:nvCxnSpPr>
        <p:spPr>
          <a:xfrm flipH="1">
            <a:off x="1615736" y="2210540"/>
            <a:ext cx="195309" cy="25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>
            <a:extLst>
              <a:ext uri="{FF2B5EF4-FFF2-40B4-BE49-F238E27FC236}">
                <a16:creationId xmlns="" xmlns:a16="http://schemas.microsoft.com/office/drawing/2014/main" id="{59A52954-FF29-4944-B1E0-9A8799F1B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517" y="1828456"/>
            <a:ext cx="6954604" cy="5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0795DE-B686-48FD-9591-1E27134D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 Споровики                                  Тип Инфузории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="" xmlns:a16="http://schemas.microsoft.com/office/drawing/2014/main" id="{91B05DC6-1C5D-4F50-B414-7791497D58B2}"/>
              </a:ext>
            </a:extLst>
          </p:cNvPr>
          <p:cNvSpPr/>
          <p:nvPr/>
        </p:nvSpPr>
        <p:spPr>
          <a:xfrm>
            <a:off x="2358362" y="1828456"/>
            <a:ext cx="484632" cy="36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id="{97A76935-F9B5-4D08-829B-F21C0C29BD54}"/>
              </a:ext>
            </a:extLst>
          </p:cNvPr>
          <p:cNvSpPr/>
          <p:nvPr/>
        </p:nvSpPr>
        <p:spPr>
          <a:xfrm>
            <a:off x="8424909" y="1828456"/>
            <a:ext cx="484632" cy="36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>
            <a:extLst>
              <a:ext uri="{FF2B5EF4-FFF2-40B4-BE49-F238E27FC236}">
                <a16:creationId xmlns="" xmlns:a16="http://schemas.microsoft.com/office/drawing/2014/main" id="{E99815FC-59FD-48E6-A87E-72925568AD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9" y="2194559"/>
            <a:ext cx="5690664" cy="456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="" xmlns:a16="http://schemas.microsoft.com/office/drawing/2014/main" id="{1B457728-C433-4D5D-A804-C6DE6A674D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613" y="2194559"/>
            <a:ext cx="5690663" cy="456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BF71BC-E277-4DFB-87DE-97DF4092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Примером отрицательного хемотаксиса является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25E49F0-474B-4FD9-A68D-8138F00C1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/>
              <a:t>Движение эвглены зеленой к источнику света</a:t>
            </a:r>
          </a:p>
          <a:p>
            <a:pPr marL="457200" indent="-457200">
              <a:buAutoNum type="arabicParenR"/>
            </a:pPr>
            <a:r>
              <a:rPr lang="ru-RU" dirty="0"/>
              <a:t>Движение амебы протей от источника света</a:t>
            </a:r>
          </a:p>
          <a:p>
            <a:pPr marL="457200" indent="-457200">
              <a:buAutoNum type="arabicParenR"/>
            </a:pPr>
            <a:r>
              <a:rPr lang="ru-RU" dirty="0"/>
              <a:t>Движение инфузории-туфельки к бактериям</a:t>
            </a:r>
          </a:p>
          <a:p>
            <a:pPr marL="457200" indent="-457200">
              <a:buAutoNum type="arabicParenR"/>
            </a:pPr>
            <a:r>
              <a:rPr lang="ru-RU" b="1" dirty="0"/>
              <a:t>Движение инфузории-туфельки от кристаллика соли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29C5006-DA63-4722-BA8D-94F6C1DED7C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2772" name="Picture 4">
            <a:extLst>
              <a:ext uri="{FF2B5EF4-FFF2-40B4-BE49-F238E27FC236}">
                <a16:creationId xmlns="" xmlns:a16="http://schemas.microsoft.com/office/drawing/2014/main" id="{D29E15A8-3538-44A1-82A5-82ED9B7C1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896" y="1828454"/>
            <a:ext cx="6673104" cy="50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EF1B5B-01CC-4C26-8FD2-2012C965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Возбудителем сонной болезни является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3C4376D-4DD7-4637-A194-73D0772AC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/>
              <a:t>Дизентерийная амеба</a:t>
            </a:r>
          </a:p>
          <a:p>
            <a:pPr marL="457200" indent="-457200">
              <a:buAutoNum type="arabicParenR"/>
            </a:pPr>
            <a:r>
              <a:rPr lang="ru-RU" b="1" dirty="0"/>
              <a:t>Трипаносома</a:t>
            </a:r>
          </a:p>
          <a:p>
            <a:pPr marL="457200" indent="-457200">
              <a:buAutoNum type="arabicParenR"/>
            </a:pPr>
            <a:r>
              <a:rPr lang="ru-RU" dirty="0"/>
              <a:t>Лямблия</a:t>
            </a:r>
          </a:p>
          <a:p>
            <a:pPr marL="457200" indent="-457200">
              <a:buAutoNum type="arabicParenR"/>
            </a:pPr>
            <a:r>
              <a:rPr lang="ru-RU" dirty="0"/>
              <a:t>лейшмания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0402F066-93DC-4E15-957D-94C1BA371D0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3796" name="Picture 4">
            <a:extLst>
              <a:ext uri="{FF2B5EF4-FFF2-40B4-BE49-F238E27FC236}">
                <a16:creationId xmlns="" xmlns:a16="http://schemas.microsoft.com/office/drawing/2014/main" id="{12537B4F-C07E-4682-AAB4-E2584659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828456"/>
            <a:ext cx="6858000" cy="5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A9B9E8-A33D-4C98-B829-18178CF3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Промежуточным хозяином для малярийного плазмодия является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460D8E-0D0C-481D-A8BB-4FD8C0C72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/>
              <a:t>Человек</a:t>
            </a:r>
          </a:p>
          <a:p>
            <a:pPr marL="457200" indent="-457200">
              <a:buAutoNum type="arabicParenR"/>
            </a:pPr>
            <a:r>
              <a:rPr lang="ru-RU" dirty="0"/>
              <a:t>Малярийный плазмодий</a:t>
            </a:r>
          </a:p>
          <a:p>
            <a:pPr marL="457200" indent="-457200">
              <a:buAutoNum type="arabicParenR"/>
            </a:pPr>
            <a:r>
              <a:rPr lang="ru-RU" dirty="0"/>
              <a:t>Муха цеце</a:t>
            </a:r>
          </a:p>
          <a:p>
            <a:pPr marL="457200" indent="-457200">
              <a:buAutoNum type="arabicParenR"/>
            </a:pPr>
            <a:r>
              <a:rPr lang="ru-RU" dirty="0"/>
              <a:t>москит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C9EDFF06-7AFA-468E-BA94-A4CD9A1662D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4818" name="Picture 2">
            <a:extLst>
              <a:ext uri="{FF2B5EF4-FFF2-40B4-BE49-F238E27FC236}">
                <a16:creationId xmlns="" xmlns:a16="http://schemas.microsoft.com/office/drawing/2014/main" id="{8148A66B-8E20-438E-93C7-0FD7CDD97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692" y="1828456"/>
            <a:ext cx="7065307" cy="5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E616DB-83AB-4682-9B32-5F715F4C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F30DF4-D8E2-435B-BC49-D0FBCAE46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901" y="2896739"/>
            <a:ext cx="2314553" cy="2063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>
            <a:extLst>
              <a:ext uri="{FF2B5EF4-FFF2-40B4-BE49-F238E27FC236}">
                <a16:creationId xmlns="" xmlns:a16="http://schemas.microsoft.com/office/drawing/2014/main" id="{C763CEA9-C6CD-46C3-9860-CDEB3832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456"/>
            <a:ext cx="6866789" cy="5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="" xmlns:a16="http://schemas.microsoft.com/office/drawing/2014/main" id="{EA23A988-D520-4219-B119-2946CAECE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6789" y="1828457"/>
            <a:ext cx="5325211" cy="5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Характеристика царства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7150" y="2050742"/>
            <a:ext cx="5272714" cy="4660776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dirty="0"/>
              <a:t>Прокариоты размером </a:t>
            </a:r>
            <a:r>
              <a:rPr lang="ru-RU" b="1" dirty="0"/>
              <a:t>0,5-5 мкм</a:t>
            </a:r>
          </a:p>
          <a:p>
            <a:pPr rtl="0"/>
            <a:r>
              <a:rPr lang="ru-RU" dirty="0"/>
              <a:t>Имеют </a:t>
            </a:r>
            <a:r>
              <a:rPr lang="ru-RU" u="sng" dirty="0"/>
              <a:t>кольцевую молекулу ДНК</a:t>
            </a:r>
            <a:r>
              <a:rPr lang="ru-RU" dirty="0"/>
              <a:t> в зоне нуклеоида, плазмиды</a:t>
            </a:r>
          </a:p>
          <a:p>
            <a:pPr rtl="0"/>
            <a:r>
              <a:rPr lang="ru-RU" b="1" dirty="0"/>
              <a:t>Не имеют мембранных органоидов</a:t>
            </a:r>
            <a:r>
              <a:rPr lang="ru-RU" dirty="0"/>
              <a:t>, но есть мезосомы</a:t>
            </a:r>
          </a:p>
          <a:p>
            <a:pPr rtl="0"/>
            <a:r>
              <a:rPr lang="ru-RU" b="1" dirty="0"/>
              <a:t>Мезосомы</a:t>
            </a:r>
            <a:r>
              <a:rPr lang="ru-RU" dirty="0"/>
              <a:t> – </a:t>
            </a:r>
            <a:r>
              <a:rPr lang="ru-RU" dirty="0" err="1"/>
              <a:t>впячивания</a:t>
            </a:r>
            <a:r>
              <a:rPr lang="ru-RU" dirty="0"/>
              <a:t> плазмолеммы, участвующие в репликации хромосом, синтезе клеточной стенки, энергообмене и синтезе АТФ</a:t>
            </a:r>
          </a:p>
          <a:p>
            <a:pPr rtl="0"/>
            <a:r>
              <a:rPr lang="ru-RU" dirty="0"/>
              <a:t>Рибосомы </a:t>
            </a:r>
            <a:r>
              <a:rPr lang="ru-RU" b="1" dirty="0"/>
              <a:t>70</a:t>
            </a:r>
            <a:r>
              <a:rPr lang="en-US" b="1" dirty="0"/>
              <a:t>S</a:t>
            </a:r>
            <a:endParaRPr lang="ru-RU" b="1" dirty="0"/>
          </a:p>
          <a:p>
            <a:r>
              <a:rPr lang="ru-RU" u="sng" dirty="0"/>
              <a:t>Нет микротрубочек и </a:t>
            </a:r>
            <a:r>
              <a:rPr lang="ru-RU" u="sng" dirty="0" err="1"/>
              <a:t>циклоза</a:t>
            </a:r>
            <a:endParaRPr lang="ru-RU" u="sng" dirty="0"/>
          </a:p>
          <a:p>
            <a:r>
              <a:rPr lang="ru-RU" b="1" dirty="0"/>
              <a:t>Не имеют центриолей</a:t>
            </a:r>
            <a:r>
              <a:rPr lang="ru-RU" dirty="0"/>
              <a:t> и веретена деления, так как для бактерий не характерен митоз и мейоз</a:t>
            </a:r>
          </a:p>
          <a:p>
            <a:pPr rtl="0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6000" y="2050742"/>
            <a:ext cx="5409460" cy="456312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dirty="0"/>
              <a:t>Клеточная стенка образована </a:t>
            </a:r>
            <a:r>
              <a:rPr lang="ru-RU" b="1" dirty="0" err="1"/>
              <a:t>пептидогликаном</a:t>
            </a:r>
            <a:r>
              <a:rPr lang="ru-RU" b="1" dirty="0"/>
              <a:t> – </a:t>
            </a:r>
            <a:r>
              <a:rPr lang="ru-RU" b="1" dirty="0" err="1"/>
              <a:t>муреином</a:t>
            </a:r>
            <a:endParaRPr lang="ru-RU" b="1" dirty="0"/>
          </a:p>
          <a:p>
            <a:pPr rtl="0"/>
            <a:r>
              <a:rPr lang="ru-RU" dirty="0"/>
              <a:t>Поверхность клеточной стенки покрыта защитным слизистым слоем (капсула)</a:t>
            </a:r>
          </a:p>
          <a:p>
            <a:pPr rtl="0"/>
            <a:r>
              <a:rPr lang="ru-RU" dirty="0"/>
              <a:t>Органы передвижения – реснички, жгутики, аксиальные нити (у извитых форм, спирохет) – состоят из белка </a:t>
            </a:r>
            <a:r>
              <a:rPr lang="ru-RU" b="1" dirty="0" err="1"/>
              <a:t>флагеллина</a:t>
            </a:r>
            <a:endParaRPr lang="ru-RU" dirty="0"/>
          </a:p>
          <a:p>
            <a:pPr rtl="0"/>
            <a:r>
              <a:rPr lang="ru-RU" dirty="0"/>
              <a:t>Ворсинки и пили обеспечивают адгезию бактерий на субстрате</a:t>
            </a:r>
          </a:p>
          <a:p>
            <a:pPr rtl="0"/>
            <a:r>
              <a:rPr lang="ru-RU" dirty="0"/>
              <a:t>Содержат включения – </a:t>
            </a:r>
            <a:r>
              <a:rPr lang="ru-RU" b="1" dirty="0" err="1"/>
              <a:t>волютин</a:t>
            </a:r>
            <a:endParaRPr lang="ru-RU" b="1" dirty="0"/>
          </a:p>
          <a:p>
            <a:pPr rtl="0"/>
            <a:r>
              <a:rPr lang="ru-RU" dirty="0"/>
              <a:t>Некоторые штаммы образуют </a:t>
            </a:r>
            <a:r>
              <a:rPr lang="ru-RU" b="1" dirty="0"/>
              <a:t>споры, </a:t>
            </a:r>
            <a:r>
              <a:rPr lang="ru-RU" dirty="0"/>
              <a:t>для </a:t>
            </a:r>
            <a:r>
              <a:rPr lang="ru-RU" b="1" dirty="0"/>
              <a:t>перенесение неблагоприятных условий среды</a:t>
            </a:r>
            <a:r>
              <a:rPr lang="ru-RU" dirty="0"/>
              <a:t>! (Не для размножения!)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416AEE6-8A78-46E8-8ED5-B6F839578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711" y="621702"/>
            <a:ext cx="9628632" cy="623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 - 4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4359" y="2715457"/>
            <a:ext cx="4094026" cy="3461506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AE77A6AF-D98B-4716-B878-4D40CD84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607" y="466343"/>
            <a:ext cx="9751762" cy="63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Добавить заголовок слайда - 5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1794" y="2717686"/>
            <a:ext cx="4158791" cy="3459276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55097814-95D1-4E9E-B61E-96A797A5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586" y="466342"/>
            <a:ext cx="9916358" cy="63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5FB70F-425D-4165-BEA5-3ACBA10D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Бактерии в отличии от растений имеют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7535F4-6C11-409F-9E4A-1478A5945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/>
              <a:t>Специализированные половые клетки</a:t>
            </a:r>
          </a:p>
          <a:p>
            <a:pPr marL="457200" indent="-457200">
              <a:buAutoNum type="arabicParenR"/>
            </a:pPr>
            <a:r>
              <a:rPr lang="ru-RU" b="1" dirty="0"/>
              <a:t>Одну кольцевую молекулу ДНК в клетке</a:t>
            </a:r>
          </a:p>
          <a:p>
            <a:pPr marL="457200" indent="-457200">
              <a:buAutoNum type="arabicParenR"/>
            </a:pPr>
            <a:r>
              <a:rPr lang="ru-RU" dirty="0"/>
              <a:t>Ядро, обособленное от цитоплазмы ядерной оболочкой</a:t>
            </a:r>
          </a:p>
          <a:p>
            <a:pPr marL="457200" indent="-457200">
              <a:buAutoNum type="arabicParenR"/>
            </a:pPr>
            <a:r>
              <a:rPr lang="ru-RU" dirty="0"/>
              <a:t>Две и более хромосом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5343506A-952E-4C09-9342-A399615B4C9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4155" y="1828800"/>
            <a:ext cx="588589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BDD64F-67AC-4E02-A829-8183CAA4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Клетка бактерии в отличии от клетки животного не имеет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1E132A-EE53-4A36-8A0F-D04C8E2EB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/>
              <a:t>Цитоплазмы</a:t>
            </a:r>
          </a:p>
          <a:p>
            <a:pPr marL="457200" indent="-457200">
              <a:buAutoNum type="arabicParenR"/>
            </a:pPr>
            <a:r>
              <a:rPr lang="ru-RU" dirty="0"/>
              <a:t>Плазматической мембраны</a:t>
            </a:r>
          </a:p>
          <a:p>
            <a:pPr marL="457200" indent="-457200">
              <a:buAutoNum type="arabicParenR"/>
            </a:pPr>
            <a:r>
              <a:rPr lang="ru-RU" b="1" dirty="0"/>
              <a:t>Митохондрий </a:t>
            </a:r>
          </a:p>
          <a:p>
            <a:pPr marL="457200" indent="-457200">
              <a:buAutoNum type="arabicParenR"/>
            </a:pPr>
            <a:r>
              <a:rPr lang="ru-RU" dirty="0"/>
              <a:t>рибосом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79D818C4-FA99-437C-887D-2A8CA723920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144" y="1828800"/>
            <a:ext cx="636528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5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кольные предметы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учебных предметов с рисунками на школьной доске (широкоэкранный формат)</Template>
  <TotalTime>1743</TotalTime>
  <Words>1134</Words>
  <Application>Microsoft Office PowerPoint</Application>
  <PresentationFormat>Произвольный</PresentationFormat>
  <Paragraphs>130</Paragraphs>
  <Slides>37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Школьные предметы 16:9</vt:lpstr>
      <vt:lpstr>Пути формирования понятий о значении бактерий, вирусов и простейших в природе, жизни человека и животных</vt:lpstr>
      <vt:lpstr>Сформировать понятия у учащихся:</vt:lpstr>
      <vt:lpstr>Презентация PowerPoint</vt:lpstr>
      <vt:lpstr>Характеристика царства</vt:lpstr>
      <vt:lpstr>Презентация PowerPoint</vt:lpstr>
      <vt:lpstr>Добавить заголовок слайда - 4</vt:lpstr>
      <vt:lpstr>Добавить заголовок слайда - 5</vt:lpstr>
      <vt:lpstr>Бактерии в отличии от растений имеют</vt:lpstr>
      <vt:lpstr>Клетка бактерии в отличии от клетки животного не имеет</vt:lpstr>
      <vt:lpstr>Бактерии в отличии от грибов</vt:lpstr>
      <vt:lpstr>Общим свойством всех клеток бактерий, грибов, растений и животных является способность к</vt:lpstr>
      <vt:lpstr>Размножение бактерий</vt:lpstr>
      <vt:lpstr>Жизнедеятельность бактерий  </vt:lpstr>
      <vt:lpstr>Морфология бактерий</vt:lpstr>
      <vt:lpstr>Презентация PowerPoint</vt:lpstr>
      <vt:lpstr>Презентация PowerPoint</vt:lpstr>
      <vt:lpstr>Вирусы – неклеточные формы жизни</vt:lpstr>
      <vt:lpstr>Формы жизни вирусов</vt:lpstr>
      <vt:lpstr>Вирусы состоят из НК (ДНК или РНК) и капсида (может иметь разную форму)- особой белковой оболочки, защищающей вирус</vt:lpstr>
      <vt:lpstr>Бактериофаг (от греч. бактерион – палочка и фагос – пожиратель) – вирус бактерий</vt:lpstr>
      <vt:lpstr>Презентация PowerPoint</vt:lpstr>
      <vt:lpstr>Презентация PowerPoint</vt:lpstr>
      <vt:lpstr>Презентация PowerPoint</vt:lpstr>
      <vt:lpstr>Наследственный аппарат расположен в нуклеарной области у</vt:lpstr>
      <vt:lpstr>Вирусы, в отличии от бактерий,</vt:lpstr>
      <vt:lpstr>Установите правильную последовательность стадий размножения ДНК-содержащих вирусов</vt:lpstr>
      <vt:lpstr>Из белка и нуклеиновой кислоты состоят</vt:lpstr>
      <vt:lpstr>Простейшие – одноклеточные организмы. Клетка выполняет все функции целого организма.</vt:lpstr>
      <vt:lpstr>Жизнедеятельность простейших</vt:lpstr>
      <vt:lpstr>У простейших возможно бесполое и половое размножение. Бесполое осуществляется с помощью деления (митоз), шизогонией, спорообразованием (мейоз). Половое - с помощью копуляции и конъюгации. Шизогония (от греч. schizo - разделяю) - множественное бесполое размножение, при котором, вследствие деления без разрыва цитоплазматической мембраны, клетка становится многоядерной, а затем распадается на множество дочерних клеток (соответственно количеству ядер). </vt:lpstr>
      <vt:lpstr>Простейшие в природе, в жизни человека и животных</vt:lpstr>
      <vt:lpstr>Характеристика основных типов одноклеточных</vt:lpstr>
      <vt:lpstr>Тип Споровики                                  Тип Инфузории</vt:lpstr>
      <vt:lpstr>Примером отрицательного хемотаксиса является</vt:lpstr>
      <vt:lpstr>Возбудителем сонной болезни является</vt:lpstr>
      <vt:lpstr>Промежуточным хозяином для малярийного плазмодия является</vt:lpstr>
      <vt:lpstr>Заключение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формирования понятий о значении бактерий, вирусов и простейших в природе, жизни человека и животных</dc:title>
  <dc:creator>Мвидео</dc:creator>
  <cp:lastModifiedBy>татьяна</cp:lastModifiedBy>
  <cp:revision>3</cp:revision>
  <dcterms:created xsi:type="dcterms:W3CDTF">2022-03-22T14:46:04Z</dcterms:created>
  <dcterms:modified xsi:type="dcterms:W3CDTF">2022-03-29T04:46:09Z</dcterms:modified>
</cp:coreProperties>
</file>