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7" r:id="rId2"/>
    <p:sldId id="371" r:id="rId3"/>
    <p:sldId id="364" r:id="rId4"/>
    <p:sldId id="365" r:id="rId5"/>
    <p:sldId id="366" r:id="rId6"/>
    <p:sldId id="367" r:id="rId7"/>
    <p:sldId id="368" r:id="rId8"/>
    <p:sldId id="369" r:id="rId9"/>
    <p:sldId id="361" r:id="rId10"/>
    <p:sldId id="380" r:id="rId11"/>
    <p:sldId id="376" r:id="rId12"/>
    <p:sldId id="375" r:id="rId13"/>
    <p:sldId id="379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FF99"/>
    <a:srgbClr val="DD7FD2"/>
    <a:srgbClr val="CC0000"/>
    <a:srgbClr val="FF9999"/>
    <a:srgbClr val="CCECFF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925" autoAdjust="0"/>
  </p:normalViewPr>
  <p:slideViewPr>
    <p:cSldViewPr snapToGrid="0">
      <p:cViewPr varScale="1">
        <p:scale>
          <a:sx n="99" d="100"/>
          <a:sy n="99" d="100"/>
        </p:scale>
        <p:origin x="9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8C7C-8DBA-4115-9D0E-EFCE7AA89E5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D044-08E3-40ED-9669-C4810638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4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5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0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4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9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6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8A5-5727-4316-82D9-2BB9CCA7AC3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e.boykova@mail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asnodar.odo@mail.r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1910" y="149028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  <a:p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КК Центр оценки качества образования</a:t>
            </a:r>
          </a:p>
          <a:p>
            <a:pPr eaLnBrk="1" hangingPunct="1"/>
            <a:endParaRPr lang="ru-RU" altLang="ru-RU" sz="1600" b="1" dirty="0">
              <a:solidFill>
                <a:srgbClr val="0658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2521241" y="834141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97686" y="5414001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042007" y="1618423"/>
            <a:ext cx="5705545" cy="3363517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ходе реализации федерального проекта адресной помощи «500+»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Краснодарском крае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0"/>
            <a:ext cx="933741" cy="95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122" y="0"/>
            <a:ext cx="1113805" cy="101255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820" y="106081"/>
            <a:ext cx="1136660" cy="5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infostart.ru/upload/tildastatic/img/tild3662-6536-4533-b832-366331633438__imgsl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671"/>
          <a:stretch/>
        </p:blipFill>
        <p:spPr>
          <a:xfrm>
            <a:off x="18661" y="1105059"/>
            <a:ext cx="5678920" cy="43280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66433" y="2584580"/>
            <a:ext cx="2043404" cy="58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15878" t="8491" r="7269" b="3098"/>
          <a:stretch/>
        </p:blipFill>
        <p:spPr>
          <a:xfrm>
            <a:off x="3713584" y="2519264"/>
            <a:ext cx="945701" cy="98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B3C336-891C-42D6-B5A1-28AAD7FC66EB}"/>
              </a:ext>
            </a:extLst>
          </p:cNvPr>
          <p:cNvSpPr txBox="1"/>
          <p:nvPr/>
        </p:nvSpPr>
        <p:spPr>
          <a:xfrm>
            <a:off x="5697581" y="5653548"/>
            <a:ext cx="5769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Бойкова Марина Евгеньевна,</a:t>
            </a:r>
          </a:p>
          <a:p>
            <a:r>
              <a:rPr lang="ru-RU" dirty="0"/>
              <a:t>заместитель руководителя ГКУ КК </a:t>
            </a:r>
          </a:p>
          <a:p>
            <a:r>
              <a:rPr lang="ru-RU" dirty="0"/>
              <a:t>Центра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7552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5B4AC0-4FE3-4C4A-B7AF-D67D5DCFA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43363" y="74645"/>
            <a:ext cx="746762" cy="764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490B70-5965-4E9F-928F-3E8905F23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25" y="74645"/>
            <a:ext cx="951281" cy="86480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D6F685D-967B-4080-B996-3ABD9348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Ближайшие задачи для муниципальных координаторов проекта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A814D26-E7D4-4B80-A920-64DFAD74A943}"/>
              </a:ext>
            </a:extLst>
          </p:cNvPr>
          <p:cNvGrpSpPr/>
          <p:nvPr/>
        </p:nvGrpSpPr>
        <p:grpSpPr>
          <a:xfrm flipV="1">
            <a:off x="1115890" y="694164"/>
            <a:ext cx="8164512" cy="99169"/>
            <a:chOff x="1" y="4450235"/>
            <a:chExt cx="15983746" cy="13558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xmlns="" id="{8303B1B3-96B5-4AAE-85D7-1D61CBAB0C25}"/>
                </a:ext>
              </a:extLst>
            </p:cNvPr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xmlns="" id="{B89D73F7-45BA-4516-8E39-60645712B0D2}"/>
                </a:ext>
              </a:extLst>
            </p:cNvPr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xmlns="" id="{6BFE0272-43F5-44DF-9817-4F3A34210DA1}"/>
                </a:ext>
              </a:extLst>
            </p:cNvPr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xmlns="" id="{04BA818E-DD24-4E40-8202-1F0BFE53C59B}"/>
                </a:ext>
              </a:extLst>
            </p:cNvPr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6E2F87-E078-4301-855C-A14A1A727801}"/>
              </a:ext>
            </a:extLst>
          </p:cNvPr>
          <p:cNvSpPr txBox="1"/>
          <p:nvPr/>
        </p:nvSpPr>
        <p:spPr>
          <a:xfrm>
            <a:off x="521110" y="1150374"/>
            <a:ext cx="114290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1. </a:t>
            </a:r>
            <a:r>
              <a:rPr lang="ru-RU" sz="2200" b="1" u="sng" dirty="0"/>
              <a:t>СЕГОДНЯ, 26 апреля</a:t>
            </a:r>
            <a:r>
              <a:rPr lang="ru-RU" sz="2200" u="sng" dirty="0"/>
              <a:t>, </a:t>
            </a:r>
            <a:r>
              <a:rPr lang="ru-RU" sz="2200" dirty="0"/>
              <a:t>до конца дня направить на почту </a:t>
            </a:r>
            <a:r>
              <a:rPr lang="en-US" sz="2200" dirty="0">
                <a:hlinkClick r:id="rId4"/>
              </a:rPr>
              <a:t>m.e.boykova@mail.ru</a:t>
            </a:r>
            <a:r>
              <a:rPr lang="en-US" sz="2200" dirty="0"/>
              <a:t> </a:t>
            </a:r>
            <a:r>
              <a:rPr lang="ru-RU" sz="2200" dirty="0"/>
              <a:t> комментарии федеральных экспертов, оставленные в чатах личных кабинетов школ.</a:t>
            </a:r>
          </a:p>
          <a:p>
            <a:endParaRPr lang="ru-RU" sz="2200" dirty="0"/>
          </a:p>
          <a:p>
            <a:r>
              <a:rPr lang="ru-RU" sz="2200" dirty="0"/>
              <a:t>2. </a:t>
            </a:r>
            <a:r>
              <a:rPr lang="ru-RU" sz="2200" b="1" u="sng" dirty="0"/>
              <a:t>В срок до 13 мая 2022 года </a:t>
            </a:r>
            <a:r>
              <a:rPr lang="ru-RU" sz="2200" dirty="0"/>
              <a:t>внести дополнения в концептуальные документы школ, указав корректно обоснование выбора рискового направления на основе данных школы (а не только на основании результатов анкетирования участников образовательного процесса).</a:t>
            </a:r>
          </a:p>
          <a:p>
            <a:endParaRPr lang="ru-RU" sz="2200" b="1" u="sng" dirty="0"/>
          </a:p>
          <a:p>
            <a:r>
              <a:rPr lang="ru-RU" sz="2200" b="1" u="sng" dirty="0"/>
              <a:t>3. В период с 16 мая по 23 мая </a:t>
            </a:r>
            <a:r>
              <a:rPr lang="ru-RU" sz="2200" dirty="0"/>
              <a:t>провести муниципальный мониторинг размещения документов, подтверждающих выполнение мероприятий </a:t>
            </a:r>
            <a:r>
              <a:rPr lang="ru-RU" sz="2200" dirty="0" err="1"/>
              <a:t>антирисковых</a:t>
            </a:r>
            <a:r>
              <a:rPr lang="ru-RU" sz="2200" dirty="0"/>
              <a:t> программ, обеспечив максимальную доработку по каждому направлению каждого мероприятия.</a:t>
            </a:r>
          </a:p>
          <a:p>
            <a:endParaRPr lang="ru-RU" sz="2200" b="1" u="sng" dirty="0"/>
          </a:p>
          <a:p>
            <a:r>
              <a:rPr lang="ru-RU" sz="2200" b="1" u="sng" dirty="0"/>
              <a:t>4. Направить в срок до 23 мая </a:t>
            </a:r>
            <a:r>
              <a:rPr lang="ru-RU" sz="2200" dirty="0"/>
              <a:t>ответ на письмо министерства по критериям второго мониторинга вовлеченности муниципальных координаторов (без напоминаний!).</a:t>
            </a:r>
            <a:endParaRPr lang="ru-RU" sz="2200" b="1" u="sng" dirty="0"/>
          </a:p>
        </p:txBody>
      </p:sp>
    </p:spTree>
    <p:extLst>
      <p:ext uri="{BB962C8B-B14F-4D97-AF65-F5344CB8AC3E}">
        <p14:creationId xmlns:p14="http://schemas.microsoft.com/office/powerpoint/2010/main" val="393811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1" y="145279"/>
            <a:ext cx="10053564" cy="5153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федерального опроса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035499" y="6606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42837" y="29760"/>
            <a:ext cx="882799" cy="9038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342" y="145279"/>
            <a:ext cx="994262" cy="9038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23420" y="4853738"/>
            <a:ext cx="5553184" cy="1958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высоко оценивают вовлеченность кураторов. 92% директоров школ считают, что кураторы инициативны и действуют активно.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свидетельствует об установлении взаимодействия между кураторами и курируемыми школами.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2816" y="4853737"/>
            <a:ext cx="5895603" cy="1958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– участницы проекта оценивают свой потенциал в его реализации оптимистично и считают, что готовы к проекту и вовлечены в него. Почти 50% школ оценили свою вовлеченность как максимальную. При этом имеется около 2% школ, степень вовлечения которых требует активных дополнительных усилий со стороны региона.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0544" t="23007" r="4776" b="224"/>
          <a:stretch/>
        </p:blipFill>
        <p:spPr>
          <a:xfrm>
            <a:off x="6423420" y="1132019"/>
            <a:ext cx="5553183" cy="368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7522" t="18505" r="4065" b="3313"/>
          <a:stretch/>
        </p:blipFill>
        <p:spPr>
          <a:xfrm>
            <a:off x="486726" y="1263513"/>
            <a:ext cx="5515277" cy="35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6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1" y="145279"/>
            <a:ext cx="10053564" cy="5153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федерального опроса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091783" y="694163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66037" y="29760"/>
            <a:ext cx="794199" cy="813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342" y="145279"/>
            <a:ext cx="994262" cy="9038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7865" t="2223" b="3968"/>
          <a:stretch/>
        </p:blipFill>
        <p:spPr>
          <a:xfrm>
            <a:off x="166037" y="926018"/>
            <a:ext cx="6088570" cy="4235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5994" t="1398" r="1103"/>
          <a:stretch/>
        </p:blipFill>
        <p:spPr>
          <a:xfrm>
            <a:off x="6407217" y="1132253"/>
            <a:ext cx="5698156" cy="407148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79703" y="5203740"/>
            <a:ext cx="5553184" cy="1654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вызывает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кураторами готовности школ к участию в проекте.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их мнению, готовность школ к участию в проекте на текущий момент средняя,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20% школ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к проекту полностью.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среднюю степень готовности показывают 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 школ.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3730" y="5244232"/>
            <a:ext cx="5553184" cy="1483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проекта «500+» дают высокую оценку своему опыту работы в роли консультантов и помощников школ. </a:t>
            </a:r>
          </a:p>
        </p:txBody>
      </p:sp>
    </p:spTree>
    <p:extLst>
      <p:ext uri="{BB962C8B-B14F-4D97-AF65-F5344CB8AC3E}">
        <p14:creationId xmlns:p14="http://schemas.microsoft.com/office/powerpoint/2010/main" val="136402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621" y="5660651"/>
            <a:ext cx="8950263" cy="1043651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 координаторам направлять сканы в формате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29.04.2022 года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адрес электронной почты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krasnodar.odo@mail.ru.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091783" y="694163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66037" y="29760"/>
            <a:ext cx="794199" cy="813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342" y="145279"/>
            <a:ext cx="994262" cy="90387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10255" t="18917" r="5066" b="8668"/>
          <a:stretch/>
        </p:blipFill>
        <p:spPr>
          <a:xfrm>
            <a:off x="601637" y="842919"/>
            <a:ext cx="9880390" cy="478786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91783" y="81846"/>
            <a:ext cx="10053564" cy="515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контрактов с </a:t>
            </a:r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кураторами проекта «500+»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1" y="145279"/>
            <a:ext cx="10053564" cy="5153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муниципальных координаторов проекта (кураторы и школы в чате ИС МЭДК)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975221" y="70529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41820" y="0"/>
            <a:ext cx="848518" cy="868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048" y="-12176"/>
            <a:ext cx="955652" cy="868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4264" r="2560"/>
          <a:stretch/>
        </p:blipFill>
        <p:spPr>
          <a:xfrm>
            <a:off x="4432041" y="1014054"/>
            <a:ext cx="7759959" cy="353634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97150" y="4721536"/>
            <a:ext cx="6410325" cy="1814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Информацию, согласно приложению, необходимо было </a:t>
            </a:r>
            <a:r>
              <a:rPr lang="ru-RU" sz="2000" b="1" dirty="0">
                <a:solidFill>
                  <a:schemeClr val="tx1"/>
                </a:solidFill>
              </a:rPr>
              <a:t>предоставить до 15.04.2022г. на адрес электронной почты </a:t>
            </a:r>
            <a:r>
              <a:rPr lang="ru-RU" sz="2000" b="1" u="sng" dirty="0">
                <a:solidFill>
                  <a:schemeClr val="tx1"/>
                </a:solidFill>
                <a:hlinkClick r:id="rId6"/>
              </a:rPr>
              <a:t>krasnodar.odo@mail.ru</a:t>
            </a:r>
            <a:r>
              <a:rPr lang="ru-RU" sz="2000" b="1" dirty="0">
                <a:solidFill>
                  <a:schemeClr val="tx1"/>
                </a:solidFill>
              </a:rPr>
              <a:t> в формате </a:t>
            </a:r>
            <a:r>
              <a:rPr lang="en-US" sz="2000" b="1" dirty="0">
                <a:solidFill>
                  <a:schemeClr val="tx1"/>
                </a:solidFill>
              </a:rPr>
              <a:t>Excel</a:t>
            </a:r>
            <a:r>
              <a:rPr lang="ru-RU" sz="2000" b="1" dirty="0">
                <a:solidFill>
                  <a:schemeClr val="tx1"/>
                </a:solidFill>
              </a:rPr>
              <a:t>, а также сопроводительное письмо от МОУО.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2181" t="1419" r="2045" b="1166"/>
          <a:stretch/>
        </p:blipFill>
        <p:spPr>
          <a:xfrm>
            <a:off x="268228" y="926018"/>
            <a:ext cx="4051845" cy="5832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3979379" y="3822029"/>
            <a:ext cx="1217771" cy="16214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8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07093" y="79003"/>
            <a:ext cx="601362" cy="61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0"/>
            <a:ext cx="867784" cy="78889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4752" y="79003"/>
            <a:ext cx="10475916" cy="4052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муниципальных координаторов проекта (кураторы и школы в чате ИС МЭДК)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781050" y="636372"/>
            <a:ext cx="9795074" cy="69107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00692" y="846814"/>
            <a:ext cx="3287461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Предоставлено в срок </a:t>
            </a:r>
          </a:p>
          <a:p>
            <a:pPr algn="ctr"/>
            <a:r>
              <a:rPr lang="ru-RU" sz="1600" b="1" u="sng" dirty="0"/>
              <a:t>(в полном объёме)</a:t>
            </a:r>
          </a:p>
          <a:p>
            <a:pPr algn="ctr"/>
            <a:r>
              <a:rPr lang="ru-RU" sz="1600" dirty="0"/>
              <a:t>г. Анапа</a:t>
            </a:r>
          </a:p>
          <a:p>
            <a:pPr algn="ctr"/>
            <a:r>
              <a:rPr lang="ru-RU" sz="1600" dirty="0"/>
              <a:t>г. Геленджик</a:t>
            </a:r>
          </a:p>
          <a:p>
            <a:pPr algn="ctr"/>
            <a:r>
              <a:rPr lang="ru-RU" sz="1600" dirty="0"/>
              <a:t>г. Горячий Ключ</a:t>
            </a:r>
          </a:p>
          <a:p>
            <a:pPr algn="ctr"/>
            <a:r>
              <a:rPr lang="ru-RU" sz="1600" dirty="0"/>
              <a:t>г. Сочи</a:t>
            </a:r>
          </a:p>
          <a:p>
            <a:pPr algn="ctr"/>
            <a:r>
              <a:rPr lang="ru-RU" sz="1600" dirty="0" err="1"/>
              <a:t>Белоглинский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 err="1"/>
              <a:t>Брюховецкий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 err="1"/>
              <a:t>Гулькевичский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/>
              <a:t>Калининский район</a:t>
            </a:r>
          </a:p>
          <a:p>
            <a:pPr algn="ctr"/>
            <a:r>
              <a:rPr lang="ru-RU" sz="1600" dirty="0"/>
              <a:t>Крымский район</a:t>
            </a:r>
          </a:p>
          <a:p>
            <a:pPr algn="ctr"/>
            <a:r>
              <a:rPr lang="ru-RU" sz="1600" dirty="0" err="1"/>
              <a:t>Лабинский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/>
              <a:t>Ленинградский район</a:t>
            </a:r>
          </a:p>
          <a:p>
            <a:pPr algn="ctr"/>
            <a:r>
              <a:rPr lang="ru-RU" sz="1600" dirty="0"/>
              <a:t>Мостовский район</a:t>
            </a:r>
          </a:p>
          <a:p>
            <a:pPr algn="ctr"/>
            <a:r>
              <a:rPr lang="ru-RU" sz="1600" dirty="0" err="1"/>
              <a:t>Новопокровский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 err="1"/>
              <a:t>Отрадненский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/>
              <a:t>Славянский район</a:t>
            </a:r>
          </a:p>
          <a:p>
            <a:pPr algn="ctr"/>
            <a:r>
              <a:rPr lang="ru-RU" sz="1600" dirty="0"/>
              <a:t>Северский район</a:t>
            </a:r>
          </a:p>
          <a:p>
            <a:pPr algn="ctr"/>
            <a:r>
              <a:rPr lang="ru-RU" sz="1600" dirty="0"/>
              <a:t>Тбилисский район</a:t>
            </a:r>
          </a:p>
          <a:p>
            <a:pPr algn="ctr"/>
            <a:r>
              <a:rPr lang="ru-RU" sz="1600" dirty="0"/>
              <a:t>Темрюкский район</a:t>
            </a:r>
          </a:p>
          <a:p>
            <a:pPr algn="ctr"/>
            <a:r>
              <a:rPr lang="ru-RU" sz="1600" dirty="0"/>
              <a:t>Тихорецкий район</a:t>
            </a:r>
          </a:p>
          <a:p>
            <a:pPr algn="ctr"/>
            <a:r>
              <a:rPr lang="ru-RU" sz="1600" dirty="0"/>
              <a:t>Усть-Лабинский район</a:t>
            </a:r>
          </a:p>
          <a:p>
            <a:pPr algn="ctr"/>
            <a:r>
              <a:rPr lang="ru-RU" sz="1600" dirty="0"/>
              <a:t>Успенский район</a:t>
            </a:r>
          </a:p>
          <a:p>
            <a:pPr algn="ctr"/>
            <a:r>
              <a:rPr lang="ru-RU" sz="1600" dirty="0" err="1"/>
              <a:t>Щербиновский</a:t>
            </a:r>
            <a:r>
              <a:rPr lang="ru-RU" sz="1600" dirty="0"/>
              <a:t> район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28114" y="846814"/>
            <a:ext cx="3370060" cy="372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Предоставлено в срок </a:t>
            </a:r>
          </a:p>
          <a:p>
            <a:pPr algn="ctr"/>
            <a:r>
              <a:rPr lang="ru-RU" sz="1600" b="1" u="sng" dirty="0"/>
              <a:t>(не в полном объёме)</a:t>
            </a:r>
          </a:p>
          <a:p>
            <a:pPr algn="ctr"/>
            <a:endParaRPr lang="ru-RU" sz="1400" b="1" u="sng" dirty="0"/>
          </a:p>
          <a:p>
            <a:pPr algn="ctr"/>
            <a:r>
              <a:rPr lang="ru-RU" sz="1600" dirty="0"/>
              <a:t>г. Армавир</a:t>
            </a:r>
          </a:p>
          <a:p>
            <a:pPr algn="ctr"/>
            <a:r>
              <a:rPr lang="ru-RU" sz="1600" dirty="0"/>
              <a:t>г. Краснодар</a:t>
            </a:r>
          </a:p>
          <a:p>
            <a:pPr algn="ctr"/>
            <a:r>
              <a:rPr lang="ru-RU" sz="1600" dirty="0"/>
              <a:t>г. Новороссийск</a:t>
            </a:r>
          </a:p>
          <a:p>
            <a:pPr algn="ctr"/>
            <a:r>
              <a:rPr lang="ru-RU" sz="1600" dirty="0" err="1"/>
              <a:t>Абинский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 err="1"/>
              <a:t>Выселковский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/>
              <a:t>Динской район</a:t>
            </a:r>
          </a:p>
          <a:p>
            <a:pPr algn="ctr"/>
            <a:r>
              <a:rPr lang="ru-RU" sz="1600" dirty="0"/>
              <a:t>Кавказский район</a:t>
            </a:r>
          </a:p>
          <a:p>
            <a:pPr algn="ctr"/>
            <a:r>
              <a:rPr lang="ru-RU" sz="1600" dirty="0" err="1"/>
              <a:t>Кущевский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/>
              <a:t>Павловский район</a:t>
            </a:r>
          </a:p>
          <a:p>
            <a:pPr algn="ctr"/>
            <a:r>
              <a:rPr lang="ru-RU" sz="1600" dirty="0" err="1"/>
              <a:t>Приморско-Ахтарский</a:t>
            </a:r>
            <a:r>
              <a:rPr lang="ru-RU" sz="1600" dirty="0"/>
              <a:t> район</a:t>
            </a:r>
          </a:p>
          <a:p>
            <a:pPr algn="ctr"/>
            <a:r>
              <a:rPr lang="ru-RU" sz="1600" dirty="0"/>
              <a:t>Туапсинский район</a:t>
            </a:r>
          </a:p>
          <a:p>
            <a:pPr algn="ctr"/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84533" y="846814"/>
            <a:ext cx="3492751" cy="1538883"/>
          </a:xfrm>
          <a:prstGeom prst="rect">
            <a:avLst/>
          </a:prstGeom>
          <a:solidFill>
            <a:srgbClr val="DA7E7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Не предоставлено </a:t>
            </a:r>
          </a:p>
          <a:p>
            <a:pPr algn="ctr"/>
            <a:endParaRPr lang="ru-RU" sz="1600" b="1" u="sng" dirty="0"/>
          </a:p>
          <a:p>
            <a:pPr algn="ctr"/>
            <a:r>
              <a:rPr lang="ru-RU" sz="2400" dirty="0"/>
              <a:t>Апшеронский район</a:t>
            </a:r>
          </a:p>
          <a:p>
            <a:pPr algn="ctr"/>
            <a:r>
              <a:rPr lang="ru-RU" sz="2400" dirty="0"/>
              <a:t>Каневской район</a:t>
            </a:r>
          </a:p>
          <a:p>
            <a:pPr algn="ctr"/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04856" y="4532228"/>
            <a:ext cx="3393318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/>
              <a:t>Предоставлено позже срока</a:t>
            </a:r>
          </a:p>
          <a:p>
            <a:pPr algn="ctr"/>
            <a:endParaRPr lang="ru-RU" sz="1400" b="1" u="sng" dirty="0"/>
          </a:p>
          <a:p>
            <a:pPr algn="ctr"/>
            <a:r>
              <a:rPr lang="ru-RU" sz="1400" b="1" dirty="0" err="1"/>
              <a:t>Кореновский</a:t>
            </a:r>
            <a:r>
              <a:rPr lang="ru-RU" sz="1400" b="1" dirty="0"/>
              <a:t> район – </a:t>
            </a:r>
            <a:r>
              <a:rPr lang="ru-RU" sz="1400" b="1" dirty="0">
                <a:solidFill>
                  <a:srgbClr val="FF0000"/>
                </a:solidFill>
              </a:rPr>
              <a:t>19.04.2022</a:t>
            </a:r>
          </a:p>
          <a:p>
            <a:pPr algn="ctr"/>
            <a:r>
              <a:rPr lang="ru-RU" sz="1400" b="1" dirty="0"/>
              <a:t>Красноармейский район - </a:t>
            </a:r>
            <a:r>
              <a:rPr lang="ru-RU" sz="1400" b="1" dirty="0">
                <a:solidFill>
                  <a:srgbClr val="FF0000"/>
                </a:solidFill>
              </a:rPr>
              <a:t>18.04.2022</a:t>
            </a:r>
          </a:p>
          <a:p>
            <a:pPr algn="ctr"/>
            <a:endParaRPr lang="ru-RU" sz="1400" b="1" u="sng" dirty="0"/>
          </a:p>
          <a:p>
            <a:pPr algn="ctr"/>
            <a:r>
              <a:rPr lang="ru-RU" sz="1400" b="1" u="sng" dirty="0"/>
              <a:t>Предоставлено позже срока </a:t>
            </a:r>
          </a:p>
          <a:p>
            <a:pPr algn="ctr"/>
            <a:r>
              <a:rPr lang="ru-RU" sz="1400" b="1" u="sng" dirty="0"/>
              <a:t>(не в полном объёме)</a:t>
            </a:r>
          </a:p>
          <a:p>
            <a:pPr algn="ctr"/>
            <a:r>
              <a:rPr lang="ru-RU" sz="1400" b="1" u="sng" dirty="0"/>
              <a:t> </a:t>
            </a:r>
            <a:endParaRPr lang="ru-RU" sz="1400" b="1" dirty="0"/>
          </a:p>
          <a:p>
            <a:pPr algn="ctr"/>
            <a:r>
              <a:rPr lang="ru-RU" sz="1400" b="1" dirty="0"/>
              <a:t>Крыловский район – </a:t>
            </a:r>
            <a:r>
              <a:rPr lang="ru-RU" sz="1400" b="1" dirty="0">
                <a:solidFill>
                  <a:srgbClr val="FF0000"/>
                </a:solidFill>
              </a:rPr>
              <a:t>20.04.2022 </a:t>
            </a:r>
          </a:p>
          <a:p>
            <a:pPr algn="ctr"/>
            <a:endParaRPr lang="ru-RU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CC6C7-09BE-4380-B89B-E84916B59636}"/>
              </a:ext>
            </a:extLst>
          </p:cNvPr>
          <p:cNvSpPr txBox="1"/>
          <p:nvPr/>
        </p:nvSpPr>
        <p:spPr>
          <a:xfrm>
            <a:off x="2979174" y="1278194"/>
            <a:ext cx="56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B9417C-B194-4CC0-A4EC-C9F0591CA3DC}"/>
              </a:ext>
            </a:extLst>
          </p:cNvPr>
          <p:cNvSpPr txBox="1"/>
          <p:nvPr/>
        </p:nvSpPr>
        <p:spPr>
          <a:xfrm>
            <a:off x="6347482" y="1354645"/>
            <a:ext cx="56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B3B178-410A-4B38-B999-4AE6035AF482}"/>
              </a:ext>
            </a:extLst>
          </p:cNvPr>
          <p:cNvSpPr txBox="1"/>
          <p:nvPr/>
        </p:nvSpPr>
        <p:spPr>
          <a:xfrm>
            <a:off x="10124723" y="857572"/>
            <a:ext cx="56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73DF18-C10D-4E0F-86E3-26CA580D0BE6}"/>
              </a:ext>
            </a:extLst>
          </p:cNvPr>
          <p:cNvSpPr txBox="1"/>
          <p:nvPr/>
        </p:nvSpPr>
        <p:spPr>
          <a:xfrm>
            <a:off x="6652296" y="4508671"/>
            <a:ext cx="56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961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76730" y="0"/>
            <a:ext cx="601362" cy="61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966" y="0"/>
            <a:ext cx="867784" cy="78889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8455" y="79003"/>
            <a:ext cx="10548511" cy="41502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участников проекта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856294" y="586594"/>
            <a:ext cx="9795074" cy="69107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/>
          <a:srcRect l="1002"/>
          <a:stretch/>
        </p:blipFill>
        <p:spPr>
          <a:xfrm>
            <a:off x="247650" y="655700"/>
            <a:ext cx="5391150" cy="62022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t="663"/>
          <a:stretch/>
        </p:blipFill>
        <p:spPr>
          <a:xfrm>
            <a:off x="6244397" y="655701"/>
            <a:ext cx="5118927" cy="62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8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76730" y="0"/>
            <a:ext cx="601362" cy="61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0"/>
            <a:ext cx="744534" cy="67684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8455" y="79003"/>
            <a:ext cx="10548511" cy="41502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участников проекта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856294" y="586594"/>
            <a:ext cx="9795074" cy="69107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94"/>
          <a:stretch/>
        </p:blipFill>
        <p:spPr>
          <a:xfrm>
            <a:off x="310736" y="708288"/>
            <a:ext cx="5261389" cy="61497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t="563"/>
          <a:stretch/>
        </p:blipFill>
        <p:spPr>
          <a:xfrm>
            <a:off x="6342855" y="676849"/>
            <a:ext cx="5210970" cy="61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9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76730" y="0"/>
            <a:ext cx="601362" cy="61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0"/>
            <a:ext cx="744534" cy="67684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8455" y="79003"/>
            <a:ext cx="10548511" cy="41502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участников проекта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856294" y="586594"/>
            <a:ext cx="9795074" cy="69107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53"/>
          <a:stretch/>
        </p:blipFill>
        <p:spPr>
          <a:xfrm>
            <a:off x="6172200" y="748271"/>
            <a:ext cx="5514974" cy="60144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807" t="502" r="-1" b="638"/>
          <a:stretch/>
        </p:blipFill>
        <p:spPr>
          <a:xfrm>
            <a:off x="377411" y="748272"/>
            <a:ext cx="5324476" cy="60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3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76730" y="0"/>
            <a:ext cx="601362" cy="61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0"/>
            <a:ext cx="744534" cy="67684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8455" y="79003"/>
            <a:ext cx="10548511" cy="41502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участников проекта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856294" y="586594"/>
            <a:ext cx="9795074" cy="69107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047"/>
          <a:stretch/>
        </p:blipFill>
        <p:spPr>
          <a:xfrm>
            <a:off x="377411" y="676849"/>
            <a:ext cx="5219700" cy="6087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1297" t="442" r="695"/>
          <a:stretch/>
        </p:blipFill>
        <p:spPr>
          <a:xfrm>
            <a:off x="6248401" y="694720"/>
            <a:ext cx="5229224" cy="60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76730" y="0"/>
            <a:ext cx="601362" cy="61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0"/>
            <a:ext cx="744534" cy="67684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8455" y="79003"/>
            <a:ext cx="10548511" cy="41502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участников проекта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856294" y="586594"/>
            <a:ext cx="9795074" cy="69107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40975"/>
              </p:ext>
            </p:extLst>
          </p:nvPr>
        </p:nvGraphicFramePr>
        <p:xfrm>
          <a:off x="371476" y="819151"/>
          <a:ext cx="4533900" cy="5746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7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5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0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Название территории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Количество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Итоговый балл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г.Краснодар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г.Горячий</a:t>
                      </a:r>
                      <a:r>
                        <a:rPr lang="ru-RU" sz="1600" b="1" u="none" strike="noStrike" dirty="0">
                          <a:effectLst/>
                        </a:rPr>
                        <a:t> Ключ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Гулькевичский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г.Анапа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15,5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Кореновский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Туапсинский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г.Сочи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Мостовский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Брюховецкий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г.Армавир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Отрадненский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Павловский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Приморско-Ахтарский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Успенский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Динской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Тбилисский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Лабинский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г.Геленджик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54617"/>
              </p:ext>
            </p:extLst>
          </p:nvPr>
        </p:nvGraphicFramePr>
        <p:xfrm>
          <a:off x="5714998" y="819149"/>
          <a:ext cx="4714876" cy="5746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7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7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Название территории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Количество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Итоговый балл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Крымский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г.Новороссийск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Абинский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Северский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Славянский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Белоглинский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Выселковский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Темрюкский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Красноармейский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Щербиновский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Новопокровский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Ленинградский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Тихорецкий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Кавказский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Усть-Лабинский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Апшеронский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Каневской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Крыловский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Калининский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9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Кущевский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73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Ближайшие задачи по работе в ИС МЭДК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115890" y="694164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43363" y="74645"/>
            <a:ext cx="746762" cy="7645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951281" cy="8648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6563" y="958588"/>
            <a:ext cx="11515992" cy="1131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25.04.2022 по 17.05.2022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ОО и кураторы осуществляют подготовку подтверждающих документов  исполненных мероприятий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Антирисковых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программ в рамках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наступления позитивных изменений. 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1 июня 2022 начнется федеральная проверка размещенных документов.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63" y="2205764"/>
            <a:ext cx="5683586" cy="457759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65822" y="4348065"/>
            <a:ext cx="1457310" cy="12503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32010" y="4348065"/>
            <a:ext cx="1457310" cy="12503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98146" y="4590661"/>
            <a:ext cx="573177" cy="5878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49408" y="2205764"/>
            <a:ext cx="5646328" cy="4348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После одобрения планируемых мер куратором (Концепция ПР, Среднесрочная ПР, </a:t>
            </a:r>
            <a:r>
              <a:rPr lang="ru-RU" sz="2200" b="1" dirty="0" err="1">
                <a:solidFill>
                  <a:schemeClr val="tx1"/>
                </a:solidFill>
              </a:rPr>
              <a:t>Антирисковая</a:t>
            </a:r>
            <a:r>
              <a:rPr lang="ru-RU" sz="2200" b="1" dirty="0">
                <a:solidFill>
                  <a:schemeClr val="tx1"/>
                </a:solidFill>
              </a:rPr>
              <a:t> программа), школа размещает в подразделе 1 этап/2 этап документы, подтверждающие исполнение этих мер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u="sng" dirty="0">
                <a:solidFill>
                  <a:schemeClr val="tx1"/>
                </a:solidFill>
              </a:rPr>
              <a:t>(например, запланирован пересмотр учебного плана образовательной организации – в качестве подтверждения может быть приложен обновленный учебный план).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8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7226</TotalTime>
  <Words>778</Words>
  <Application>Microsoft Office PowerPoint</Application>
  <PresentationFormat>Широкоэкранный</PresentationFormat>
  <Paragraphs>216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 ходе реализации федерального проекта адресной помощи «500+»  в Краснодарском крае в 2022 году</vt:lpstr>
      <vt:lpstr>Первый мониторинг вовлеченности муниципальных координаторов проекта (кураторы и школы в чате ИС МЭДК)</vt:lpstr>
      <vt:lpstr>Первый мониторинг вовлеченности муниципальных координаторов проекта (кураторы и школы в чате ИС МЭДК)</vt:lpstr>
      <vt:lpstr>Первый мониторинг вовлеченности участников проекта  на региональном уровне</vt:lpstr>
      <vt:lpstr>Первый мониторинг вовлеченности участников проекта  на региональном уровне</vt:lpstr>
      <vt:lpstr>Первый мониторинг вовлеченности участников проекта  на региональном уровне</vt:lpstr>
      <vt:lpstr>Первый мониторинг вовлеченности участников проекта  на региональном уровне</vt:lpstr>
      <vt:lpstr>Первый мониторинг вовлеченности участников проекта  на региональном уровне</vt:lpstr>
      <vt:lpstr>Ближайшие задачи по работе в ИС МЭДК</vt:lpstr>
      <vt:lpstr>Ближайшие задачи для муниципальных координаторов проекта</vt:lpstr>
      <vt:lpstr>Результаты федерального опроса проекта «500+»</vt:lpstr>
      <vt:lpstr>Результаты федерального опроса проекта «500+»</vt:lpstr>
      <vt:lpstr>Муниципальным координаторам направлять сканы в формате pdf до 29.04.2022 года на адрес электронной почты krasnodar.odo@mail.ru.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РПШ Краснодарского края</dc:title>
  <dc:creator>Елена Купина</dc:creator>
  <cp:lastModifiedBy>1</cp:lastModifiedBy>
  <cp:revision>789</cp:revision>
  <cp:lastPrinted>2022-03-18T08:04:27Z</cp:lastPrinted>
  <dcterms:created xsi:type="dcterms:W3CDTF">2021-04-05T14:09:53Z</dcterms:created>
  <dcterms:modified xsi:type="dcterms:W3CDTF">2022-04-26T14:45:29Z</dcterms:modified>
</cp:coreProperties>
</file>