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362" r:id="rId3"/>
    <p:sldId id="322" r:id="rId4"/>
    <p:sldId id="357" r:id="rId5"/>
    <p:sldId id="328" r:id="rId6"/>
    <p:sldId id="358" r:id="rId7"/>
    <p:sldId id="359" r:id="rId8"/>
    <p:sldId id="363" r:id="rId9"/>
    <p:sldId id="360" r:id="rId10"/>
    <p:sldId id="361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7FD2"/>
    <a:srgbClr val="CC0000"/>
    <a:srgbClr val="FF9966"/>
    <a:srgbClr val="FF9999"/>
    <a:srgbClr val="CCECFF"/>
    <a:srgbClr val="CCFFCC"/>
    <a:srgbClr val="FF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723" autoAdjust="0"/>
  </p:normalViewPr>
  <p:slideViewPr>
    <p:cSldViewPr snapToGrid="0">
      <p:cViewPr varScale="1">
        <p:scale>
          <a:sx n="103" d="100"/>
          <a:sy n="103" d="100"/>
        </p:scale>
        <p:origin x="85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48C7C-8DBA-4115-9D0E-EFCE7AA89E5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AD044-08E3-40ED-9669-C48106387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3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30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0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4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5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01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90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22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33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AD044-08E3-40ED-9669-C481063872A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49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8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63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4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4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6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5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2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12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6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C8A5-5727-4316-82D9-2BB9CCA7AC3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4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C8A5-5727-4316-82D9-2BB9CCA7AC36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9C04E-B78B-4992-9356-41BE6A932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2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rasnodar.odo@mail.ru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1910" y="149028"/>
            <a:ext cx="9144000" cy="7683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600" b="1" dirty="0" smtClean="0">
                <a:solidFill>
                  <a:srgbClr val="0658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и молодежной политики Краснодарского края</a:t>
            </a:r>
          </a:p>
          <a:p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КК Центр оценки качества образования</a:t>
            </a:r>
          </a:p>
          <a:p>
            <a:pPr eaLnBrk="1" hangingPunct="1"/>
            <a:endParaRPr lang="ru-RU" altLang="ru-RU" sz="1600" b="1" dirty="0" smtClean="0">
              <a:solidFill>
                <a:srgbClr val="0658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 flipV="1">
            <a:off x="2521241" y="834141"/>
            <a:ext cx="8164512" cy="99169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 flipV="1">
            <a:off x="5697686" y="5414001"/>
            <a:ext cx="6360849" cy="92311"/>
            <a:chOff x="1" y="4450235"/>
            <a:chExt cx="15983746" cy="135580"/>
          </a:xfrm>
        </p:grpSpPr>
        <p:sp>
          <p:nvSpPr>
            <p:cNvPr id="1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2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</p:grpSp>
      <p:sp>
        <p:nvSpPr>
          <p:cNvPr id="14343" name="Заголовок 1"/>
          <p:cNvSpPr>
            <a:spLocks noGrp="1"/>
          </p:cNvSpPr>
          <p:nvPr>
            <p:ph type="ctrTitle"/>
          </p:nvPr>
        </p:nvSpPr>
        <p:spPr>
          <a:xfrm>
            <a:off x="6042007" y="1618423"/>
            <a:ext cx="5705545" cy="3363517"/>
          </a:xfrm>
        </p:spPr>
        <p:txBody>
          <a:bodyPr anchor="ctr"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текущих задачах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федерального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«500+»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119471" y="0"/>
            <a:ext cx="933741" cy="956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122" y="0"/>
            <a:ext cx="1113805" cy="1012550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5820" y="106081"/>
            <a:ext cx="1136660" cy="5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https://infostart.ru/upload/tildastatic/img/tild3662-6536-4533-b832-366331633438__imgsl-1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34" y="1199413"/>
            <a:ext cx="5544467" cy="426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20" y="145279"/>
            <a:ext cx="9800959" cy="482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Ближайшие задачи по работе в ИС МЭДК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1274" y="-3265"/>
            <a:ext cx="951281" cy="86480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6563" y="958588"/>
            <a:ext cx="11515992" cy="11315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25.04.2022 по 17.05.2022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ОО и кураторы осуществляют подготовку подтверждающих документов  исполненных мероприятий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Антирисковых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программ в рамках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этапа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наступления позитивных изменений. 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1 июня 2022 начнется федеральная проверка размещенных документов.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63" y="2205764"/>
            <a:ext cx="5683586" cy="4577591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365822" y="4348065"/>
            <a:ext cx="1457310" cy="125030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532010" y="4348065"/>
            <a:ext cx="1457310" cy="125030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198146" y="4590661"/>
            <a:ext cx="573177" cy="58782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49408" y="2205764"/>
            <a:ext cx="5646328" cy="4348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solidFill>
                  <a:schemeClr val="tx1"/>
                </a:solidFill>
              </a:rPr>
              <a:t>После одобрения планируемых мер куратором (Концепция ПР, Среднесрочная ПР, </a:t>
            </a:r>
            <a:r>
              <a:rPr lang="ru-RU" sz="2200" b="1" dirty="0" err="1">
                <a:solidFill>
                  <a:schemeClr val="tx1"/>
                </a:solidFill>
              </a:rPr>
              <a:t>Антирисковая</a:t>
            </a:r>
            <a:r>
              <a:rPr lang="ru-RU" sz="2200" b="1" dirty="0">
                <a:solidFill>
                  <a:schemeClr val="tx1"/>
                </a:solidFill>
              </a:rPr>
              <a:t> программа</a:t>
            </a:r>
            <a:r>
              <a:rPr lang="ru-RU" sz="2200" b="1" dirty="0" smtClean="0">
                <a:solidFill>
                  <a:schemeClr val="tx1"/>
                </a:solidFill>
              </a:rPr>
              <a:t>), школа </a:t>
            </a:r>
            <a:r>
              <a:rPr lang="ru-RU" sz="2200" b="1" dirty="0">
                <a:solidFill>
                  <a:schemeClr val="tx1"/>
                </a:solidFill>
              </a:rPr>
              <a:t>размещает в подразделе 1 этап/2 этап документы, подтверждающие исполнение этих мер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u="sng" dirty="0">
                <a:solidFill>
                  <a:schemeClr val="tx1"/>
                </a:solidFill>
              </a:rPr>
              <a:t>(например, запланирован пересмотр учебного плана образовательной организации – в качестве подтверждения может быть приложен обновленный учебный план</a:t>
            </a:r>
            <a:r>
              <a:rPr lang="ru-RU" sz="2200" u="sng" dirty="0" smtClean="0">
                <a:solidFill>
                  <a:schemeClr val="tx1"/>
                </a:solidFill>
              </a:rPr>
              <a:t>).</a:t>
            </a:r>
            <a:endParaRPr lang="ru-RU" sz="2200" b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20" y="145279"/>
            <a:ext cx="9800959" cy="482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содержательной экспертизы региональных планов-графиков (дорожных карт)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1274" y="-3265"/>
            <a:ext cx="923289" cy="8393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9585" t="17001" r="6070" b="25866"/>
          <a:stretch/>
        </p:blipFill>
        <p:spPr>
          <a:xfrm>
            <a:off x="222021" y="1371599"/>
            <a:ext cx="6642261" cy="43533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1256" t="14394" r="65333" b="2341"/>
          <a:stretch/>
        </p:blipFill>
        <p:spPr>
          <a:xfrm>
            <a:off x="6804317" y="958588"/>
            <a:ext cx="3971862" cy="571029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985935" y="4814596"/>
            <a:ext cx="3790244" cy="36389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ыгнутая влево стрелка 2"/>
          <p:cNvSpPr/>
          <p:nvPr/>
        </p:nvSpPr>
        <p:spPr>
          <a:xfrm rot="16039220">
            <a:off x="3414413" y="2572301"/>
            <a:ext cx="1585970" cy="6748213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20" y="145279"/>
            <a:ext cx="9800959" cy="482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мероприятий в соответствии с утвержденным планом-графиком проекта «500+» в 2022 году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1274" y="-3265"/>
            <a:ext cx="923289" cy="8393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4386" t="5807"/>
          <a:stretch/>
        </p:blipFill>
        <p:spPr>
          <a:xfrm>
            <a:off x="4378856" y="884469"/>
            <a:ext cx="5558246" cy="2917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98" t="679" r="2228" b="2177"/>
          <a:stretch/>
        </p:blipFill>
        <p:spPr>
          <a:xfrm>
            <a:off x="222021" y="884468"/>
            <a:ext cx="3881483" cy="5866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378855" y="3801488"/>
            <a:ext cx="7499014" cy="3056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предоставлении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информации, подтверждающей реализацию муниципальных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 необходимо направлять: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сопроводительное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письмо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 2" в формате </a:t>
            </a:r>
            <a:r>
              <a:rPr lang="en-US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xcel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 по проведению мероприятия (презентации, письма, приказы, фото, программа мероприятия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и.т.п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.).</a:t>
            </a:r>
          </a:p>
          <a:p>
            <a:r>
              <a:rPr lang="ru-RU" sz="1600" b="1" i="1" u="sng" dirty="0" smtClean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 </a:t>
            </a:r>
            <a:r>
              <a:rPr lang="ru-RU" sz="1600" b="1" i="1" u="sng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проведенным мероприятиям должны быть размещены по </a:t>
            </a:r>
            <a:r>
              <a:rPr lang="ru-RU" sz="1600" b="1" i="1" u="sng" dirty="0" smtClean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предоставляемым ссылкам </a:t>
            </a:r>
            <a:r>
              <a:rPr lang="ru-RU" sz="1600" b="1" i="1" u="sng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(на сайте МОУО, ЦРО, ОО</a:t>
            </a:r>
            <a:r>
              <a:rPr lang="ru-RU" sz="1600" b="1" i="1" u="sng" dirty="0" smtClean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координатор будет проходить по предоставленным ссылкам и проверять размещенные на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сайтах.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6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случае переноса мероприятий, необходимо </a:t>
            </a:r>
            <a:r>
              <a:rPr lang="ru-RU" sz="1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согласовать</a:t>
            </a:r>
            <a:r>
              <a:rPr lang="ru-RU" sz="1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сообщить о </a:t>
            </a:r>
            <a:r>
              <a:rPr lang="ru-RU" sz="16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причинах </a:t>
            </a:r>
            <a:r>
              <a:rPr lang="ru-RU" sz="1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переноса и </a:t>
            </a:r>
            <a:r>
              <a:rPr lang="ru-RU" sz="16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новой дате</a:t>
            </a:r>
            <a:r>
              <a:rPr lang="ru-RU" sz="1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ПЛАНА МЕРОПРИЯТИЙ проверяется федеральным координатором, и </a:t>
            </a:r>
            <a:r>
              <a:rPr lang="ru-RU" sz="1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влияет на рейтинг региона!!!!!</a:t>
            </a:r>
            <a:endParaRPr lang="ru-RU" sz="1600" b="1" i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722914" y="1651519"/>
            <a:ext cx="1082351" cy="933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3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20" y="145279"/>
            <a:ext cx="9800959" cy="482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содержательной экспертизы концептуальных документов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1274" y="-3265"/>
            <a:ext cx="1113805" cy="1012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564" t="15678" r="2067" b="19828"/>
          <a:stretch/>
        </p:blipFill>
        <p:spPr>
          <a:xfrm>
            <a:off x="-1" y="1009285"/>
            <a:ext cx="11877869" cy="58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20" y="145279"/>
            <a:ext cx="9800959" cy="482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ошибки при создании концептуальных документов школы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1274" y="-3265"/>
            <a:ext cx="1113805" cy="101255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5"/>
          <a:srcRect l="8181" t="16934" r="3247"/>
          <a:stretch/>
        </p:blipFill>
        <p:spPr>
          <a:xfrm>
            <a:off x="296563" y="926018"/>
            <a:ext cx="8952945" cy="564428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249508" y="1307224"/>
            <a:ext cx="2831123" cy="4784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Обязательно к использованию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b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Инструкция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работе в ИС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МЭДК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Методические рекомендациями по содержательному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ведению ИС МЭДК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Памятки для школ и кураторов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проекта «500+»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Тематические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ебинары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материалы ФИОКО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20" y="145279"/>
            <a:ext cx="9800959" cy="482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для повышения качества школьного управления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1274" y="-3265"/>
            <a:ext cx="1113805" cy="1012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5412" t="14868" b="6380"/>
          <a:stretch/>
        </p:blipFill>
        <p:spPr>
          <a:xfrm>
            <a:off x="0" y="1009285"/>
            <a:ext cx="11239345" cy="575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20" y="145279"/>
            <a:ext cx="9800959" cy="482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Организационная часть первого мониторинга вовлеченности регионов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1274" y="-3265"/>
            <a:ext cx="1113805" cy="1012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3835" t="16647"/>
          <a:stretch/>
        </p:blipFill>
        <p:spPr>
          <a:xfrm>
            <a:off x="41454" y="1124955"/>
            <a:ext cx="11511882" cy="497321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6223518" y="1688841"/>
            <a:ext cx="4273421" cy="186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47461" y="1688841"/>
            <a:ext cx="2267339" cy="186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 rot="5400000">
            <a:off x="11100574" y="2882467"/>
            <a:ext cx="440239" cy="422972"/>
          </a:xfrm>
          <a:prstGeom prst="chevron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5400000">
            <a:off x="11121731" y="3864939"/>
            <a:ext cx="440239" cy="422972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11121730" y="4847413"/>
            <a:ext cx="440239" cy="422972"/>
          </a:xfrm>
          <a:prstGeom prst="chevron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4901" y="5798343"/>
            <a:ext cx="218989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100%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639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21" y="145279"/>
            <a:ext cx="10053564" cy="51537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мониторинг вовлеченности участников проекта на муниципальном уровне (кураторы и школы в чате ИС МЭДК)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166037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1048" y="-12176"/>
            <a:ext cx="955652" cy="868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t="4264" r="2560"/>
          <a:stretch/>
        </p:blipFill>
        <p:spPr>
          <a:xfrm>
            <a:off x="4432041" y="1014054"/>
            <a:ext cx="7759959" cy="353634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432041" y="4564081"/>
            <a:ext cx="7688424" cy="2153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Информацию, согласно приложению, необходимо </a:t>
            </a:r>
            <a:r>
              <a:rPr lang="ru-RU" sz="2000" b="1" dirty="0">
                <a:solidFill>
                  <a:schemeClr val="tx1"/>
                </a:solidFill>
              </a:rPr>
              <a:t>предоставить до 15.04.2022г. на адрес электронной почты </a:t>
            </a:r>
            <a:r>
              <a:rPr lang="ru-RU" sz="2000" b="1" u="sng" dirty="0">
                <a:solidFill>
                  <a:schemeClr val="tx1"/>
                </a:solidFill>
                <a:hlinkClick r:id="rId6"/>
              </a:rPr>
              <a:t>krasnodar.odo@mail.ru</a:t>
            </a:r>
            <a:r>
              <a:rPr lang="ru-RU" sz="2000" b="1" dirty="0">
                <a:solidFill>
                  <a:schemeClr val="tx1"/>
                </a:solidFill>
              </a:rPr>
              <a:t> в формате </a:t>
            </a:r>
            <a:r>
              <a:rPr lang="en-US" sz="2000" b="1" dirty="0" smtClean="0">
                <a:solidFill>
                  <a:schemeClr val="tx1"/>
                </a:solidFill>
              </a:rPr>
              <a:t>Excel</a:t>
            </a:r>
            <a:r>
              <a:rPr lang="ru-RU" sz="2000" b="1" dirty="0" smtClean="0">
                <a:solidFill>
                  <a:schemeClr val="tx1"/>
                </a:solidFill>
              </a:rPr>
              <a:t>, а также сопроводительное письмо от МОУО.</a:t>
            </a:r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Кроме того, сообщаем, что </a:t>
            </a:r>
            <a:r>
              <a:rPr lang="ru-RU" sz="2000" u="sng" dirty="0">
                <a:solidFill>
                  <a:srgbClr val="0070C0"/>
                </a:solidFill>
              </a:rPr>
              <a:t>первый мониторинг вовлеченности участников проекта на региональном уровне состоится 22.04.2022г.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2181" t="1419" r="2045" b="1166"/>
          <a:stretch/>
        </p:blipFill>
        <p:spPr>
          <a:xfrm>
            <a:off x="296563" y="926018"/>
            <a:ext cx="4023510" cy="5792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4" name="Прямая со стрелкой 13"/>
          <p:cNvCxnSpPr/>
          <p:nvPr/>
        </p:nvCxnSpPr>
        <p:spPr>
          <a:xfrm>
            <a:off x="3979379" y="3822029"/>
            <a:ext cx="1217771" cy="16214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2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20" y="145279"/>
            <a:ext cx="9800959" cy="482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Организационная часть первого мониторинга вовлеченности регионов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V="1">
            <a:off x="296563" y="743749"/>
            <a:ext cx="8164512" cy="99169"/>
            <a:chOff x="1" y="4450235"/>
            <a:chExt cx="15983746" cy="135580"/>
          </a:xfrm>
        </p:grpSpPr>
        <p:sp>
          <p:nvSpPr>
            <p:cNvPr id="6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222021" y="29760"/>
            <a:ext cx="616179" cy="6308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1274" y="-3265"/>
            <a:ext cx="1113805" cy="1012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6748" t="17368" r="6987" b="12653"/>
          <a:stretch/>
        </p:blipFill>
        <p:spPr>
          <a:xfrm>
            <a:off x="121298" y="1092385"/>
            <a:ext cx="10450286" cy="47586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24223" t="2111" r="14982" b="1"/>
          <a:stretch/>
        </p:blipFill>
        <p:spPr>
          <a:xfrm>
            <a:off x="10590247" y="1951607"/>
            <a:ext cx="902576" cy="228941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5486400" y="3741576"/>
            <a:ext cx="4581331" cy="933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32319" y="4124131"/>
            <a:ext cx="4914122" cy="1244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32319" y="3750906"/>
            <a:ext cx="4914122" cy="933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0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6454</TotalTime>
  <Words>337</Words>
  <Application>Microsoft Office PowerPoint</Application>
  <PresentationFormat>Широкоэкранный</PresentationFormat>
  <Paragraphs>40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О текущих задачах  реализации федерального  проекта «500+» </vt:lpstr>
      <vt:lpstr>Итоги содержательной экспертизы региональных планов-графиков (дорожных карт)</vt:lpstr>
      <vt:lpstr>Реализация мероприятий в соответствии с утвержденным планом-графиком проекта «500+» в 2022 году </vt:lpstr>
      <vt:lpstr>Критерии содержательной экспертизы концептуальных документов</vt:lpstr>
      <vt:lpstr>Основные ошибки при создании концептуальных документов школы</vt:lpstr>
      <vt:lpstr>Условия для повышения качества школьного управления</vt:lpstr>
      <vt:lpstr>Организационная часть первого мониторинга вовлеченности регионов</vt:lpstr>
      <vt:lpstr>Первый мониторинг вовлеченности участников проекта на муниципальном уровне (кураторы и школы в чате ИС МЭДК)</vt:lpstr>
      <vt:lpstr>Организационная часть первого мониторинга вовлеченности регионов</vt:lpstr>
      <vt:lpstr>Ближайшие задачи по работе в ИС МЭДК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РПШ Краснодарского края</dc:title>
  <dc:creator>Елена Купина</dc:creator>
  <cp:lastModifiedBy>USER</cp:lastModifiedBy>
  <cp:revision>727</cp:revision>
  <cp:lastPrinted>2022-03-18T08:04:27Z</cp:lastPrinted>
  <dcterms:created xsi:type="dcterms:W3CDTF">2021-04-05T14:09:53Z</dcterms:created>
  <dcterms:modified xsi:type="dcterms:W3CDTF">2022-04-14T09:14:29Z</dcterms:modified>
</cp:coreProperties>
</file>