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335" r:id="rId3"/>
    <p:sldId id="329" r:id="rId4"/>
    <p:sldId id="333" r:id="rId5"/>
    <p:sldId id="330" r:id="rId6"/>
    <p:sldId id="331" r:id="rId7"/>
    <p:sldId id="332" r:id="rId8"/>
    <p:sldId id="336" r:id="rId9"/>
    <p:sldId id="337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ветлана А. Пешеходько" initials="САП" lastIdx="1" clrIdx="1">
    <p:extLst>
      <p:ext uri="{19B8F6BF-5375-455C-9EA6-DF929625EA0E}">
        <p15:presenceInfo xmlns:p15="http://schemas.microsoft.com/office/powerpoint/2012/main" userId="Светлана А. Пешеходько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411" autoAdjust="0"/>
  </p:normalViewPr>
  <p:slideViewPr>
    <p:cSldViewPr snapToGrid="0">
      <p:cViewPr varScale="1">
        <p:scale>
          <a:sx n="96" d="100"/>
          <a:sy n="96" d="100"/>
        </p:scale>
        <p:origin x="30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85AA19-86D6-4DE3-B40D-C3965A94DDF9}" type="doc">
      <dgm:prSet loTypeId="urn:microsoft.com/office/officeart/2005/8/layout/hierarchy1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897B56D8-5B97-4C50-AB49-95E7767D2354}">
      <dgm:prSet phldrT="[Текст]"/>
      <dgm:spPr/>
      <dgm:t>
        <a:bodyPr/>
        <a:lstStyle/>
        <a:p>
          <a:r>
            <a:rPr lang="ru-RU" dirty="0" smtClean="0"/>
            <a:t>Информационная система сбора данных мониторинга введения ФГОС НОО и ООО</a:t>
          </a:r>
          <a:endParaRPr lang="ru-RU" dirty="0"/>
        </a:p>
      </dgm:t>
    </dgm:pt>
    <dgm:pt modelId="{D579083D-A92A-48C1-95D3-E7CA70954723}" type="parTrans" cxnId="{069217E5-A525-4B49-ABDE-B9625073873B}">
      <dgm:prSet/>
      <dgm:spPr/>
      <dgm:t>
        <a:bodyPr/>
        <a:lstStyle/>
        <a:p>
          <a:endParaRPr lang="ru-RU"/>
        </a:p>
      </dgm:t>
    </dgm:pt>
    <dgm:pt modelId="{1E79B084-E73F-4492-8E21-65CB5977C7FA}" type="sibTrans" cxnId="{069217E5-A525-4B49-ABDE-B9625073873B}">
      <dgm:prSet/>
      <dgm:spPr/>
      <dgm:t>
        <a:bodyPr/>
        <a:lstStyle/>
        <a:p>
          <a:endParaRPr lang="ru-RU"/>
        </a:p>
      </dgm:t>
    </dgm:pt>
    <dgm:pt modelId="{DC016CD3-BAC1-42B7-9EC2-19437CCD7E2A}">
      <dgm:prSet phldrT="[Текст]"/>
      <dgm:spPr/>
      <dgm:t>
        <a:bodyPr/>
        <a:lstStyle/>
        <a:p>
          <a:r>
            <a:rPr lang="ru-RU" dirty="0" smtClean="0"/>
            <a:t>Модуль 1 </a:t>
          </a:r>
        </a:p>
        <a:p>
          <a:r>
            <a:rPr lang="ru-RU" dirty="0" smtClean="0"/>
            <a:t>Конструирования отчетов, сбора данных</a:t>
          </a:r>
          <a:endParaRPr lang="ru-RU" dirty="0"/>
        </a:p>
      </dgm:t>
    </dgm:pt>
    <dgm:pt modelId="{D4A325C6-DBBD-4B45-8943-5ED85DC9EF0B}" type="parTrans" cxnId="{301BB0F5-036E-4CE6-8FB3-20BF41244E13}">
      <dgm:prSet/>
      <dgm:spPr/>
      <dgm:t>
        <a:bodyPr/>
        <a:lstStyle/>
        <a:p>
          <a:endParaRPr lang="ru-RU"/>
        </a:p>
      </dgm:t>
    </dgm:pt>
    <dgm:pt modelId="{7F1AA1FF-899B-4343-A073-35F2E7FB0400}" type="sibTrans" cxnId="{301BB0F5-036E-4CE6-8FB3-20BF41244E13}">
      <dgm:prSet/>
      <dgm:spPr/>
      <dgm:t>
        <a:bodyPr/>
        <a:lstStyle/>
        <a:p>
          <a:endParaRPr lang="ru-RU"/>
        </a:p>
      </dgm:t>
    </dgm:pt>
    <dgm:pt modelId="{93569203-DF1C-40F5-B0EC-93AF7DC5E91D}">
      <dgm:prSet phldrT="[Текст]"/>
      <dgm:spPr/>
      <dgm:t>
        <a:bodyPr/>
        <a:lstStyle/>
        <a:p>
          <a:r>
            <a:rPr lang="ru-RU" dirty="0" smtClean="0"/>
            <a:t>Модуль 2</a:t>
          </a:r>
        </a:p>
        <a:p>
          <a:r>
            <a:rPr lang="ru-RU" dirty="0" smtClean="0"/>
            <a:t> импорт экспорт конструктора рабочих программ</a:t>
          </a:r>
          <a:endParaRPr lang="ru-RU" dirty="0"/>
        </a:p>
      </dgm:t>
    </dgm:pt>
    <dgm:pt modelId="{511D7DBD-BD8A-4DEA-A807-090AAE371DDE}" type="parTrans" cxnId="{9EA625A2-EE6A-4D18-960B-D2FD269A9705}">
      <dgm:prSet/>
      <dgm:spPr/>
      <dgm:t>
        <a:bodyPr/>
        <a:lstStyle/>
        <a:p>
          <a:endParaRPr lang="ru-RU"/>
        </a:p>
      </dgm:t>
    </dgm:pt>
    <dgm:pt modelId="{0F0F0C21-E9E3-4734-B77F-230C76A86F18}" type="sibTrans" cxnId="{9EA625A2-EE6A-4D18-960B-D2FD269A9705}">
      <dgm:prSet/>
      <dgm:spPr/>
      <dgm:t>
        <a:bodyPr/>
        <a:lstStyle/>
        <a:p>
          <a:endParaRPr lang="ru-RU"/>
        </a:p>
      </dgm:t>
    </dgm:pt>
    <dgm:pt modelId="{07791C25-92CA-42FE-B5B9-9F7C5C0011DB}" type="pres">
      <dgm:prSet presAssocID="{1485AA19-86D6-4DE3-B40D-C3965A94DDF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C12F374-FD34-43D9-9BD8-22DE41D80F5E}" type="pres">
      <dgm:prSet presAssocID="{897B56D8-5B97-4C50-AB49-95E7767D2354}" presName="hierRoot1" presStyleCnt="0"/>
      <dgm:spPr/>
      <dgm:t>
        <a:bodyPr/>
        <a:lstStyle/>
        <a:p>
          <a:endParaRPr lang="ru-RU"/>
        </a:p>
      </dgm:t>
    </dgm:pt>
    <dgm:pt modelId="{233A76B2-C361-4D8F-95A7-E705F572BFBC}" type="pres">
      <dgm:prSet presAssocID="{897B56D8-5B97-4C50-AB49-95E7767D2354}" presName="composite" presStyleCnt="0"/>
      <dgm:spPr/>
      <dgm:t>
        <a:bodyPr/>
        <a:lstStyle/>
        <a:p>
          <a:endParaRPr lang="ru-RU"/>
        </a:p>
      </dgm:t>
    </dgm:pt>
    <dgm:pt modelId="{150C6F32-CE5F-45BB-8CF3-417562DC77FB}" type="pres">
      <dgm:prSet presAssocID="{897B56D8-5B97-4C50-AB49-95E7767D2354}" presName="background" presStyleLbl="node0" presStyleIdx="0" presStyleCnt="1"/>
      <dgm:spPr/>
      <dgm:t>
        <a:bodyPr/>
        <a:lstStyle/>
        <a:p>
          <a:endParaRPr lang="ru-RU"/>
        </a:p>
      </dgm:t>
    </dgm:pt>
    <dgm:pt modelId="{28358E09-FFBD-4F95-A5BF-74FFC946BCCA}" type="pres">
      <dgm:prSet presAssocID="{897B56D8-5B97-4C50-AB49-95E7767D2354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B54F7D0-233B-4A99-8281-719DFEADAC61}" type="pres">
      <dgm:prSet presAssocID="{897B56D8-5B97-4C50-AB49-95E7767D2354}" presName="hierChild2" presStyleCnt="0"/>
      <dgm:spPr/>
      <dgm:t>
        <a:bodyPr/>
        <a:lstStyle/>
        <a:p>
          <a:endParaRPr lang="ru-RU"/>
        </a:p>
      </dgm:t>
    </dgm:pt>
    <dgm:pt modelId="{3544DD19-DBBD-4C03-A4B6-857540471D94}" type="pres">
      <dgm:prSet presAssocID="{D4A325C6-DBBD-4B45-8943-5ED85DC9EF0B}" presName="Name10" presStyleLbl="parChTrans1D2" presStyleIdx="0" presStyleCnt="2"/>
      <dgm:spPr/>
      <dgm:t>
        <a:bodyPr/>
        <a:lstStyle/>
        <a:p>
          <a:endParaRPr lang="ru-RU"/>
        </a:p>
      </dgm:t>
    </dgm:pt>
    <dgm:pt modelId="{EAC0F2BC-A2F9-436A-ABAF-3B27AA29285D}" type="pres">
      <dgm:prSet presAssocID="{DC016CD3-BAC1-42B7-9EC2-19437CCD7E2A}" presName="hierRoot2" presStyleCnt="0"/>
      <dgm:spPr/>
      <dgm:t>
        <a:bodyPr/>
        <a:lstStyle/>
        <a:p>
          <a:endParaRPr lang="ru-RU"/>
        </a:p>
      </dgm:t>
    </dgm:pt>
    <dgm:pt modelId="{186F18AA-22EA-49D8-8957-BDD170DA03F2}" type="pres">
      <dgm:prSet presAssocID="{DC016CD3-BAC1-42B7-9EC2-19437CCD7E2A}" presName="composite2" presStyleCnt="0"/>
      <dgm:spPr/>
      <dgm:t>
        <a:bodyPr/>
        <a:lstStyle/>
        <a:p>
          <a:endParaRPr lang="ru-RU"/>
        </a:p>
      </dgm:t>
    </dgm:pt>
    <dgm:pt modelId="{711A359D-5849-4A56-9971-D9155DA84A45}" type="pres">
      <dgm:prSet presAssocID="{DC016CD3-BAC1-42B7-9EC2-19437CCD7E2A}" presName="background2" presStyleLbl="node2" presStyleIdx="0" presStyleCnt="2"/>
      <dgm:spPr/>
      <dgm:t>
        <a:bodyPr/>
        <a:lstStyle/>
        <a:p>
          <a:endParaRPr lang="ru-RU"/>
        </a:p>
      </dgm:t>
    </dgm:pt>
    <dgm:pt modelId="{D86F07E2-4DB0-407B-A9D0-A0AB21036507}" type="pres">
      <dgm:prSet presAssocID="{DC016CD3-BAC1-42B7-9EC2-19437CCD7E2A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EAAC788-67A3-4D10-87DF-CF0146068603}" type="pres">
      <dgm:prSet presAssocID="{DC016CD3-BAC1-42B7-9EC2-19437CCD7E2A}" presName="hierChild3" presStyleCnt="0"/>
      <dgm:spPr/>
      <dgm:t>
        <a:bodyPr/>
        <a:lstStyle/>
        <a:p>
          <a:endParaRPr lang="ru-RU"/>
        </a:p>
      </dgm:t>
    </dgm:pt>
    <dgm:pt modelId="{15C9064B-66C9-49DD-A61E-CA53DD7E5D77}" type="pres">
      <dgm:prSet presAssocID="{511D7DBD-BD8A-4DEA-A807-090AAE371DDE}" presName="Name10" presStyleLbl="parChTrans1D2" presStyleIdx="1" presStyleCnt="2"/>
      <dgm:spPr/>
      <dgm:t>
        <a:bodyPr/>
        <a:lstStyle/>
        <a:p>
          <a:endParaRPr lang="ru-RU"/>
        </a:p>
      </dgm:t>
    </dgm:pt>
    <dgm:pt modelId="{24F15905-6198-498E-9ABE-B06F0A498DEE}" type="pres">
      <dgm:prSet presAssocID="{93569203-DF1C-40F5-B0EC-93AF7DC5E91D}" presName="hierRoot2" presStyleCnt="0"/>
      <dgm:spPr/>
      <dgm:t>
        <a:bodyPr/>
        <a:lstStyle/>
        <a:p>
          <a:endParaRPr lang="ru-RU"/>
        </a:p>
      </dgm:t>
    </dgm:pt>
    <dgm:pt modelId="{3849BA92-0DB9-4E49-A1D5-FE1F43C440A4}" type="pres">
      <dgm:prSet presAssocID="{93569203-DF1C-40F5-B0EC-93AF7DC5E91D}" presName="composite2" presStyleCnt="0"/>
      <dgm:spPr/>
      <dgm:t>
        <a:bodyPr/>
        <a:lstStyle/>
        <a:p>
          <a:endParaRPr lang="ru-RU"/>
        </a:p>
      </dgm:t>
    </dgm:pt>
    <dgm:pt modelId="{087F1E51-867D-4A63-906C-9CF670DB447D}" type="pres">
      <dgm:prSet presAssocID="{93569203-DF1C-40F5-B0EC-93AF7DC5E91D}" presName="background2" presStyleLbl="node2" presStyleIdx="1" presStyleCnt="2"/>
      <dgm:spPr/>
      <dgm:t>
        <a:bodyPr/>
        <a:lstStyle/>
        <a:p>
          <a:endParaRPr lang="ru-RU"/>
        </a:p>
      </dgm:t>
    </dgm:pt>
    <dgm:pt modelId="{4D8BC7C6-F334-48B9-9E2B-D629FC82B45E}" type="pres">
      <dgm:prSet presAssocID="{93569203-DF1C-40F5-B0EC-93AF7DC5E91D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E473B01-0D81-4F54-AAF0-814737CD14B6}" type="pres">
      <dgm:prSet presAssocID="{93569203-DF1C-40F5-B0EC-93AF7DC5E91D}" presName="hierChild3" presStyleCnt="0"/>
      <dgm:spPr/>
      <dgm:t>
        <a:bodyPr/>
        <a:lstStyle/>
        <a:p>
          <a:endParaRPr lang="ru-RU"/>
        </a:p>
      </dgm:t>
    </dgm:pt>
  </dgm:ptLst>
  <dgm:cxnLst>
    <dgm:cxn modelId="{8D4B0FD6-28DB-4D23-87BB-A48143F316B3}" type="presOf" srcId="{1485AA19-86D6-4DE3-B40D-C3965A94DDF9}" destId="{07791C25-92CA-42FE-B5B9-9F7C5C0011DB}" srcOrd="0" destOrd="0" presId="urn:microsoft.com/office/officeart/2005/8/layout/hierarchy1"/>
    <dgm:cxn modelId="{3A63857A-A289-4A93-997C-930DB914DAEE}" type="presOf" srcId="{93569203-DF1C-40F5-B0EC-93AF7DC5E91D}" destId="{4D8BC7C6-F334-48B9-9E2B-D629FC82B45E}" srcOrd="0" destOrd="0" presId="urn:microsoft.com/office/officeart/2005/8/layout/hierarchy1"/>
    <dgm:cxn modelId="{3F755D36-A874-4C00-8BA7-3088D74C3DEC}" type="presOf" srcId="{DC016CD3-BAC1-42B7-9EC2-19437CCD7E2A}" destId="{D86F07E2-4DB0-407B-A9D0-A0AB21036507}" srcOrd="0" destOrd="0" presId="urn:microsoft.com/office/officeart/2005/8/layout/hierarchy1"/>
    <dgm:cxn modelId="{301BB0F5-036E-4CE6-8FB3-20BF41244E13}" srcId="{897B56D8-5B97-4C50-AB49-95E7767D2354}" destId="{DC016CD3-BAC1-42B7-9EC2-19437CCD7E2A}" srcOrd="0" destOrd="0" parTransId="{D4A325C6-DBBD-4B45-8943-5ED85DC9EF0B}" sibTransId="{7F1AA1FF-899B-4343-A073-35F2E7FB0400}"/>
    <dgm:cxn modelId="{9EA625A2-EE6A-4D18-960B-D2FD269A9705}" srcId="{897B56D8-5B97-4C50-AB49-95E7767D2354}" destId="{93569203-DF1C-40F5-B0EC-93AF7DC5E91D}" srcOrd="1" destOrd="0" parTransId="{511D7DBD-BD8A-4DEA-A807-090AAE371DDE}" sibTransId="{0F0F0C21-E9E3-4734-B77F-230C76A86F18}"/>
    <dgm:cxn modelId="{8A4A4B99-6D45-4412-830D-7ADB5844F603}" type="presOf" srcId="{D4A325C6-DBBD-4B45-8943-5ED85DC9EF0B}" destId="{3544DD19-DBBD-4C03-A4B6-857540471D94}" srcOrd="0" destOrd="0" presId="urn:microsoft.com/office/officeart/2005/8/layout/hierarchy1"/>
    <dgm:cxn modelId="{80D38623-7E3F-4FF3-B89B-FC0A33803224}" type="presOf" srcId="{511D7DBD-BD8A-4DEA-A807-090AAE371DDE}" destId="{15C9064B-66C9-49DD-A61E-CA53DD7E5D77}" srcOrd="0" destOrd="0" presId="urn:microsoft.com/office/officeart/2005/8/layout/hierarchy1"/>
    <dgm:cxn modelId="{069217E5-A525-4B49-ABDE-B9625073873B}" srcId="{1485AA19-86D6-4DE3-B40D-C3965A94DDF9}" destId="{897B56D8-5B97-4C50-AB49-95E7767D2354}" srcOrd="0" destOrd="0" parTransId="{D579083D-A92A-48C1-95D3-E7CA70954723}" sibTransId="{1E79B084-E73F-4492-8E21-65CB5977C7FA}"/>
    <dgm:cxn modelId="{62E8F5A5-8233-4429-A7DE-64B75BF22526}" type="presOf" srcId="{897B56D8-5B97-4C50-AB49-95E7767D2354}" destId="{28358E09-FFBD-4F95-A5BF-74FFC946BCCA}" srcOrd="0" destOrd="0" presId="urn:microsoft.com/office/officeart/2005/8/layout/hierarchy1"/>
    <dgm:cxn modelId="{1C0F1374-E7B8-4512-B5D0-2AA70E4757AA}" type="presParOf" srcId="{07791C25-92CA-42FE-B5B9-9F7C5C0011DB}" destId="{DC12F374-FD34-43D9-9BD8-22DE41D80F5E}" srcOrd="0" destOrd="0" presId="urn:microsoft.com/office/officeart/2005/8/layout/hierarchy1"/>
    <dgm:cxn modelId="{8CDF745D-8C06-4BE5-B78A-3A11A1E93818}" type="presParOf" srcId="{DC12F374-FD34-43D9-9BD8-22DE41D80F5E}" destId="{233A76B2-C361-4D8F-95A7-E705F572BFBC}" srcOrd="0" destOrd="0" presId="urn:microsoft.com/office/officeart/2005/8/layout/hierarchy1"/>
    <dgm:cxn modelId="{35F30F8F-836A-46FA-9EF7-1B6F847AF527}" type="presParOf" srcId="{233A76B2-C361-4D8F-95A7-E705F572BFBC}" destId="{150C6F32-CE5F-45BB-8CF3-417562DC77FB}" srcOrd="0" destOrd="0" presId="urn:microsoft.com/office/officeart/2005/8/layout/hierarchy1"/>
    <dgm:cxn modelId="{AF0F622F-C11F-41D1-9EB0-202A6CF86805}" type="presParOf" srcId="{233A76B2-C361-4D8F-95A7-E705F572BFBC}" destId="{28358E09-FFBD-4F95-A5BF-74FFC946BCCA}" srcOrd="1" destOrd="0" presId="urn:microsoft.com/office/officeart/2005/8/layout/hierarchy1"/>
    <dgm:cxn modelId="{C0D4C4F5-E6DA-4599-A9D3-1D64079E2AFE}" type="presParOf" srcId="{DC12F374-FD34-43D9-9BD8-22DE41D80F5E}" destId="{6B54F7D0-233B-4A99-8281-719DFEADAC61}" srcOrd="1" destOrd="0" presId="urn:microsoft.com/office/officeart/2005/8/layout/hierarchy1"/>
    <dgm:cxn modelId="{3ADAE9E3-2FE0-433B-A8D2-D30122BD9023}" type="presParOf" srcId="{6B54F7D0-233B-4A99-8281-719DFEADAC61}" destId="{3544DD19-DBBD-4C03-A4B6-857540471D94}" srcOrd="0" destOrd="0" presId="urn:microsoft.com/office/officeart/2005/8/layout/hierarchy1"/>
    <dgm:cxn modelId="{C5576653-6EEA-4EBD-9F92-9AC04D15A5F0}" type="presParOf" srcId="{6B54F7D0-233B-4A99-8281-719DFEADAC61}" destId="{EAC0F2BC-A2F9-436A-ABAF-3B27AA29285D}" srcOrd="1" destOrd="0" presId="urn:microsoft.com/office/officeart/2005/8/layout/hierarchy1"/>
    <dgm:cxn modelId="{8EC5DA0A-E453-4892-88E3-B3065DE9E740}" type="presParOf" srcId="{EAC0F2BC-A2F9-436A-ABAF-3B27AA29285D}" destId="{186F18AA-22EA-49D8-8957-BDD170DA03F2}" srcOrd="0" destOrd="0" presId="urn:microsoft.com/office/officeart/2005/8/layout/hierarchy1"/>
    <dgm:cxn modelId="{896ACA43-48FB-45DB-8F9F-0C1753741A24}" type="presParOf" srcId="{186F18AA-22EA-49D8-8957-BDD170DA03F2}" destId="{711A359D-5849-4A56-9971-D9155DA84A45}" srcOrd="0" destOrd="0" presId="urn:microsoft.com/office/officeart/2005/8/layout/hierarchy1"/>
    <dgm:cxn modelId="{9BCAA3B6-7D61-4AD4-A50C-EAF9E5996E7B}" type="presParOf" srcId="{186F18AA-22EA-49D8-8957-BDD170DA03F2}" destId="{D86F07E2-4DB0-407B-A9D0-A0AB21036507}" srcOrd="1" destOrd="0" presId="urn:microsoft.com/office/officeart/2005/8/layout/hierarchy1"/>
    <dgm:cxn modelId="{38B19C06-8D10-4003-9E0B-9A7DE9840A7B}" type="presParOf" srcId="{EAC0F2BC-A2F9-436A-ABAF-3B27AA29285D}" destId="{4EAAC788-67A3-4D10-87DF-CF0146068603}" srcOrd="1" destOrd="0" presId="urn:microsoft.com/office/officeart/2005/8/layout/hierarchy1"/>
    <dgm:cxn modelId="{8BA0D092-1DE6-40C5-A93C-7CB562A1CF24}" type="presParOf" srcId="{6B54F7D0-233B-4A99-8281-719DFEADAC61}" destId="{15C9064B-66C9-49DD-A61E-CA53DD7E5D77}" srcOrd="2" destOrd="0" presId="urn:microsoft.com/office/officeart/2005/8/layout/hierarchy1"/>
    <dgm:cxn modelId="{3E27C1E2-9828-4EBB-AD57-D4C99ED39469}" type="presParOf" srcId="{6B54F7D0-233B-4A99-8281-719DFEADAC61}" destId="{24F15905-6198-498E-9ABE-B06F0A498DEE}" srcOrd="3" destOrd="0" presId="urn:microsoft.com/office/officeart/2005/8/layout/hierarchy1"/>
    <dgm:cxn modelId="{949472DC-8EF9-4231-BFB9-47125F43069F}" type="presParOf" srcId="{24F15905-6198-498E-9ABE-B06F0A498DEE}" destId="{3849BA92-0DB9-4E49-A1D5-FE1F43C440A4}" srcOrd="0" destOrd="0" presId="urn:microsoft.com/office/officeart/2005/8/layout/hierarchy1"/>
    <dgm:cxn modelId="{1B59DBD9-B8FF-416B-83F4-F666EF1EEB55}" type="presParOf" srcId="{3849BA92-0DB9-4E49-A1D5-FE1F43C440A4}" destId="{087F1E51-867D-4A63-906C-9CF670DB447D}" srcOrd="0" destOrd="0" presId="urn:microsoft.com/office/officeart/2005/8/layout/hierarchy1"/>
    <dgm:cxn modelId="{BFB0CEEF-0D5C-4F67-B088-C25E0F610B31}" type="presParOf" srcId="{3849BA92-0DB9-4E49-A1D5-FE1F43C440A4}" destId="{4D8BC7C6-F334-48B9-9E2B-D629FC82B45E}" srcOrd="1" destOrd="0" presId="urn:microsoft.com/office/officeart/2005/8/layout/hierarchy1"/>
    <dgm:cxn modelId="{279604A8-DCB7-4398-AD5C-84F63AA8479A}" type="presParOf" srcId="{24F15905-6198-498E-9ABE-B06F0A498DEE}" destId="{CE473B01-0D81-4F54-AAF0-814737CD14B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485AA19-86D6-4DE3-B40D-C3965A94DDF9}" type="doc">
      <dgm:prSet loTypeId="urn:microsoft.com/office/officeart/2005/8/layout/hierarchy1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897B56D8-5B97-4C50-AB49-95E7767D2354}">
      <dgm:prSet phldrT="[Текст]" custT="1"/>
      <dgm:spPr/>
      <dgm:t>
        <a:bodyPr/>
        <a:lstStyle/>
        <a:p>
          <a:pPr algn="ctr"/>
          <a:r>
            <a:rPr lang="ru-RU" sz="2000" dirty="0" smtClean="0"/>
            <a:t>Оператор информационной системы</a:t>
          </a:r>
          <a:endParaRPr lang="ru-RU" sz="2000" dirty="0"/>
        </a:p>
      </dgm:t>
    </dgm:pt>
    <dgm:pt modelId="{D579083D-A92A-48C1-95D3-E7CA70954723}" type="parTrans" cxnId="{069217E5-A525-4B49-ABDE-B9625073873B}">
      <dgm:prSet/>
      <dgm:spPr/>
      <dgm:t>
        <a:bodyPr/>
        <a:lstStyle/>
        <a:p>
          <a:pPr algn="ctr"/>
          <a:endParaRPr lang="ru-RU"/>
        </a:p>
      </dgm:t>
    </dgm:pt>
    <dgm:pt modelId="{1E79B084-E73F-4492-8E21-65CB5977C7FA}" type="sibTrans" cxnId="{069217E5-A525-4B49-ABDE-B9625073873B}">
      <dgm:prSet/>
      <dgm:spPr/>
      <dgm:t>
        <a:bodyPr/>
        <a:lstStyle/>
        <a:p>
          <a:pPr algn="ctr"/>
          <a:endParaRPr lang="ru-RU"/>
        </a:p>
      </dgm:t>
    </dgm:pt>
    <dgm:pt modelId="{DC016CD3-BAC1-42B7-9EC2-19437CCD7E2A}">
      <dgm:prSet phldrT="[Текст]" custT="1"/>
      <dgm:spPr/>
      <dgm:t>
        <a:bodyPr/>
        <a:lstStyle/>
        <a:p>
          <a:pPr algn="ctr"/>
          <a:r>
            <a:rPr lang="ru-RU" sz="2000" b="1" dirty="0" smtClean="0"/>
            <a:t>Федеральный</a:t>
          </a:r>
        </a:p>
        <a:p>
          <a:pPr algn="ctr"/>
          <a:r>
            <a:rPr lang="ru-RU" sz="2000" dirty="0" smtClean="0"/>
            <a:t>(создание форм для сбора информации, обработка  и представление данных)</a:t>
          </a:r>
          <a:endParaRPr lang="ru-RU" sz="2000" dirty="0"/>
        </a:p>
      </dgm:t>
    </dgm:pt>
    <dgm:pt modelId="{D4A325C6-DBBD-4B45-8943-5ED85DC9EF0B}" type="parTrans" cxnId="{301BB0F5-036E-4CE6-8FB3-20BF41244E13}">
      <dgm:prSet/>
      <dgm:spPr/>
      <dgm:t>
        <a:bodyPr/>
        <a:lstStyle/>
        <a:p>
          <a:pPr algn="ctr"/>
          <a:endParaRPr lang="ru-RU"/>
        </a:p>
      </dgm:t>
    </dgm:pt>
    <dgm:pt modelId="{7F1AA1FF-899B-4343-A073-35F2E7FB0400}" type="sibTrans" cxnId="{301BB0F5-036E-4CE6-8FB3-20BF41244E13}">
      <dgm:prSet/>
      <dgm:spPr/>
      <dgm:t>
        <a:bodyPr/>
        <a:lstStyle/>
        <a:p>
          <a:pPr algn="ctr"/>
          <a:endParaRPr lang="ru-RU"/>
        </a:p>
      </dgm:t>
    </dgm:pt>
    <dgm:pt modelId="{93569203-DF1C-40F5-B0EC-93AF7DC5E91D}">
      <dgm:prSet phldrT="[Текст]" custT="1"/>
      <dgm:spPr/>
      <dgm:t>
        <a:bodyPr/>
        <a:lstStyle/>
        <a:p>
          <a:pPr algn="ctr"/>
          <a:r>
            <a:rPr lang="ru-RU" sz="2000" b="1" dirty="0" smtClean="0"/>
            <a:t>Региональный</a:t>
          </a:r>
        </a:p>
        <a:p>
          <a:pPr algn="ctr"/>
          <a:r>
            <a:rPr lang="ru-RU" sz="2000" dirty="0" smtClean="0"/>
            <a:t>(заполнение форм для сбора информации, экспорт данных по статистике использования конструктора рабочих программ)</a:t>
          </a:r>
          <a:endParaRPr lang="ru-RU" sz="2000" dirty="0"/>
        </a:p>
      </dgm:t>
    </dgm:pt>
    <dgm:pt modelId="{511D7DBD-BD8A-4DEA-A807-090AAE371DDE}" type="parTrans" cxnId="{9EA625A2-EE6A-4D18-960B-D2FD269A9705}">
      <dgm:prSet/>
      <dgm:spPr/>
      <dgm:t>
        <a:bodyPr/>
        <a:lstStyle/>
        <a:p>
          <a:pPr algn="ctr"/>
          <a:endParaRPr lang="ru-RU"/>
        </a:p>
      </dgm:t>
    </dgm:pt>
    <dgm:pt modelId="{0F0F0C21-E9E3-4734-B77F-230C76A86F18}" type="sibTrans" cxnId="{9EA625A2-EE6A-4D18-960B-D2FD269A9705}">
      <dgm:prSet/>
      <dgm:spPr/>
      <dgm:t>
        <a:bodyPr/>
        <a:lstStyle/>
        <a:p>
          <a:pPr algn="ctr"/>
          <a:endParaRPr lang="ru-RU"/>
        </a:p>
      </dgm:t>
    </dgm:pt>
    <dgm:pt modelId="{07791C25-92CA-42FE-B5B9-9F7C5C0011DB}" type="pres">
      <dgm:prSet presAssocID="{1485AA19-86D6-4DE3-B40D-C3965A94DDF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C12F374-FD34-43D9-9BD8-22DE41D80F5E}" type="pres">
      <dgm:prSet presAssocID="{897B56D8-5B97-4C50-AB49-95E7767D2354}" presName="hierRoot1" presStyleCnt="0"/>
      <dgm:spPr/>
      <dgm:t>
        <a:bodyPr/>
        <a:lstStyle/>
        <a:p>
          <a:endParaRPr lang="ru-RU"/>
        </a:p>
      </dgm:t>
    </dgm:pt>
    <dgm:pt modelId="{233A76B2-C361-4D8F-95A7-E705F572BFBC}" type="pres">
      <dgm:prSet presAssocID="{897B56D8-5B97-4C50-AB49-95E7767D2354}" presName="composite" presStyleCnt="0"/>
      <dgm:spPr/>
      <dgm:t>
        <a:bodyPr/>
        <a:lstStyle/>
        <a:p>
          <a:endParaRPr lang="ru-RU"/>
        </a:p>
      </dgm:t>
    </dgm:pt>
    <dgm:pt modelId="{150C6F32-CE5F-45BB-8CF3-417562DC77FB}" type="pres">
      <dgm:prSet presAssocID="{897B56D8-5B97-4C50-AB49-95E7767D2354}" presName="background" presStyleLbl="node0" presStyleIdx="0" presStyleCnt="1"/>
      <dgm:spPr/>
      <dgm:t>
        <a:bodyPr/>
        <a:lstStyle/>
        <a:p>
          <a:endParaRPr lang="ru-RU"/>
        </a:p>
      </dgm:t>
    </dgm:pt>
    <dgm:pt modelId="{28358E09-FFBD-4F95-A5BF-74FFC946BCCA}" type="pres">
      <dgm:prSet presAssocID="{897B56D8-5B97-4C50-AB49-95E7767D2354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B54F7D0-233B-4A99-8281-719DFEADAC61}" type="pres">
      <dgm:prSet presAssocID="{897B56D8-5B97-4C50-AB49-95E7767D2354}" presName="hierChild2" presStyleCnt="0"/>
      <dgm:spPr/>
      <dgm:t>
        <a:bodyPr/>
        <a:lstStyle/>
        <a:p>
          <a:endParaRPr lang="ru-RU"/>
        </a:p>
      </dgm:t>
    </dgm:pt>
    <dgm:pt modelId="{3544DD19-DBBD-4C03-A4B6-857540471D94}" type="pres">
      <dgm:prSet presAssocID="{D4A325C6-DBBD-4B45-8943-5ED85DC9EF0B}" presName="Name10" presStyleLbl="parChTrans1D2" presStyleIdx="0" presStyleCnt="2"/>
      <dgm:spPr/>
      <dgm:t>
        <a:bodyPr/>
        <a:lstStyle/>
        <a:p>
          <a:endParaRPr lang="ru-RU"/>
        </a:p>
      </dgm:t>
    </dgm:pt>
    <dgm:pt modelId="{EAC0F2BC-A2F9-436A-ABAF-3B27AA29285D}" type="pres">
      <dgm:prSet presAssocID="{DC016CD3-BAC1-42B7-9EC2-19437CCD7E2A}" presName="hierRoot2" presStyleCnt="0"/>
      <dgm:spPr/>
      <dgm:t>
        <a:bodyPr/>
        <a:lstStyle/>
        <a:p>
          <a:endParaRPr lang="ru-RU"/>
        </a:p>
      </dgm:t>
    </dgm:pt>
    <dgm:pt modelId="{186F18AA-22EA-49D8-8957-BDD170DA03F2}" type="pres">
      <dgm:prSet presAssocID="{DC016CD3-BAC1-42B7-9EC2-19437CCD7E2A}" presName="composite2" presStyleCnt="0"/>
      <dgm:spPr/>
      <dgm:t>
        <a:bodyPr/>
        <a:lstStyle/>
        <a:p>
          <a:endParaRPr lang="ru-RU"/>
        </a:p>
      </dgm:t>
    </dgm:pt>
    <dgm:pt modelId="{711A359D-5849-4A56-9971-D9155DA84A45}" type="pres">
      <dgm:prSet presAssocID="{DC016CD3-BAC1-42B7-9EC2-19437CCD7E2A}" presName="background2" presStyleLbl="node2" presStyleIdx="0" presStyleCnt="2"/>
      <dgm:spPr/>
      <dgm:t>
        <a:bodyPr/>
        <a:lstStyle/>
        <a:p>
          <a:endParaRPr lang="ru-RU"/>
        </a:p>
      </dgm:t>
    </dgm:pt>
    <dgm:pt modelId="{D86F07E2-4DB0-407B-A9D0-A0AB21036507}" type="pres">
      <dgm:prSet presAssocID="{DC016CD3-BAC1-42B7-9EC2-19437CCD7E2A}" presName="text2" presStyleLbl="fgAcc2" presStyleIdx="0" presStyleCnt="2" custScaleY="1557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EAAC788-67A3-4D10-87DF-CF0146068603}" type="pres">
      <dgm:prSet presAssocID="{DC016CD3-BAC1-42B7-9EC2-19437CCD7E2A}" presName="hierChild3" presStyleCnt="0"/>
      <dgm:spPr/>
      <dgm:t>
        <a:bodyPr/>
        <a:lstStyle/>
        <a:p>
          <a:endParaRPr lang="ru-RU"/>
        </a:p>
      </dgm:t>
    </dgm:pt>
    <dgm:pt modelId="{15C9064B-66C9-49DD-A61E-CA53DD7E5D77}" type="pres">
      <dgm:prSet presAssocID="{511D7DBD-BD8A-4DEA-A807-090AAE371DDE}" presName="Name10" presStyleLbl="parChTrans1D2" presStyleIdx="1" presStyleCnt="2"/>
      <dgm:spPr/>
      <dgm:t>
        <a:bodyPr/>
        <a:lstStyle/>
        <a:p>
          <a:endParaRPr lang="ru-RU"/>
        </a:p>
      </dgm:t>
    </dgm:pt>
    <dgm:pt modelId="{24F15905-6198-498E-9ABE-B06F0A498DEE}" type="pres">
      <dgm:prSet presAssocID="{93569203-DF1C-40F5-B0EC-93AF7DC5E91D}" presName="hierRoot2" presStyleCnt="0"/>
      <dgm:spPr/>
      <dgm:t>
        <a:bodyPr/>
        <a:lstStyle/>
        <a:p>
          <a:endParaRPr lang="ru-RU"/>
        </a:p>
      </dgm:t>
    </dgm:pt>
    <dgm:pt modelId="{3849BA92-0DB9-4E49-A1D5-FE1F43C440A4}" type="pres">
      <dgm:prSet presAssocID="{93569203-DF1C-40F5-B0EC-93AF7DC5E91D}" presName="composite2" presStyleCnt="0"/>
      <dgm:spPr/>
      <dgm:t>
        <a:bodyPr/>
        <a:lstStyle/>
        <a:p>
          <a:endParaRPr lang="ru-RU"/>
        </a:p>
      </dgm:t>
    </dgm:pt>
    <dgm:pt modelId="{087F1E51-867D-4A63-906C-9CF670DB447D}" type="pres">
      <dgm:prSet presAssocID="{93569203-DF1C-40F5-B0EC-93AF7DC5E91D}" presName="background2" presStyleLbl="node2" presStyleIdx="1" presStyleCnt="2"/>
      <dgm:spPr/>
      <dgm:t>
        <a:bodyPr/>
        <a:lstStyle/>
        <a:p>
          <a:endParaRPr lang="ru-RU"/>
        </a:p>
      </dgm:t>
    </dgm:pt>
    <dgm:pt modelId="{4D8BC7C6-F334-48B9-9E2B-D629FC82B45E}" type="pres">
      <dgm:prSet presAssocID="{93569203-DF1C-40F5-B0EC-93AF7DC5E91D}" presName="text2" presStyleLbl="fgAcc2" presStyleIdx="1" presStyleCnt="2" custScaleY="165868" custLinFactNeighborX="349" custLinFactNeighborY="-1490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E473B01-0D81-4F54-AAF0-814737CD14B6}" type="pres">
      <dgm:prSet presAssocID="{93569203-DF1C-40F5-B0EC-93AF7DC5E91D}" presName="hierChild3" presStyleCnt="0"/>
      <dgm:spPr/>
      <dgm:t>
        <a:bodyPr/>
        <a:lstStyle/>
        <a:p>
          <a:endParaRPr lang="ru-RU"/>
        </a:p>
      </dgm:t>
    </dgm:pt>
  </dgm:ptLst>
  <dgm:cxnLst>
    <dgm:cxn modelId="{B9066976-5390-405E-971F-56726C81F362}" type="presOf" srcId="{93569203-DF1C-40F5-B0EC-93AF7DC5E91D}" destId="{4D8BC7C6-F334-48B9-9E2B-D629FC82B45E}" srcOrd="0" destOrd="0" presId="urn:microsoft.com/office/officeart/2005/8/layout/hierarchy1"/>
    <dgm:cxn modelId="{9EA625A2-EE6A-4D18-960B-D2FD269A9705}" srcId="{897B56D8-5B97-4C50-AB49-95E7767D2354}" destId="{93569203-DF1C-40F5-B0EC-93AF7DC5E91D}" srcOrd="1" destOrd="0" parTransId="{511D7DBD-BD8A-4DEA-A807-090AAE371DDE}" sibTransId="{0F0F0C21-E9E3-4734-B77F-230C76A86F18}"/>
    <dgm:cxn modelId="{301BB0F5-036E-4CE6-8FB3-20BF41244E13}" srcId="{897B56D8-5B97-4C50-AB49-95E7767D2354}" destId="{DC016CD3-BAC1-42B7-9EC2-19437CCD7E2A}" srcOrd="0" destOrd="0" parTransId="{D4A325C6-DBBD-4B45-8943-5ED85DC9EF0B}" sibTransId="{7F1AA1FF-899B-4343-A073-35F2E7FB0400}"/>
    <dgm:cxn modelId="{24FF3778-2778-4967-8D8B-A82D35F38BAE}" type="presOf" srcId="{1485AA19-86D6-4DE3-B40D-C3965A94DDF9}" destId="{07791C25-92CA-42FE-B5B9-9F7C5C0011DB}" srcOrd="0" destOrd="0" presId="urn:microsoft.com/office/officeart/2005/8/layout/hierarchy1"/>
    <dgm:cxn modelId="{520CA43B-BA0F-4DF8-B170-8624337E141C}" type="presOf" srcId="{897B56D8-5B97-4C50-AB49-95E7767D2354}" destId="{28358E09-FFBD-4F95-A5BF-74FFC946BCCA}" srcOrd="0" destOrd="0" presId="urn:microsoft.com/office/officeart/2005/8/layout/hierarchy1"/>
    <dgm:cxn modelId="{663EB107-37FA-406F-8403-FC78B7C6D04D}" type="presOf" srcId="{511D7DBD-BD8A-4DEA-A807-090AAE371DDE}" destId="{15C9064B-66C9-49DD-A61E-CA53DD7E5D77}" srcOrd="0" destOrd="0" presId="urn:microsoft.com/office/officeart/2005/8/layout/hierarchy1"/>
    <dgm:cxn modelId="{069217E5-A525-4B49-ABDE-B9625073873B}" srcId="{1485AA19-86D6-4DE3-B40D-C3965A94DDF9}" destId="{897B56D8-5B97-4C50-AB49-95E7767D2354}" srcOrd="0" destOrd="0" parTransId="{D579083D-A92A-48C1-95D3-E7CA70954723}" sibTransId="{1E79B084-E73F-4492-8E21-65CB5977C7FA}"/>
    <dgm:cxn modelId="{C24CCFEC-B945-4027-AA36-F642C5B7E3F5}" type="presOf" srcId="{DC016CD3-BAC1-42B7-9EC2-19437CCD7E2A}" destId="{D86F07E2-4DB0-407B-A9D0-A0AB21036507}" srcOrd="0" destOrd="0" presId="urn:microsoft.com/office/officeart/2005/8/layout/hierarchy1"/>
    <dgm:cxn modelId="{3E1D906C-0E58-4AA4-A431-633CDCC62A31}" type="presOf" srcId="{D4A325C6-DBBD-4B45-8943-5ED85DC9EF0B}" destId="{3544DD19-DBBD-4C03-A4B6-857540471D94}" srcOrd="0" destOrd="0" presId="urn:microsoft.com/office/officeart/2005/8/layout/hierarchy1"/>
    <dgm:cxn modelId="{2E0F8EE0-CF7C-44A0-89B4-8A6B6024134B}" type="presParOf" srcId="{07791C25-92CA-42FE-B5B9-9F7C5C0011DB}" destId="{DC12F374-FD34-43D9-9BD8-22DE41D80F5E}" srcOrd="0" destOrd="0" presId="urn:microsoft.com/office/officeart/2005/8/layout/hierarchy1"/>
    <dgm:cxn modelId="{015C0FCE-D1DF-4363-93B4-EBC53077525B}" type="presParOf" srcId="{DC12F374-FD34-43D9-9BD8-22DE41D80F5E}" destId="{233A76B2-C361-4D8F-95A7-E705F572BFBC}" srcOrd="0" destOrd="0" presId="urn:microsoft.com/office/officeart/2005/8/layout/hierarchy1"/>
    <dgm:cxn modelId="{605463C6-75EC-4A27-A85B-72CE41692424}" type="presParOf" srcId="{233A76B2-C361-4D8F-95A7-E705F572BFBC}" destId="{150C6F32-CE5F-45BB-8CF3-417562DC77FB}" srcOrd="0" destOrd="0" presId="urn:microsoft.com/office/officeart/2005/8/layout/hierarchy1"/>
    <dgm:cxn modelId="{DBEC097F-C2E2-4261-BBED-871AD5BFF46C}" type="presParOf" srcId="{233A76B2-C361-4D8F-95A7-E705F572BFBC}" destId="{28358E09-FFBD-4F95-A5BF-74FFC946BCCA}" srcOrd="1" destOrd="0" presId="urn:microsoft.com/office/officeart/2005/8/layout/hierarchy1"/>
    <dgm:cxn modelId="{15E5F146-7BCE-4DD0-A75F-B81F69069FEE}" type="presParOf" srcId="{DC12F374-FD34-43D9-9BD8-22DE41D80F5E}" destId="{6B54F7D0-233B-4A99-8281-719DFEADAC61}" srcOrd="1" destOrd="0" presId="urn:microsoft.com/office/officeart/2005/8/layout/hierarchy1"/>
    <dgm:cxn modelId="{63F6F9E9-387D-46C3-AE83-9E50A1D4E621}" type="presParOf" srcId="{6B54F7D0-233B-4A99-8281-719DFEADAC61}" destId="{3544DD19-DBBD-4C03-A4B6-857540471D94}" srcOrd="0" destOrd="0" presId="urn:microsoft.com/office/officeart/2005/8/layout/hierarchy1"/>
    <dgm:cxn modelId="{06C7D957-E8B6-4DA0-AB6D-1D730D2130DF}" type="presParOf" srcId="{6B54F7D0-233B-4A99-8281-719DFEADAC61}" destId="{EAC0F2BC-A2F9-436A-ABAF-3B27AA29285D}" srcOrd="1" destOrd="0" presId="urn:microsoft.com/office/officeart/2005/8/layout/hierarchy1"/>
    <dgm:cxn modelId="{5E8A1F61-4B25-43FE-92DC-C584E135AB12}" type="presParOf" srcId="{EAC0F2BC-A2F9-436A-ABAF-3B27AA29285D}" destId="{186F18AA-22EA-49D8-8957-BDD170DA03F2}" srcOrd="0" destOrd="0" presId="urn:microsoft.com/office/officeart/2005/8/layout/hierarchy1"/>
    <dgm:cxn modelId="{9982239D-11A8-40F7-A2D2-1BCA14014486}" type="presParOf" srcId="{186F18AA-22EA-49D8-8957-BDD170DA03F2}" destId="{711A359D-5849-4A56-9971-D9155DA84A45}" srcOrd="0" destOrd="0" presId="urn:microsoft.com/office/officeart/2005/8/layout/hierarchy1"/>
    <dgm:cxn modelId="{DE54EB5F-BC6E-4681-BB93-08025DC20592}" type="presParOf" srcId="{186F18AA-22EA-49D8-8957-BDD170DA03F2}" destId="{D86F07E2-4DB0-407B-A9D0-A0AB21036507}" srcOrd="1" destOrd="0" presId="urn:microsoft.com/office/officeart/2005/8/layout/hierarchy1"/>
    <dgm:cxn modelId="{48A219E5-2E2A-4A64-B2B9-E183641B3BF3}" type="presParOf" srcId="{EAC0F2BC-A2F9-436A-ABAF-3B27AA29285D}" destId="{4EAAC788-67A3-4D10-87DF-CF0146068603}" srcOrd="1" destOrd="0" presId="urn:microsoft.com/office/officeart/2005/8/layout/hierarchy1"/>
    <dgm:cxn modelId="{F02F44B7-7521-48B0-87C9-E27698C4F746}" type="presParOf" srcId="{6B54F7D0-233B-4A99-8281-719DFEADAC61}" destId="{15C9064B-66C9-49DD-A61E-CA53DD7E5D77}" srcOrd="2" destOrd="0" presId="urn:microsoft.com/office/officeart/2005/8/layout/hierarchy1"/>
    <dgm:cxn modelId="{4C08CA8F-0AF0-4DAF-A920-869345084485}" type="presParOf" srcId="{6B54F7D0-233B-4A99-8281-719DFEADAC61}" destId="{24F15905-6198-498E-9ABE-B06F0A498DEE}" srcOrd="3" destOrd="0" presId="urn:microsoft.com/office/officeart/2005/8/layout/hierarchy1"/>
    <dgm:cxn modelId="{C8ACCA6B-EDEC-428C-8369-7962D9B2D1FF}" type="presParOf" srcId="{24F15905-6198-498E-9ABE-B06F0A498DEE}" destId="{3849BA92-0DB9-4E49-A1D5-FE1F43C440A4}" srcOrd="0" destOrd="0" presId="urn:microsoft.com/office/officeart/2005/8/layout/hierarchy1"/>
    <dgm:cxn modelId="{EF029419-4CA5-4681-A5C0-35668FB4DD90}" type="presParOf" srcId="{3849BA92-0DB9-4E49-A1D5-FE1F43C440A4}" destId="{087F1E51-867D-4A63-906C-9CF670DB447D}" srcOrd="0" destOrd="0" presId="urn:microsoft.com/office/officeart/2005/8/layout/hierarchy1"/>
    <dgm:cxn modelId="{C1B40A49-F701-4A18-BF01-ED8C513A9304}" type="presParOf" srcId="{3849BA92-0DB9-4E49-A1D5-FE1F43C440A4}" destId="{4D8BC7C6-F334-48B9-9E2B-D629FC82B45E}" srcOrd="1" destOrd="0" presId="urn:microsoft.com/office/officeart/2005/8/layout/hierarchy1"/>
    <dgm:cxn modelId="{413E4DF1-1878-42F2-9086-A71866DAB458}" type="presParOf" srcId="{24F15905-6198-498E-9ABE-B06F0A498DEE}" destId="{CE473B01-0D81-4F54-AAF0-814737CD14B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C9064B-66C9-49DD-A61E-CA53DD7E5D77}">
      <dsp:nvSpPr>
        <dsp:cNvPr id="0" name=""/>
        <dsp:cNvSpPr/>
      </dsp:nvSpPr>
      <dsp:spPr>
        <a:xfrm>
          <a:off x="2667842" y="1667357"/>
          <a:ext cx="1466937" cy="6981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5754"/>
              </a:lnTo>
              <a:lnTo>
                <a:pt x="1466937" y="475754"/>
              </a:lnTo>
              <a:lnTo>
                <a:pt x="1466937" y="69812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44DD19-DBBD-4C03-A4B6-857540471D94}">
      <dsp:nvSpPr>
        <dsp:cNvPr id="0" name=""/>
        <dsp:cNvSpPr/>
      </dsp:nvSpPr>
      <dsp:spPr>
        <a:xfrm>
          <a:off x="1200905" y="1667357"/>
          <a:ext cx="1466937" cy="698128"/>
        </a:xfrm>
        <a:custGeom>
          <a:avLst/>
          <a:gdLst/>
          <a:ahLst/>
          <a:cxnLst/>
          <a:rect l="0" t="0" r="0" b="0"/>
          <a:pathLst>
            <a:path>
              <a:moveTo>
                <a:pt x="1466937" y="0"/>
              </a:moveTo>
              <a:lnTo>
                <a:pt x="1466937" y="475754"/>
              </a:lnTo>
              <a:lnTo>
                <a:pt x="0" y="475754"/>
              </a:lnTo>
              <a:lnTo>
                <a:pt x="0" y="69812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0C6F32-CE5F-45BB-8CF3-417562DC77FB}">
      <dsp:nvSpPr>
        <dsp:cNvPr id="0" name=""/>
        <dsp:cNvSpPr/>
      </dsp:nvSpPr>
      <dsp:spPr>
        <a:xfrm>
          <a:off x="1467620" y="143076"/>
          <a:ext cx="2400442" cy="152428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358E09-FFBD-4F95-A5BF-74FFC946BCCA}">
      <dsp:nvSpPr>
        <dsp:cNvPr id="0" name=""/>
        <dsp:cNvSpPr/>
      </dsp:nvSpPr>
      <dsp:spPr>
        <a:xfrm>
          <a:off x="1734336" y="396456"/>
          <a:ext cx="2400442" cy="15242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Информационная система сбора данных мониторинга введения ФГОС НОО и ООО</a:t>
          </a:r>
          <a:endParaRPr lang="ru-RU" sz="1800" kern="1200" dirty="0"/>
        </a:p>
      </dsp:txBody>
      <dsp:txXfrm>
        <a:off x="1778981" y="441101"/>
        <a:ext cx="2311152" cy="1434990"/>
      </dsp:txXfrm>
    </dsp:sp>
    <dsp:sp modelId="{711A359D-5849-4A56-9971-D9155DA84A45}">
      <dsp:nvSpPr>
        <dsp:cNvPr id="0" name=""/>
        <dsp:cNvSpPr/>
      </dsp:nvSpPr>
      <dsp:spPr>
        <a:xfrm>
          <a:off x="683" y="2365485"/>
          <a:ext cx="2400442" cy="152428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6F07E2-4DB0-407B-A9D0-A0AB21036507}">
      <dsp:nvSpPr>
        <dsp:cNvPr id="0" name=""/>
        <dsp:cNvSpPr/>
      </dsp:nvSpPr>
      <dsp:spPr>
        <a:xfrm>
          <a:off x="267399" y="2618865"/>
          <a:ext cx="2400442" cy="15242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Модуль 1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Конструирования отчетов, сбора данных</a:t>
          </a:r>
          <a:endParaRPr lang="ru-RU" sz="1800" kern="1200" dirty="0"/>
        </a:p>
      </dsp:txBody>
      <dsp:txXfrm>
        <a:off x="312044" y="2663510"/>
        <a:ext cx="2311152" cy="1434990"/>
      </dsp:txXfrm>
    </dsp:sp>
    <dsp:sp modelId="{087F1E51-867D-4A63-906C-9CF670DB447D}">
      <dsp:nvSpPr>
        <dsp:cNvPr id="0" name=""/>
        <dsp:cNvSpPr/>
      </dsp:nvSpPr>
      <dsp:spPr>
        <a:xfrm>
          <a:off x="2934557" y="2365485"/>
          <a:ext cx="2400442" cy="152428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8BC7C6-F334-48B9-9E2B-D629FC82B45E}">
      <dsp:nvSpPr>
        <dsp:cNvPr id="0" name=""/>
        <dsp:cNvSpPr/>
      </dsp:nvSpPr>
      <dsp:spPr>
        <a:xfrm>
          <a:off x="3201273" y="2618865"/>
          <a:ext cx="2400442" cy="15242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Модуль 2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 импорт экспорт конструктора рабочих программ</a:t>
          </a:r>
          <a:endParaRPr lang="ru-RU" sz="1800" kern="1200" dirty="0"/>
        </a:p>
      </dsp:txBody>
      <dsp:txXfrm>
        <a:off x="3245918" y="2663510"/>
        <a:ext cx="2311152" cy="14349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C9064B-66C9-49DD-A61E-CA53DD7E5D77}">
      <dsp:nvSpPr>
        <dsp:cNvPr id="0" name=""/>
        <dsp:cNvSpPr/>
      </dsp:nvSpPr>
      <dsp:spPr>
        <a:xfrm>
          <a:off x="2937189" y="1482567"/>
          <a:ext cx="1432931" cy="4574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1478"/>
              </a:lnTo>
              <a:lnTo>
                <a:pt x="1432931" y="241478"/>
              </a:lnTo>
              <a:lnTo>
                <a:pt x="1432931" y="457464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44DD19-DBBD-4C03-A4B6-857540471D94}">
      <dsp:nvSpPr>
        <dsp:cNvPr id="0" name=""/>
        <dsp:cNvSpPr/>
      </dsp:nvSpPr>
      <dsp:spPr>
        <a:xfrm>
          <a:off x="1512394" y="1482567"/>
          <a:ext cx="1424795" cy="678072"/>
        </a:xfrm>
        <a:custGeom>
          <a:avLst/>
          <a:gdLst/>
          <a:ahLst/>
          <a:cxnLst/>
          <a:rect l="0" t="0" r="0" b="0"/>
          <a:pathLst>
            <a:path>
              <a:moveTo>
                <a:pt x="1424795" y="0"/>
              </a:moveTo>
              <a:lnTo>
                <a:pt x="1424795" y="462086"/>
              </a:lnTo>
              <a:lnTo>
                <a:pt x="0" y="462086"/>
              </a:lnTo>
              <a:lnTo>
                <a:pt x="0" y="678072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0C6F32-CE5F-45BB-8CF3-417562DC77FB}">
      <dsp:nvSpPr>
        <dsp:cNvPr id="0" name=""/>
        <dsp:cNvSpPr/>
      </dsp:nvSpPr>
      <dsp:spPr>
        <a:xfrm>
          <a:off x="1771447" y="2076"/>
          <a:ext cx="2331482" cy="148049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358E09-FFBD-4F95-A5BF-74FFC946BCCA}">
      <dsp:nvSpPr>
        <dsp:cNvPr id="0" name=""/>
        <dsp:cNvSpPr/>
      </dsp:nvSpPr>
      <dsp:spPr>
        <a:xfrm>
          <a:off x="2030501" y="248177"/>
          <a:ext cx="2331482" cy="14804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Оператор информационной системы</a:t>
          </a:r>
          <a:endParaRPr lang="ru-RU" sz="2000" kern="1200" dirty="0"/>
        </a:p>
      </dsp:txBody>
      <dsp:txXfrm>
        <a:off x="2073863" y="291539"/>
        <a:ext cx="2244758" cy="1393767"/>
      </dsp:txXfrm>
    </dsp:sp>
    <dsp:sp modelId="{711A359D-5849-4A56-9971-D9155DA84A45}">
      <dsp:nvSpPr>
        <dsp:cNvPr id="0" name=""/>
        <dsp:cNvSpPr/>
      </dsp:nvSpPr>
      <dsp:spPr>
        <a:xfrm>
          <a:off x="346652" y="2160640"/>
          <a:ext cx="2331482" cy="230647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6F07E2-4DB0-407B-A9D0-A0AB21036507}">
      <dsp:nvSpPr>
        <dsp:cNvPr id="0" name=""/>
        <dsp:cNvSpPr/>
      </dsp:nvSpPr>
      <dsp:spPr>
        <a:xfrm>
          <a:off x="605706" y="2406741"/>
          <a:ext cx="2331482" cy="23064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Федеральный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(создание форм для сбора информации, обработка  и представление данных)</a:t>
          </a:r>
          <a:endParaRPr lang="ru-RU" sz="2000" kern="1200" dirty="0"/>
        </a:p>
      </dsp:txBody>
      <dsp:txXfrm>
        <a:off x="673260" y="2474295"/>
        <a:ext cx="2196374" cy="2171364"/>
      </dsp:txXfrm>
    </dsp:sp>
    <dsp:sp modelId="{087F1E51-867D-4A63-906C-9CF670DB447D}">
      <dsp:nvSpPr>
        <dsp:cNvPr id="0" name=""/>
        <dsp:cNvSpPr/>
      </dsp:nvSpPr>
      <dsp:spPr>
        <a:xfrm>
          <a:off x="3204379" y="1940032"/>
          <a:ext cx="2331482" cy="245566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8BC7C6-F334-48B9-9E2B-D629FC82B45E}">
      <dsp:nvSpPr>
        <dsp:cNvPr id="0" name=""/>
        <dsp:cNvSpPr/>
      </dsp:nvSpPr>
      <dsp:spPr>
        <a:xfrm>
          <a:off x="3463433" y="2186133"/>
          <a:ext cx="2331482" cy="24556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Региональный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(заполнение форм для сбора информации, экспорт данных по статистике использования конструктора рабочих программ)</a:t>
          </a:r>
          <a:endParaRPr lang="ru-RU" sz="2000" kern="1200" dirty="0"/>
        </a:p>
      </dsp:txBody>
      <dsp:txXfrm>
        <a:off x="3531720" y="2254420"/>
        <a:ext cx="2194908" cy="23190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29DE2B-A159-4E66-883D-F37CDD7CC06B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CFADE1-4B66-4CD8-9197-878B5B83A7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684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Добрый день, уважаемые</a:t>
            </a:r>
            <a:r>
              <a:rPr lang="ru-RU" baseline="0" dirty="0" smtClean="0"/>
              <a:t> коллеги!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FADE1-4B66-4CD8-9197-878B5B83A74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07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Переход на  обновленные стандарты начального и</a:t>
            </a:r>
            <a:r>
              <a:rPr lang="ru-RU" baseline="0" dirty="0" smtClean="0"/>
              <a:t> основного общего образования осуществляется в рамках непрерывного повышения квалификации. Как по </a:t>
            </a:r>
            <a:r>
              <a:rPr lang="ru-RU" b="1" baseline="0" dirty="0" smtClean="0"/>
              <a:t>ЕДИНОЙ программе повышения квалификации  </a:t>
            </a:r>
            <a:r>
              <a:rPr lang="ru-RU" baseline="0" dirty="0" smtClean="0"/>
              <a:t>при методической поддержке Академии </a:t>
            </a:r>
            <a:r>
              <a:rPr lang="ru-RU" baseline="0" dirty="0" err="1" smtClean="0"/>
              <a:t>Минпросвещения</a:t>
            </a:r>
            <a:r>
              <a:rPr lang="ru-RU" baseline="0" dirty="0" smtClean="0"/>
              <a:t> так и </a:t>
            </a:r>
            <a:r>
              <a:rPr lang="ru-RU" b="1" baseline="0" dirty="0" smtClean="0"/>
              <a:t>в обеспечении методической поддержки </a:t>
            </a:r>
            <a:r>
              <a:rPr lang="ru-RU" sz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Институтом стратегии развития образования РАО</a:t>
            </a:r>
            <a:r>
              <a:rPr lang="ru-RU" baseline="0" dirty="0" smtClean="0"/>
              <a:t>. </a:t>
            </a:r>
          </a:p>
          <a:p>
            <a:endParaRPr lang="ru-RU" sz="1200" baseline="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aseline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региональном уровне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Приказом Министерства образования, науки и молодежной политики Краснодарского края  Институт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 как единый региональный ресурсный центр по организации работы по введению обновленных ФГОС начального и основного общего образования в общеобразовательных организациях Краснодарского края. </a:t>
            </a:r>
          </a:p>
          <a:p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 с вами мы ведем целенаправленную работу по переходу на стандарты</a:t>
            </a:r>
            <a:r>
              <a:rPr lang="ru-RU" sz="1200" b="1" baseline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FADE1-4B66-4CD8-9197-878B5B83A74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0648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Министерством </a:t>
            </a:r>
            <a:r>
              <a:rPr lang="ru-RU" sz="1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Просвещения Российской Федерации в рамках выполнение федеральных мероприятий </a:t>
            </a:r>
            <a:r>
              <a:rPr lang="ru-RU" sz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Институту стратегии развития образования </a:t>
            </a:r>
            <a:r>
              <a:rPr lang="ru-RU" sz="1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поручено проведение </a:t>
            </a:r>
            <a:r>
              <a:rPr lang="ru-RU" sz="1200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мониторинга </a:t>
            </a:r>
            <a:r>
              <a:rPr lang="ru-RU" sz="1200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готовности региона</a:t>
            </a:r>
            <a:r>
              <a:rPr lang="ru-RU" sz="1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 реализации стандарта начального и основного общего образования. </a:t>
            </a:r>
            <a:endParaRPr lang="ru-RU" sz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sz="1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мониторинга не несет контролирующую миссию. Полученные данные должны быть направлены на принятие управленческих решений для качественного перехода на стандарт.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D51AD4-F230-4AA9-9E9F-2B60F134E53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919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600" dirty="0" smtClean="0"/>
              <a:t>На</a:t>
            </a:r>
            <a:r>
              <a:rPr lang="ru-RU" sz="1600" baseline="0" dirty="0" smtClean="0"/>
              <a:t> федеральном уровне определена циклограмма проведения двух этапов мониторинга:</a:t>
            </a:r>
          </a:p>
          <a:p>
            <a:r>
              <a:rPr lang="ru-RU" sz="1600" baseline="0" dirty="0" smtClean="0"/>
              <a:t>Первый этап </a:t>
            </a:r>
            <a:r>
              <a:rPr lang="ru-RU" sz="1600" b="1" baseline="0" dirty="0" smtClean="0"/>
              <a:t>по подготовке </a:t>
            </a:r>
            <a:r>
              <a:rPr lang="ru-RU" sz="1600" baseline="0" dirty="0" smtClean="0"/>
              <a:t>к реализации стандартов стартует уже с  25 </a:t>
            </a:r>
            <a:r>
              <a:rPr lang="ru-RU" sz="1600" baseline="0" dirty="0" smtClean="0"/>
              <a:t>апреля, </a:t>
            </a:r>
            <a:r>
              <a:rPr lang="ru-RU" sz="1600" b="1" baseline="0" dirty="0" smtClean="0"/>
              <a:t>второй по реализации </a:t>
            </a:r>
            <a:r>
              <a:rPr lang="ru-RU" sz="1600" baseline="0" dirty="0" smtClean="0"/>
              <a:t>стандартов с 15 сентября. </a:t>
            </a:r>
          </a:p>
          <a:p>
            <a:r>
              <a:rPr lang="ru-RU" sz="1600" baseline="0" dirty="0" smtClean="0"/>
              <a:t>Анализ результатов будет представлен специалистами Института стратегии развития образования и мы с вами сможем их использовать в своей работе</a:t>
            </a:r>
            <a:endParaRPr lang="ru-RU" sz="1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D51AD4-F230-4AA9-9E9F-2B60F134E53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7226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600" b="1" dirty="0" smtClean="0"/>
              <a:t>В 2 этапах мониторинга </a:t>
            </a:r>
            <a:r>
              <a:rPr lang="ru-RU" sz="1600" dirty="0" smtClean="0"/>
              <a:t>будет уделено внимание  </a:t>
            </a:r>
            <a:r>
              <a:rPr lang="ru-RU" sz="1600" dirty="0" smtClean="0"/>
              <a:t>количественным показателям</a:t>
            </a:r>
            <a:r>
              <a:rPr lang="ru-RU" sz="1600" baseline="0" dirty="0" smtClean="0"/>
              <a:t> в разрезе как каждой образовательной организации, так и региона в целом. </a:t>
            </a:r>
            <a:endParaRPr lang="ru-RU" sz="1600" baseline="0" dirty="0" smtClean="0"/>
          </a:p>
          <a:p>
            <a:r>
              <a:rPr lang="ru-RU" sz="1600" baseline="0" dirty="0" smtClean="0"/>
              <a:t>Для </a:t>
            </a:r>
            <a:r>
              <a:rPr lang="ru-RU" sz="1600" baseline="0" dirty="0" smtClean="0"/>
              <a:t>нашего региона будет актуален мониторинг 1 и 5 классов, которые вступают в реализацию обновлённых стандартов.</a:t>
            </a:r>
            <a:endParaRPr lang="ru-RU" sz="1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D51AD4-F230-4AA9-9E9F-2B60F134E53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582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Конечно пристальное внимание будет направлено на кадровое обеспечение,</a:t>
            </a:r>
            <a:r>
              <a:rPr lang="ru-RU" baseline="0" dirty="0" smtClean="0"/>
              <a:t> школ переходящих на стандарт. Первостепенной задачей, которую ставит перед нами </a:t>
            </a:r>
            <a:r>
              <a:rPr lang="ru-RU" baseline="0" dirty="0" err="1" smtClean="0"/>
              <a:t>Минпросвещение</a:t>
            </a:r>
            <a:r>
              <a:rPr lang="ru-RU" baseline="0" dirty="0" smtClean="0"/>
              <a:t> – это 100 процентное повышение квалификации педагогов по единой федеральной программе</a:t>
            </a:r>
            <a:r>
              <a:rPr lang="ru-RU" baseline="0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 Этот вопрос будет освещен подробно  сегодня проректором Института.</a:t>
            </a:r>
            <a:endParaRPr lang="ru-RU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А так же очень важно выполнение дорожных карт по введению обновленных стандартов регионального, муниципального и школьного уровня. </a:t>
            </a:r>
          </a:p>
          <a:p>
            <a:pPr algn="just" defTabSz="947967"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 Института организовано сопровождение деятельности территориальных методических служб по введению стандартов в школах муниципалитета, которая</a:t>
            </a:r>
            <a:r>
              <a:rPr lang="ru-RU" sz="1200" baseline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может быть оказать вам помощь в подготовке к мониторингу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D51AD4-F230-4AA9-9E9F-2B60F134E53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513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организационно-управленческого обеспечения введения стандартов на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сайте Института организовано сопровождение деятельности территориальных методических служб по введению стандартов в школах муниципалитета,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 материалы должны быть использованы Вами</a:t>
            </a:r>
            <a:r>
              <a:rPr lang="ru-RU" sz="1200" baseline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aseline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подготовке к мониторингу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D51AD4-F230-4AA9-9E9F-2B60F134E53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0733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Особое внимание хочу обратить на Модуль 2 мониторинга. Институтом стратегии образования в любой момент могут быть выгружены данные о работе</a:t>
            </a:r>
            <a:r>
              <a:rPr lang="ru-RU" sz="1200" baseline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каждого УЧИТЕЛЯ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ВАЖНО, что при создании рабочей программы у каждого учителя будет</a:t>
            </a:r>
            <a:r>
              <a:rPr lang="ru-RU" sz="1200" b="1" baseline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свой АЙДИ адрес. В конструкторе будет четко указан УМК по которому работает учитель, распределение по темам в соответствии с утвержденными рабочими программами. Коллеги, на наших курсах повышения квалификации мы уделяем особое внимание работе с конструктором.</a:t>
            </a:r>
            <a:endParaRPr lang="ru-RU" sz="12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D51AD4-F230-4AA9-9E9F-2B60F134E53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064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если  у руководящих</a:t>
            </a:r>
            <a:r>
              <a:rPr lang="ru-RU" sz="1200" baseline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педагогических работников нашего края остаются вопросы,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слайде Телефон горячей линии  Института развития образования Краснодарского края.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</a:t>
            </a:r>
            <a:r>
              <a:rPr lang="ru-RU" sz="1200" baseline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готовы к сотрудничеству.</a:t>
            </a:r>
            <a:endParaRPr lang="ru-RU" sz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aseline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D51AD4-F230-4AA9-9E9F-2B60F134E53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572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8F06-A5EB-4550-9269-C5D550D01996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54D86-1E00-4E12-A7F1-EC2DEDD9AB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421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8F06-A5EB-4550-9269-C5D550D01996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54D86-1E00-4E12-A7F1-EC2DEDD9AB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4873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8F06-A5EB-4550-9269-C5D550D01996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54D86-1E00-4E12-A7F1-EC2DEDD9AB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900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8F06-A5EB-4550-9269-C5D550D01996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54D86-1E00-4E12-A7F1-EC2DEDD9AB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1542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8F06-A5EB-4550-9269-C5D550D01996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54D86-1E00-4E12-A7F1-EC2DEDD9AB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744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8F06-A5EB-4550-9269-C5D550D01996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54D86-1E00-4E12-A7F1-EC2DEDD9AB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256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8F06-A5EB-4550-9269-C5D550D01996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54D86-1E00-4E12-A7F1-EC2DEDD9AB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214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8F06-A5EB-4550-9269-C5D550D01996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54D86-1E00-4E12-A7F1-EC2DEDD9AB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485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8F06-A5EB-4550-9269-C5D550D01996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54D86-1E00-4E12-A7F1-EC2DEDD9AB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6347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8F06-A5EB-4550-9269-C5D550D01996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54D86-1E00-4E12-A7F1-EC2DEDD9AB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7342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8F06-A5EB-4550-9269-C5D550D01996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54D86-1E00-4E12-A7F1-EC2DEDD9AB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725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8F06-A5EB-4550-9269-C5D550D01996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54D86-1E00-4E12-A7F1-EC2DEDD9AB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8288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3851" y="1460293"/>
            <a:ext cx="10475844" cy="3350245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реализации программы мониторинга готовности Краснодарского края к введению обновленных ФГОС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55982" y="5202238"/>
            <a:ext cx="10823713" cy="1089232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Ректор ГБОУ ИРО Краснодарского края,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к.п.н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Т.А.Гайдук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96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5373" y="63389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Сопровождение введения ФГОС НОО и ООО </a:t>
            </a:r>
            <a:r>
              <a:rPr lang="ru-RU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педагогических работников: распределённый функционал </a:t>
            </a:r>
            <a:endParaRPr lang="ru-RU" sz="3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7238" y="1405748"/>
            <a:ext cx="3105346" cy="53836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уровень: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ФГАОУ ДПО «Академия </a:t>
            </a:r>
            <a:r>
              <a:rPr lang="ru-RU" sz="2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Минпросвещения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России»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ФГБНУ «Институт стратегии развития образования РАО»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уровень: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ИРО Краснодарского края /ЦНППМ</a:t>
            </a:r>
            <a:endParaRPr lang="ru-RU" sz="20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Региональные операторы по введению обновлённых ФГОС</a:t>
            </a:r>
          </a:p>
          <a:p>
            <a:endParaRPr lang="ru-RU" sz="2000" b="1" i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Региональные координаторы по ДПО</a:t>
            </a:r>
            <a:endParaRPr lang="ru-RU" sz="2000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98494" y="1690687"/>
            <a:ext cx="1290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98494" y="3084893"/>
            <a:ext cx="1290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1739153" y="2060020"/>
            <a:ext cx="1900518" cy="0"/>
          </a:xfrm>
          <a:prstGeom prst="straightConnector1">
            <a:avLst/>
          </a:prstGeom>
          <a:ln w="28575">
            <a:solidFill>
              <a:schemeClr val="tx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1739153" y="3454225"/>
            <a:ext cx="1900518" cy="0"/>
          </a:xfrm>
          <a:prstGeom prst="straightConnector1">
            <a:avLst/>
          </a:prstGeom>
          <a:ln w="28575">
            <a:solidFill>
              <a:schemeClr val="tx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авая фигурная скобка 10"/>
          <p:cNvSpPr/>
          <p:nvPr/>
        </p:nvSpPr>
        <p:spPr>
          <a:xfrm rot="16200000" flipV="1">
            <a:off x="1346306" y="3332669"/>
            <a:ext cx="235113" cy="197065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1" y="2175396"/>
            <a:ext cx="886132" cy="8408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0" y="4708897"/>
            <a:ext cx="886007" cy="898206"/>
          </a:xfrm>
          <a:prstGeom prst="rect">
            <a:avLst/>
          </a:prstGeom>
        </p:spPr>
      </p:pic>
      <p:pic>
        <p:nvPicPr>
          <p:cNvPr id="15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953" y="4601062"/>
            <a:ext cx="888725" cy="88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7517344" y="1380565"/>
            <a:ext cx="4415118" cy="16356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ДПП ПК и образовательного контента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ДПП ПК (по заявкам регионов)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сопровождение обучения по ДПП 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ПК и введения ФГОС</a:t>
            </a:r>
            <a:endParaRPr lang="ru-RU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517344" y="3754915"/>
            <a:ext cx="4415118" cy="12148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регионального оператора по обновлённым ФГОС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сопровождение обучения (консультации, горячая линия и др.)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517344" y="5158000"/>
            <a:ext cx="4415118" cy="16313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регионального координатора по ДПО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списков слушателей по программам Академии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Организационная поддержка обучения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Академией</a:t>
            </a:r>
          </a:p>
        </p:txBody>
      </p:sp>
      <p:sp>
        <p:nvSpPr>
          <p:cNvPr id="19" name="Стрелка вправо 18"/>
          <p:cNvSpPr/>
          <p:nvPr/>
        </p:nvSpPr>
        <p:spPr>
          <a:xfrm>
            <a:off x="6977879" y="4616138"/>
            <a:ext cx="462166" cy="47747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>
            <a:off x="6903173" y="5816803"/>
            <a:ext cx="462166" cy="411424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6"/>
          <a:srcRect l="29340" t="9872" r="63923" b="71559"/>
          <a:stretch/>
        </p:blipFill>
        <p:spPr>
          <a:xfrm>
            <a:off x="2256183" y="2114756"/>
            <a:ext cx="665609" cy="103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6482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01A1F9-AFA4-4C2E-828B-64E310D2D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0172" y="22828"/>
            <a:ext cx="9624111" cy="1325563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ОРГАНИЗАЦИОННАЯ </a:t>
            </a:r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</a:t>
            </a:r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МОНИТОРНГА</a:t>
            </a:r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H="1" flipV="1">
            <a:off x="5805208" y="1491915"/>
            <a:ext cx="42552" cy="4122821"/>
          </a:xfrm>
          <a:prstGeom prst="line">
            <a:avLst/>
          </a:prstGeom>
          <a:ln w="222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279396280"/>
              </p:ext>
            </p:extLst>
          </p:nvPr>
        </p:nvGraphicFramePr>
        <p:xfrm>
          <a:off x="31415" y="1328513"/>
          <a:ext cx="5602400" cy="42862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4207046604"/>
              </p:ext>
            </p:extLst>
          </p:nvPr>
        </p:nvGraphicFramePr>
        <p:xfrm>
          <a:off x="6019153" y="1263604"/>
          <a:ext cx="6133432" cy="4864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0" name="Умножение 9"/>
          <p:cNvSpPr/>
          <p:nvPr/>
        </p:nvSpPr>
        <p:spPr>
          <a:xfrm>
            <a:off x="417095" y="6128084"/>
            <a:ext cx="641684" cy="496918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230172" y="6027003"/>
            <a:ext cx="9968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Повышение качества и оперативности получения данных для принятия управленческих решений</a:t>
            </a: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3"/>
          <a:srcRect l="29340" t="9872" r="19104" b="71559"/>
          <a:stretch/>
        </p:blipFill>
        <p:spPr>
          <a:xfrm>
            <a:off x="7061162" y="166093"/>
            <a:ext cx="5091423" cy="103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396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36967" y="280783"/>
            <a:ext cx="9887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 b="1" dirty="0" smtClean="0">
                <a:solidFill>
                  <a:srgbClr val="002060"/>
                </a:solidFill>
              </a:rPr>
              <a:t>СРОКИ И ЭТАПЫ </a:t>
            </a:r>
            <a:r>
              <a:rPr lang="ru-RU" sz="2400" b="1" dirty="0" smtClean="0">
                <a:solidFill>
                  <a:srgbClr val="002060"/>
                </a:solidFill>
              </a:rPr>
              <a:t>ПРОВЕДЕНИЯ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МОНИТОРИНГА ФГОС </a:t>
            </a:r>
            <a:r>
              <a:rPr lang="ru-RU" sz="2400" b="1" dirty="0">
                <a:solidFill>
                  <a:srgbClr val="002060"/>
                </a:solidFill>
              </a:rPr>
              <a:t>НОО и ФГОС ООО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5736" y="1773240"/>
            <a:ext cx="10042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400" b="1" dirty="0" smtClean="0">
                <a:solidFill>
                  <a:srgbClr val="002060"/>
                </a:solidFill>
              </a:rPr>
              <a:t>1 ЭТАП: ПОДГОТОВКА К РЕАЛИЗАЦИИ </a:t>
            </a:r>
            <a:r>
              <a:rPr lang="ru-RU" sz="2400" b="1" dirty="0">
                <a:solidFill>
                  <a:srgbClr val="002060"/>
                </a:solidFill>
              </a:rPr>
              <a:t>ФГОС НОО и ФГОС ОО</a:t>
            </a:r>
            <a:r>
              <a:rPr lang="ru-RU" sz="2400" dirty="0" smtClean="0">
                <a:solidFill>
                  <a:srgbClr val="002060"/>
                </a:solidFill>
              </a:rPr>
              <a:t> 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317864" y="2224350"/>
            <a:ext cx="10801316" cy="557323"/>
            <a:chOff x="264808" y="1418454"/>
            <a:chExt cx="10801316" cy="557323"/>
          </a:xfrm>
        </p:grpSpPr>
        <p:sp>
          <p:nvSpPr>
            <p:cNvPr id="3" name="Стрелка вправо 2"/>
            <p:cNvSpPr/>
            <p:nvPr/>
          </p:nvSpPr>
          <p:spPr>
            <a:xfrm>
              <a:off x="264808" y="1418454"/>
              <a:ext cx="10801316" cy="557323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Овал 3"/>
            <p:cNvSpPr/>
            <p:nvPr/>
          </p:nvSpPr>
          <p:spPr>
            <a:xfrm>
              <a:off x="1519335" y="1494903"/>
              <a:ext cx="387456" cy="438457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Овал 9"/>
            <p:cNvSpPr/>
            <p:nvPr/>
          </p:nvSpPr>
          <p:spPr>
            <a:xfrm>
              <a:off x="5084282" y="1493506"/>
              <a:ext cx="387456" cy="438457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вал 10"/>
            <p:cNvSpPr/>
            <p:nvPr/>
          </p:nvSpPr>
          <p:spPr>
            <a:xfrm>
              <a:off x="8649229" y="1493506"/>
              <a:ext cx="387456" cy="438457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64808" y="2806176"/>
            <a:ext cx="25717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 АПРЕЛЯ-30 ИЮНЯ</a:t>
            </a:r>
          </a:p>
          <a:p>
            <a:pPr algn="just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Внесение данных в информационную систему региональным координатором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10953" y="2722838"/>
            <a:ext cx="25717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 ИЮЛЯ-01 АВГУСТА</a:t>
            </a:r>
          </a:p>
          <a:p>
            <a:pPr algn="just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Обработка и анализ результатов специалистами </a:t>
            </a:r>
          </a:p>
          <a:p>
            <a:pPr algn="just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ИСРО РАО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46552" y="2806176"/>
            <a:ext cx="25717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02 АВГУСТА-15 АВГУСТА</a:t>
            </a:r>
          </a:p>
          <a:p>
            <a:pPr algn="just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Представление результатов специалистами</a:t>
            </a:r>
          </a:p>
          <a:p>
            <a:pPr algn="just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ИСРО РАО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264808" y="4821161"/>
            <a:ext cx="10801316" cy="557323"/>
            <a:chOff x="264808" y="1418454"/>
            <a:chExt cx="10801316" cy="557323"/>
          </a:xfrm>
        </p:grpSpPr>
        <p:sp>
          <p:nvSpPr>
            <p:cNvPr id="17" name="Стрелка вправо 16"/>
            <p:cNvSpPr/>
            <p:nvPr/>
          </p:nvSpPr>
          <p:spPr>
            <a:xfrm>
              <a:off x="264808" y="1418454"/>
              <a:ext cx="10801316" cy="557323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1519335" y="1494903"/>
              <a:ext cx="387456" cy="438457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/>
            <p:cNvSpPr/>
            <p:nvPr/>
          </p:nvSpPr>
          <p:spPr>
            <a:xfrm>
              <a:off x="5084282" y="1493506"/>
              <a:ext cx="387456" cy="438457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Овал 19"/>
            <p:cNvSpPr/>
            <p:nvPr/>
          </p:nvSpPr>
          <p:spPr>
            <a:xfrm>
              <a:off x="8649229" y="1493506"/>
              <a:ext cx="387456" cy="438457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359643" y="4325921"/>
            <a:ext cx="10042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400" b="1" dirty="0" smtClean="0">
                <a:solidFill>
                  <a:srgbClr val="002060"/>
                </a:solidFill>
              </a:rPr>
              <a:t>2 ЭТАП: РЕАЛИЗАЦИИ </a:t>
            </a:r>
            <a:r>
              <a:rPr lang="ru-RU" sz="2400" b="1" dirty="0">
                <a:solidFill>
                  <a:srgbClr val="002060"/>
                </a:solidFill>
              </a:rPr>
              <a:t>ФГОС НОО и ФГОС ОО</a:t>
            </a:r>
            <a:r>
              <a:rPr lang="ru-RU" sz="2400" dirty="0" smtClean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63712" y="5349976"/>
            <a:ext cx="25717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сентября-30 октября</a:t>
            </a:r>
          </a:p>
          <a:p>
            <a:pPr algn="just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Внесение данных в информационную систему региональным координатором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30061" y="5279931"/>
            <a:ext cx="25717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 ноября-30 ноября</a:t>
            </a:r>
          </a:p>
          <a:p>
            <a:pPr algn="just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Обработка и анализ результатов специалистами </a:t>
            </a:r>
          </a:p>
          <a:p>
            <a:pPr algn="just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ИСРО РАО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750827" y="5260815"/>
            <a:ext cx="25717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декабря-30 декабря</a:t>
            </a:r>
          </a:p>
          <a:p>
            <a:pPr algn="just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Представление результатов специалистами</a:t>
            </a:r>
          </a:p>
          <a:p>
            <a:pPr algn="just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ИСРО РАО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3"/>
          <a:srcRect l="29340" t="9872" r="19104" b="71559"/>
          <a:stretch/>
        </p:blipFill>
        <p:spPr>
          <a:xfrm>
            <a:off x="7061162" y="166093"/>
            <a:ext cx="5091423" cy="103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319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01A1F9-AFA4-4C2E-828B-64E310D2D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8701" y="212030"/>
            <a:ext cx="10476854" cy="990606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Функционал  информационной 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системы 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сбора данных введения 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ФГОС 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НОО и ФГОС ООО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762296" y="1754568"/>
            <a:ext cx="5157787" cy="500338"/>
          </a:xfrm>
        </p:spPr>
        <p:txBody>
          <a:bodyPr/>
          <a:lstStyle/>
          <a:p>
            <a:r>
              <a:rPr lang="ru-RU" dirty="0" smtClean="0"/>
              <a:t>Модуль 1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844657" y="2318786"/>
            <a:ext cx="9717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smtClean="0"/>
              <a:t>Данные о количестве общеобразовательных организаций Краснодарского края, в которых реализуются образовательные программы НОО и ООО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278610" y="3028997"/>
            <a:ext cx="88495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Сколько ОО, реализующих образовательные </a:t>
            </a:r>
            <a:r>
              <a:rPr lang="ru-RU" dirty="0"/>
              <a:t>программы </a:t>
            </a:r>
            <a:r>
              <a:rPr lang="ru-RU" dirty="0" smtClean="0"/>
              <a:t>НОО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 </a:t>
            </a:r>
            <a:r>
              <a:rPr lang="ru-RU" dirty="0"/>
              <a:t>Сколько ОО, реализующих образовательные программы </a:t>
            </a:r>
            <a:r>
              <a:rPr lang="ru-RU" dirty="0" smtClean="0"/>
              <a:t>НОО, переходят на ФГОС 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Сколько ОО, реализующих образовательные программы </a:t>
            </a:r>
            <a:r>
              <a:rPr lang="ru-RU" dirty="0" smtClean="0"/>
              <a:t>ООО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 Сколько ОО, реализующих образовательные программы </a:t>
            </a:r>
            <a:r>
              <a:rPr lang="ru-RU" dirty="0" smtClean="0"/>
              <a:t>ООО</a:t>
            </a:r>
            <a:r>
              <a:rPr lang="ru-RU" dirty="0"/>
              <a:t>, переходят на ФГОС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844657" y="4242854"/>
            <a:ext cx="10692000" cy="46495"/>
          </a:xfrm>
          <a:prstGeom prst="line">
            <a:avLst/>
          </a:prstGeom>
          <a:ln w="222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608701" y="4488969"/>
            <a:ext cx="99279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СКОЛЬКО ОО ПЛАНИРУЮТ ПЕРЕЙТИ НА ФГОС ПО СЛЕДУЮЩИМ ПРЕДМЕТАМ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По основам религиозных культур и светской этики в 4 классах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По обществознанию в 6 классах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По информатике\физике в 7 классах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По основам безопасности жизнедеятельности\химии </a:t>
            </a:r>
            <a:r>
              <a:rPr lang="ru-RU" dirty="0"/>
              <a:t>в </a:t>
            </a:r>
            <a:r>
              <a:rPr lang="ru-RU" dirty="0" smtClean="0"/>
              <a:t>8 классах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По иностранному языку во 2 классах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9340" t="9872" r="19104" b="71559"/>
          <a:stretch/>
        </p:blipFill>
        <p:spPr>
          <a:xfrm>
            <a:off x="7061162" y="166093"/>
            <a:ext cx="5091423" cy="103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944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01A1F9-AFA4-4C2E-828B-64E310D2D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355" y="1316035"/>
            <a:ext cx="5454733" cy="777804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Модуль 1</a:t>
            </a:r>
            <a:br>
              <a:rPr lang="ru-RU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1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17355" y="2093839"/>
            <a:ext cx="9717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 b="1" dirty="0" smtClean="0">
                <a:solidFill>
                  <a:srgbClr val="002060"/>
                </a:solidFill>
              </a:rPr>
              <a:t>Кадровое </a:t>
            </a:r>
            <a:r>
              <a:rPr lang="ru-RU" sz="2400" b="1" dirty="0">
                <a:solidFill>
                  <a:srgbClr val="002060"/>
                </a:solidFill>
              </a:rPr>
              <a:t>обеспечение введения ФГОС НОО и ФГОС ООО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2226" y="2675409"/>
            <a:ext cx="100425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400" dirty="0" smtClean="0"/>
              <a:t>Количество учителей, переходящих к введению </a:t>
            </a:r>
            <a:r>
              <a:rPr lang="ru-RU" sz="2400" dirty="0"/>
              <a:t>ФГОС НОО и ФГОС ООО</a:t>
            </a:r>
            <a:endParaRPr lang="ru-RU" sz="2400" dirty="0" smtClean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400" dirty="0" smtClean="0"/>
              <a:t> Какой статус готовности учителей к переходу на ФГОС НОО и ООО</a:t>
            </a:r>
            <a:endParaRPr lang="ru-RU" sz="2400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400" dirty="0" smtClean="0"/>
              <a:t>Осуществляется мониторинг готовности муниципальных образовательных систем </a:t>
            </a:r>
            <a:r>
              <a:rPr lang="ru-RU" sz="2400" dirty="0"/>
              <a:t>к введению ФГОС НОО и </a:t>
            </a:r>
            <a:r>
              <a:rPr lang="ru-RU" sz="2400" dirty="0" smtClean="0"/>
              <a:t>ООО</a:t>
            </a:r>
            <a:endParaRPr lang="ru-RU" sz="2400" dirty="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706667" y="4364974"/>
            <a:ext cx="10692000" cy="46495"/>
          </a:xfrm>
          <a:prstGeom prst="line">
            <a:avLst/>
          </a:prstGeom>
          <a:ln w="222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17355" y="4547063"/>
            <a:ext cx="99279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dirty="0" smtClean="0"/>
              <a:t>ИНФОРМАЦИОННОЕ  ОБЕСПЕЧЕНИЕ ВВЕДЕНИЯ ОБНОВЛЕННЫХ ФГОС НОО И ООО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 smtClean="0"/>
              <a:t>Как организована работа с общественностью и родителями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V="1">
            <a:off x="706667" y="5881651"/>
            <a:ext cx="10692000" cy="46495"/>
          </a:xfrm>
          <a:prstGeom prst="line">
            <a:avLst/>
          </a:prstGeom>
          <a:ln w="222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681229" y="6048051"/>
            <a:ext cx="9717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 b="1" dirty="0" smtClean="0">
                <a:solidFill>
                  <a:srgbClr val="002060"/>
                </a:solidFill>
              </a:rPr>
              <a:t>Обеспеченность учебниками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05609" y="317364"/>
            <a:ext cx="58177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Функционал  информационной системы </a:t>
            </a:r>
            <a:endParaRPr lang="ru-RU" sz="2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сбора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данных введения ФГОС НОО и ФГОС ООО</a:t>
            </a:r>
            <a:endParaRPr lang="ru-RU" sz="20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l="29340" t="9872" r="19104" b="71559"/>
          <a:stretch/>
        </p:blipFill>
        <p:spPr>
          <a:xfrm>
            <a:off x="7225748" y="166093"/>
            <a:ext cx="4926837" cy="103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950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81055" t="36706" r="4369" b="41528"/>
          <a:stretch/>
        </p:blipFill>
        <p:spPr>
          <a:xfrm>
            <a:off x="10384409" y="4631732"/>
            <a:ext cx="2116113" cy="177745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01A1F9-AFA4-4C2E-828B-64E310D2D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6241" y="881996"/>
            <a:ext cx="10476854" cy="1325563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Модуль 1</a:t>
            </a:r>
            <a:b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5497" y="1459009"/>
            <a:ext cx="112775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rgbClr val="002060"/>
                </a:solidFill>
              </a:rPr>
              <a:t>Организационно-управленческое обеспечение введения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algn="just"/>
            <a:r>
              <a:rPr lang="ru-RU" sz="2400" b="1" dirty="0" smtClean="0">
                <a:solidFill>
                  <a:srgbClr val="002060"/>
                </a:solidFill>
              </a:rPr>
              <a:t>ФГОС </a:t>
            </a:r>
            <a:r>
              <a:rPr lang="ru-RU" sz="2400" b="1" dirty="0">
                <a:solidFill>
                  <a:srgbClr val="002060"/>
                </a:solidFill>
              </a:rPr>
              <a:t>НОО и ФГОС ООО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5497" y="2073976"/>
            <a:ext cx="112775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400" dirty="0" smtClean="0"/>
              <a:t>Определена организация, </a:t>
            </a:r>
            <a:r>
              <a:rPr lang="ru-RU" sz="2400" dirty="0"/>
              <a:t>к</a:t>
            </a:r>
            <a:r>
              <a:rPr lang="ru-RU" sz="2400" dirty="0" smtClean="0"/>
              <a:t>оординирующая подготовку к введению </a:t>
            </a:r>
            <a:r>
              <a:rPr lang="ru-RU" sz="2400" dirty="0"/>
              <a:t>ФГОС НОО и ФГОС ООО</a:t>
            </a:r>
            <a:endParaRPr lang="ru-RU" sz="2400" dirty="0" smtClean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400" dirty="0" smtClean="0"/>
              <a:t> Разработан и утвержден региональный план-график подготовки к введению ФГОС НОО и ООО</a:t>
            </a:r>
            <a:endParaRPr lang="ru-RU" sz="2400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400" dirty="0" smtClean="0"/>
              <a:t>Осуществляется мониторинг готовности муниципальных образовательных систем </a:t>
            </a:r>
            <a:r>
              <a:rPr lang="ru-RU" sz="2400" dirty="0"/>
              <a:t>к введению ФГОС НОО и </a:t>
            </a:r>
            <a:r>
              <a:rPr lang="ru-RU" sz="2400" dirty="0" smtClean="0"/>
              <a:t>ООО</a:t>
            </a:r>
            <a:endParaRPr lang="ru-RU" sz="2400" dirty="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593256" y="4266122"/>
            <a:ext cx="10692000" cy="46495"/>
          </a:xfrm>
          <a:prstGeom prst="line">
            <a:avLst/>
          </a:prstGeom>
          <a:ln w="222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32659" y="4420268"/>
            <a:ext cx="812985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КОНСУЛЬТАЦИОННО-МЕТОДИЧЕСКОЕ ОБЕСПЕЧЕНИЕ ВВЕДЕНИЯ ОБНОВЛЕННЫХ ФГОС НОО И ООО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/>
              <a:t>Создан консультационно-методический центр /служба (ГОРЯЧАЯ ЛИНИЯ), обеспечивающая методическую </a:t>
            </a:r>
            <a:r>
              <a:rPr lang="ru-RU" dirty="0" smtClean="0"/>
              <a:t>поддержку</a:t>
            </a:r>
            <a:r>
              <a:rPr lang="ru-RU" sz="2000" dirty="0" smtClean="0"/>
              <a:t> школ, педагогов по вопросам подготовки к введению обновленных ФГОС НОО и ФГОС ООО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/>
              <a:t>Как осуществляется поддержка учителей</a:t>
            </a:r>
            <a:endParaRPr lang="ru-RU" sz="2000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1601A1F9-AFA4-4C2E-828B-64E310D2DBEB}"/>
              </a:ext>
            </a:extLst>
          </p:cNvPr>
          <p:cNvSpPr txBox="1">
            <a:spLocks/>
          </p:cNvSpPr>
          <p:nvPr/>
        </p:nvSpPr>
        <p:spPr>
          <a:xfrm>
            <a:off x="1608701" y="212030"/>
            <a:ext cx="10476854" cy="9906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Функционал  информационной системы </a:t>
            </a:r>
          </a:p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сбора </a:t>
            </a:r>
          </a:p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данных введения ФГОС НОО и ФГОС ООО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29340" t="9872" r="19104" b="71559"/>
          <a:stretch/>
        </p:blipFill>
        <p:spPr>
          <a:xfrm>
            <a:off x="7474226" y="166093"/>
            <a:ext cx="4678359" cy="10315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422" y="4230489"/>
            <a:ext cx="2436548" cy="243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249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01A1F9-AFA4-4C2E-828B-64E310D2D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574" y="1316034"/>
            <a:ext cx="9799983" cy="1198565"/>
          </a:xfrm>
        </p:spPr>
        <p:txBody>
          <a:bodyPr>
            <a:normAutofit fontScale="90000"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3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Модуль </a:t>
            </a:r>
            <a:r>
              <a:rPr lang="ru-RU" sz="31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ДАННЫЕ О КОЛИЧЕСТВЕ СФОРМИРОВАННЫХ РАБОЧИХ ПРОГРАММ С ПОМОЩЬЮ КОНСТРУКТОРА РАБОЧИХ ПРОГРАММ</a:t>
            </a:r>
            <a:endParaRPr lang="ru-RU" sz="1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37252" y="327902"/>
            <a:ext cx="71694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Функционал  информационной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системы</a:t>
            </a:r>
          </a:p>
          <a:p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сбора данных введения ФГОС НОО и ФГОС ООО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1555" t="11136" r="20333" b="8601"/>
          <a:stretch/>
        </p:blipFill>
        <p:spPr>
          <a:xfrm>
            <a:off x="1212574" y="2514599"/>
            <a:ext cx="5256679" cy="40839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07697" y="5029200"/>
            <a:ext cx="49695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//EDSOO.RU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l="29340" t="9872" r="19104" b="71559"/>
          <a:stretch/>
        </p:blipFill>
        <p:spPr>
          <a:xfrm>
            <a:off x="7100577" y="144407"/>
            <a:ext cx="5091423" cy="103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00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2389" t="65693" r="66063" b="21901"/>
          <a:stretch/>
        </p:blipFill>
        <p:spPr>
          <a:xfrm>
            <a:off x="3108990" y="1735684"/>
            <a:ext cx="6504646" cy="393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30346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1969</TotalTime>
  <Words>1043</Words>
  <Application>Microsoft Office PowerPoint</Application>
  <PresentationFormat>Широкоэкранный</PresentationFormat>
  <Paragraphs>126</Paragraphs>
  <Slides>9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Wingdings</vt:lpstr>
      <vt:lpstr>Тема Office</vt:lpstr>
      <vt:lpstr>О реализации программы мониторинга готовности Краснодарского края к введению обновленных ФГОС</vt:lpstr>
      <vt:lpstr>        Сопровождение введения ФГОС НОО и ООО педагогических работников: распределённый функционал </vt:lpstr>
      <vt:lpstr>ОРГАНИЗАЦИОННАЯ  СТРУКТУРА МОНИТОРНГА</vt:lpstr>
      <vt:lpstr>Презентация PowerPoint</vt:lpstr>
      <vt:lpstr>Функционал  информационной  системы сбора данных введения  ФГОС НОО и ФГОС ООО</vt:lpstr>
      <vt:lpstr>Модуль 1 </vt:lpstr>
      <vt:lpstr>Модуль 1 </vt:lpstr>
      <vt:lpstr>Модуль 2  ДАННЫЕ О КОЛИЧЕСТВЕ СФОРМИРОВАННЫХ РАБОЧИХ ПРОГРАММ С ПОМОЩЬЮ КОНСТРУКТОРА РАБОЧИХ ПРОГРАММ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Владимир Ю. Бочко</dc:creator>
  <cp:lastModifiedBy>Людмила Н. Терновая</cp:lastModifiedBy>
  <cp:revision>176</cp:revision>
  <cp:lastPrinted>2022-04-21T08:09:35Z</cp:lastPrinted>
  <dcterms:created xsi:type="dcterms:W3CDTF">2021-04-02T06:49:39Z</dcterms:created>
  <dcterms:modified xsi:type="dcterms:W3CDTF">2022-04-21T08:44:16Z</dcterms:modified>
</cp:coreProperties>
</file>