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0" r:id="rId2"/>
    <p:sldId id="257" r:id="rId3"/>
    <p:sldId id="262" r:id="rId4"/>
    <p:sldId id="258" r:id="rId5"/>
    <p:sldId id="263" r:id="rId6"/>
    <p:sldId id="259" r:id="rId7"/>
    <p:sldId id="268" r:id="rId8"/>
    <p:sldId id="270" r:id="rId9"/>
    <p:sldId id="264" r:id="rId10"/>
    <p:sldId id="275" r:id="rId11"/>
    <p:sldId id="274" r:id="rId12"/>
    <p:sldId id="276" r:id="rId1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1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6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win-dc1\public2\&#1050;&#1072;&#1073;.205%20&#1052;.&#1045;.%20&#1041;&#1086;&#1081;&#1082;&#1086;&#1074;&#1072;\500+%20(&#1087;&#1088;&#1086;&#1077;&#1082;&#1090;_89%20&#1054;&#1054;%202022%20&#1075;&#1086;&#1076;)\23_&#1056;&#1055;&#1064;%20(Excel)\&#1056;&#1055;&#1064;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v>Высокая</c:v>
          </c:tx>
          <c:spPr>
            <a:solidFill>
              <a:srgbClr val="FF33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'Лист1 (2)'!$C$4:$C$13</c:f>
              <c:strCache>
                <c:ptCount val="10"/>
                <c:pt idx="0">
                  <c:v>Высокая доля обучающихся с ОВЗ</c:v>
                </c:pt>
                <c:pt idx="1">
                  <c:v>Низкий уровень вовлеченности родителей </c:v>
                </c:pt>
                <c:pt idx="2">
                  <c:v>Низкое качество преодоления языковых и
культурных барьеров</c:v>
                </c:pt>
                <c:pt idx="3">
                  <c:v>Риски низкой адаптивности учебного процесса</c:v>
                </c:pt>
                <c:pt idx="4">
                  <c:v>Недостаточная предметная и методическая
компетентность педагогических работников</c:v>
                </c:pt>
                <c:pt idx="5">
                  <c:v>Высокая доля обучающихся с рисками учебной
неуспешности</c:v>
                </c:pt>
                <c:pt idx="6">
                  <c:v>Дефицит педагогических кадров</c:v>
                </c:pt>
                <c:pt idx="7">
                  <c:v>Несформированность внутришкольной системы
повышения квалификации</c:v>
                </c:pt>
                <c:pt idx="8">
                  <c:v>Пониженный уровень качества школьной
образовательной и воспитательной среды</c:v>
                </c:pt>
                <c:pt idx="9">
                  <c:v> Низкий уровень оснащения школы </c:v>
                </c:pt>
              </c:strCache>
            </c:strRef>
          </c:cat>
          <c:val>
            <c:numRef>
              <c:f>'Лист1 (2)'!$F$4:$F$13</c:f>
              <c:numCache>
                <c:formatCode>0.0</c:formatCode>
                <c:ptCount val="10"/>
                <c:pt idx="0">
                  <c:v>9.7899999999999991</c:v>
                </c:pt>
                <c:pt idx="1">
                  <c:v>0.89</c:v>
                </c:pt>
                <c:pt idx="2">
                  <c:v>7.12</c:v>
                </c:pt>
                <c:pt idx="3">
                  <c:v>19.579999999999998</c:v>
                </c:pt>
                <c:pt idx="4">
                  <c:v>18.690000000000001</c:v>
                </c:pt>
                <c:pt idx="5">
                  <c:v>12.46</c:v>
                </c:pt>
                <c:pt idx="6">
                  <c:v>20.47</c:v>
                </c:pt>
                <c:pt idx="7">
                  <c:v>19.579999999999998</c:v>
                </c:pt>
                <c:pt idx="8">
                  <c:v>24.03</c:v>
                </c:pt>
                <c:pt idx="9">
                  <c:v>37.380000000000003</c:v>
                </c:pt>
              </c:numCache>
            </c:numRef>
          </c:val>
        </c:ser>
        <c:ser>
          <c:idx val="1"/>
          <c:order val="1"/>
          <c:tx>
            <c:v>Средняя</c:v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'Лист1 (2)'!$C$4:$C$13</c:f>
              <c:strCache>
                <c:ptCount val="10"/>
                <c:pt idx="0">
                  <c:v>Высокая доля обучающихся с ОВЗ</c:v>
                </c:pt>
                <c:pt idx="1">
                  <c:v>Низкий уровень вовлеченности родителей </c:v>
                </c:pt>
                <c:pt idx="2">
                  <c:v>Низкое качество преодоления языковых и
культурных барьеров</c:v>
                </c:pt>
                <c:pt idx="3">
                  <c:v>Риски низкой адаптивности учебного процесса</c:v>
                </c:pt>
                <c:pt idx="4">
                  <c:v>Недостаточная предметная и методическая
компетентность педагогических работников</c:v>
                </c:pt>
                <c:pt idx="5">
                  <c:v>Высокая доля обучающихся с рисками учебной
неуспешности</c:v>
                </c:pt>
                <c:pt idx="6">
                  <c:v>Дефицит педагогических кадров</c:v>
                </c:pt>
                <c:pt idx="7">
                  <c:v>Несформированность внутришкольной системы
повышения квалификации</c:v>
                </c:pt>
                <c:pt idx="8">
                  <c:v>Пониженный уровень качества школьной
образовательной и воспитательной среды</c:v>
                </c:pt>
                <c:pt idx="9">
                  <c:v> Низкий уровень оснащения школы </c:v>
                </c:pt>
              </c:strCache>
            </c:strRef>
          </c:cat>
          <c:val>
            <c:numRef>
              <c:f>'Лист1 (2)'!$H$4:$H$13</c:f>
              <c:numCache>
                <c:formatCode>0.0</c:formatCode>
                <c:ptCount val="10"/>
                <c:pt idx="0">
                  <c:v>34.71</c:v>
                </c:pt>
                <c:pt idx="1">
                  <c:v>55.18</c:v>
                </c:pt>
                <c:pt idx="2">
                  <c:v>8.9</c:v>
                </c:pt>
                <c:pt idx="3">
                  <c:v>28.48</c:v>
                </c:pt>
                <c:pt idx="4">
                  <c:v>24.92</c:v>
                </c:pt>
                <c:pt idx="5">
                  <c:v>52.51</c:v>
                </c:pt>
                <c:pt idx="6">
                  <c:v>29.37</c:v>
                </c:pt>
                <c:pt idx="7">
                  <c:v>24.92</c:v>
                </c:pt>
                <c:pt idx="8">
                  <c:v>19.579999999999998</c:v>
                </c:pt>
                <c:pt idx="9">
                  <c:v>24.03</c:v>
                </c:pt>
              </c:numCache>
            </c:numRef>
          </c:val>
        </c:ser>
        <c:ser>
          <c:idx val="2"/>
          <c:order val="2"/>
          <c:tx>
            <c:v>Низкая</c:v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'Лист1 (2)'!$C$4:$C$13</c:f>
              <c:strCache>
                <c:ptCount val="10"/>
                <c:pt idx="0">
                  <c:v>Высокая доля обучающихся с ОВЗ</c:v>
                </c:pt>
                <c:pt idx="1">
                  <c:v>Низкий уровень вовлеченности родителей </c:v>
                </c:pt>
                <c:pt idx="2">
                  <c:v>Низкое качество преодоления языковых и
культурных барьеров</c:v>
                </c:pt>
                <c:pt idx="3">
                  <c:v>Риски низкой адаптивности учебного процесса</c:v>
                </c:pt>
                <c:pt idx="4">
                  <c:v>Недостаточная предметная и методическая
компетентность педагогических работников</c:v>
                </c:pt>
                <c:pt idx="5">
                  <c:v>Высокая доля обучающихся с рисками учебной
неуспешности</c:v>
                </c:pt>
                <c:pt idx="6">
                  <c:v>Дефицит педагогических кадров</c:v>
                </c:pt>
                <c:pt idx="7">
                  <c:v>Несформированность внутришкольной системы
повышения квалификации</c:v>
                </c:pt>
                <c:pt idx="8">
                  <c:v>Пониженный уровень качества школьной
образовательной и воспитательной среды</c:v>
                </c:pt>
                <c:pt idx="9">
                  <c:v> Низкий уровень оснащения школы </c:v>
                </c:pt>
              </c:strCache>
            </c:strRef>
          </c:cat>
          <c:val>
            <c:numRef>
              <c:f>'Лист1 (2)'!$J$4:$J$13</c:f>
              <c:numCache>
                <c:formatCode>0.0</c:formatCode>
                <c:ptCount val="10"/>
                <c:pt idx="0">
                  <c:v>34.71</c:v>
                </c:pt>
                <c:pt idx="1">
                  <c:v>23.14</c:v>
                </c:pt>
                <c:pt idx="2">
                  <c:v>63.19</c:v>
                </c:pt>
                <c:pt idx="3">
                  <c:v>31.15</c:v>
                </c:pt>
                <c:pt idx="4">
                  <c:v>35.6</c:v>
                </c:pt>
                <c:pt idx="5">
                  <c:v>14.24</c:v>
                </c:pt>
                <c:pt idx="6">
                  <c:v>29.37</c:v>
                </c:pt>
                <c:pt idx="7">
                  <c:v>34.71</c:v>
                </c:pt>
                <c:pt idx="8">
                  <c:v>35.6</c:v>
                </c:pt>
                <c:pt idx="9">
                  <c:v>17.8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67095704"/>
        <c:axId val="567091784"/>
      </c:barChart>
      <c:catAx>
        <c:axId val="56709570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67091784"/>
        <c:crosses val="autoZero"/>
        <c:auto val="1"/>
        <c:lblAlgn val="ctr"/>
        <c:lblOffset val="100"/>
        <c:noMultiLvlLbl val="0"/>
      </c:catAx>
      <c:valAx>
        <c:axId val="567091784"/>
        <c:scaling>
          <c:orientation val="minMax"/>
          <c:max val="80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67095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60720-FE27-49A8-938E-354604635E7D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1173B9-FDBF-45F7-8E13-48CE131005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346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00DDE2-3D17-4085-A182-EFAF4A4761F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19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4041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978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7802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3111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3635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1180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300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3576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786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697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8AD-282A-469E-9F30-39E0B4800FEF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309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EC8AD-282A-469E-9F30-39E0B4800FEF}" type="datetimeFigureOut">
              <a:rPr lang="ru-RU" smtClean="0"/>
              <a:t>17.02.2022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07263-C8A3-40DC-B174-F1335D40AF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489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3014" y="73756"/>
            <a:ext cx="9144000" cy="768350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2000" b="1" dirty="0" smtClean="0">
                <a:solidFill>
                  <a:srgbClr val="065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Министерство образования, науки и молодежной политики Краснодарского края</a:t>
            </a:r>
          </a:p>
        </p:txBody>
      </p:sp>
      <p:grpSp>
        <p:nvGrpSpPr>
          <p:cNvPr id="11" name="Группа 10"/>
          <p:cNvGrpSpPr/>
          <p:nvPr/>
        </p:nvGrpSpPr>
        <p:grpSpPr>
          <a:xfrm flipV="1">
            <a:off x="1088635" y="791183"/>
            <a:ext cx="8164512" cy="99169"/>
            <a:chOff x="1" y="4450235"/>
            <a:chExt cx="15983746" cy="135580"/>
          </a:xfrm>
        </p:grpSpPr>
        <p:sp>
          <p:nvSpPr>
            <p:cNvPr id="13" name="Google Shape;11;p2"/>
            <p:cNvSpPr/>
            <p:nvPr/>
          </p:nvSpPr>
          <p:spPr>
            <a:xfrm>
              <a:off x="12857953" y="4450235"/>
              <a:ext cx="1562897" cy="135580"/>
            </a:xfrm>
            <a:prstGeom prst="rect">
              <a:avLst/>
            </a:prstGeom>
            <a:solidFill>
              <a:srgbClr val="F950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4" name="Google Shape;12;p2"/>
            <p:cNvSpPr/>
            <p:nvPr/>
          </p:nvSpPr>
          <p:spPr>
            <a:xfrm>
              <a:off x="14420850" y="4450235"/>
              <a:ext cx="1562897" cy="135580"/>
            </a:xfrm>
            <a:prstGeom prst="rect">
              <a:avLst/>
            </a:prstGeom>
            <a:solidFill>
              <a:srgbClr val="05B4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5" name="Google Shape;13;p2"/>
            <p:cNvSpPr/>
            <p:nvPr/>
          </p:nvSpPr>
          <p:spPr>
            <a:xfrm>
              <a:off x="1" y="4450235"/>
              <a:ext cx="1562897" cy="135580"/>
            </a:xfrm>
            <a:prstGeom prst="rect">
              <a:avLst/>
            </a:prstGeom>
            <a:solidFill>
              <a:srgbClr val="3A9D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6" name="Google Shape;14;p2"/>
            <p:cNvSpPr/>
            <p:nvPr/>
          </p:nvSpPr>
          <p:spPr>
            <a:xfrm>
              <a:off x="1562086" y="4450235"/>
              <a:ext cx="11295604" cy="135580"/>
            </a:xfrm>
            <a:prstGeom prst="rect">
              <a:avLst/>
            </a:prstGeom>
            <a:solidFill>
              <a:srgbClr val="06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grpSp>
        <p:nvGrpSpPr>
          <p:cNvPr id="17" name="Группа 16"/>
          <p:cNvGrpSpPr/>
          <p:nvPr/>
        </p:nvGrpSpPr>
        <p:grpSpPr>
          <a:xfrm flipH="1" flipV="1">
            <a:off x="5714142" y="5394615"/>
            <a:ext cx="6360849" cy="92311"/>
            <a:chOff x="1" y="4450235"/>
            <a:chExt cx="15983746" cy="135580"/>
          </a:xfrm>
        </p:grpSpPr>
        <p:sp>
          <p:nvSpPr>
            <p:cNvPr id="18" name="Google Shape;11;p2"/>
            <p:cNvSpPr/>
            <p:nvPr/>
          </p:nvSpPr>
          <p:spPr>
            <a:xfrm>
              <a:off x="12857953" y="4450235"/>
              <a:ext cx="1562897" cy="135580"/>
            </a:xfrm>
            <a:prstGeom prst="rect">
              <a:avLst/>
            </a:prstGeom>
            <a:solidFill>
              <a:srgbClr val="F950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9" name="Google Shape;12;p2"/>
            <p:cNvSpPr/>
            <p:nvPr/>
          </p:nvSpPr>
          <p:spPr>
            <a:xfrm>
              <a:off x="14420850" y="4450235"/>
              <a:ext cx="1562897" cy="135580"/>
            </a:xfrm>
            <a:prstGeom prst="rect">
              <a:avLst/>
            </a:prstGeom>
            <a:solidFill>
              <a:srgbClr val="05B4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0" name="Google Shape;13;p2"/>
            <p:cNvSpPr/>
            <p:nvPr/>
          </p:nvSpPr>
          <p:spPr>
            <a:xfrm>
              <a:off x="1" y="4450235"/>
              <a:ext cx="1562897" cy="135580"/>
            </a:xfrm>
            <a:prstGeom prst="rect">
              <a:avLst/>
            </a:prstGeom>
            <a:solidFill>
              <a:srgbClr val="3A9D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21" name="Google Shape;14;p2"/>
            <p:cNvSpPr/>
            <p:nvPr/>
          </p:nvSpPr>
          <p:spPr>
            <a:xfrm>
              <a:off x="1562086" y="4450235"/>
              <a:ext cx="11295604" cy="135580"/>
            </a:xfrm>
            <a:prstGeom prst="rect">
              <a:avLst/>
            </a:prstGeom>
            <a:solidFill>
              <a:srgbClr val="06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sp>
        <p:nvSpPr>
          <p:cNvPr id="14343" name="Заголовок 1"/>
          <p:cNvSpPr>
            <a:spLocks noGrp="1"/>
          </p:cNvSpPr>
          <p:nvPr>
            <p:ph type="ctrTitle"/>
          </p:nvPr>
        </p:nvSpPr>
        <p:spPr>
          <a:xfrm>
            <a:off x="5597144" y="1705232"/>
            <a:ext cx="6386389" cy="3363517"/>
          </a:xfr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  <a:spcAft>
                <a:spcPts val="600"/>
              </a:spcAft>
            </a:pPr>
            <a:r>
              <a:rPr lang="ru-RU" altLang="ru-RU" sz="3600" b="1" dirty="0" smtClean="0">
                <a:solidFill>
                  <a:schemeClr val="accent5">
                    <a:lumMod val="50000"/>
                  </a:schemeClr>
                </a:solidFill>
                <a:latin typeface="+mn-lt"/>
                <a:cs typeface="Times New Roman" panose="02020603050405020304" pitchFamily="18" charset="0"/>
              </a:rPr>
              <a:t>О реализации федерального проекта адресной поддержки школ «500+» </a:t>
            </a:r>
            <a:br>
              <a:rPr lang="ru-RU" altLang="ru-RU" sz="3600" b="1" dirty="0" smtClean="0">
                <a:solidFill>
                  <a:schemeClr val="accent5">
                    <a:lumMod val="50000"/>
                  </a:schemeClr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altLang="ru-RU" sz="3600" b="1" dirty="0" smtClean="0">
                <a:solidFill>
                  <a:schemeClr val="accent5">
                    <a:lumMod val="50000"/>
                  </a:schemeClr>
                </a:solidFill>
                <a:latin typeface="+mn-lt"/>
                <a:cs typeface="Times New Roman" panose="02020603050405020304" pitchFamily="18" charset="0"/>
              </a:rPr>
              <a:t>в Краснодарском крае </a:t>
            </a:r>
            <a:br>
              <a:rPr lang="ru-RU" altLang="ru-RU" sz="3600" b="1" dirty="0" smtClean="0">
                <a:solidFill>
                  <a:schemeClr val="accent5">
                    <a:lumMod val="50000"/>
                  </a:schemeClr>
                </a:solidFill>
                <a:latin typeface="+mn-lt"/>
                <a:cs typeface="Times New Roman" panose="02020603050405020304" pitchFamily="18" charset="0"/>
              </a:rPr>
            </a:br>
            <a:r>
              <a:rPr lang="ru-RU" altLang="ru-RU" sz="3600" b="1" dirty="0" smtClean="0">
                <a:solidFill>
                  <a:schemeClr val="accent5">
                    <a:lumMod val="50000"/>
                  </a:schemeClr>
                </a:solidFill>
                <a:latin typeface="+mn-lt"/>
                <a:cs typeface="Times New Roman" panose="02020603050405020304" pitchFamily="18" charset="0"/>
              </a:rPr>
              <a:t>в 2022 году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714142" y="5434443"/>
            <a:ext cx="62693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err="1" smtClean="0">
                <a:solidFill>
                  <a:srgbClr val="065889"/>
                </a:solidFill>
              </a:rPr>
              <a:t>Горностаева</a:t>
            </a:r>
            <a:r>
              <a:rPr lang="ru-RU" sz="2000" b="1" dirty="0" smtClean="0">
                <a:solidFill>
                  <a:srgbClr val="065889"/>
                </a:solidFill>
              </a:rPr>
              <a:t> Татьяна Юрьевна,</a:t>
            </a:r>
          </a:p>
          <a:p>
            <a:r>
              <a:rPr lang="ru-RU" sz="2000" b="1" dirty="0">
                <a:solidFill>
                  <a:srgbClr val="065889"/>
                </a:solidFill>
              </a:rPr>
              <a:t>н</a:t>
            </a:r>
            <a:r>
              <a:rPr lang="ru-RU" sz="2000" b="1" dirty="0" smtClean="0">
                <a:solidFill>
                  <a:srgbClr val="065889"/>
                </a:solidFill>
              </a:rPr>
              <a:t>ачальник управления по надзору и контролю </a:t>
            </a:r>
          </a:p>
          <a:p>
            <a:r>
              <a:rPr lang="ru-RU" sz="2000" b="1" dirty="0" smtClean="0">
                <a:solidFill>
                  <a:srgbClr val="065889"/>
                </a:solidFill>
              </a:rPr>
              <a:t>в сфере образования, </a:t>
            </a:r>
          </a:p>
          <a:p>
            <a:r>
              <a:rPr lang="ru-RU" sz="2000" b="1" dirty="0" smtClean="0">
                <a:solidFill>
                  <a:srgbClr val="065889"/>
                </a:solidFill>
              </a:rPr>
              <a:t>региональный координатор проекта «500+»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3"/>
          <a:srcRect l="2769" t="4213" r="1670" b="893"/>
          <a:stretch/>
        </p:blipFill>
        <p:spPr>
          <a:xfrm>
            <a:off x="119471" y="37289"/>
            <a:ext cx="933741" cy="956032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2359" y="1705232"/>
            <a:ext cx="4159864" cy="378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90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7305" y="211432"/>
            <a:ext cx="8251520" cy="545329"/>
          </a:xfrm>
        </p:spPr>
        <p:txBody>
          <a:bodyPr>
            <a:noAutofit/>
          </a:bodyPr>
          <a:lstStyle/>
          <a:p>
            <a:pPr algn="ctr"/>
            <a:r>
              <a:rPr lang="ru-RU" sz="2000" b="1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Возможные меры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снижения/устранения риска</a:t>
            </a:r>
          </a:p>
        </p:txBody>
      </p:sp>
      <p:grpSp>
        <p:nvGrpSpPr>
          <p:cNvPr id="5" name="Группа 4"/>
          <p:cNvGrpSpPr/>
          <p:nvPr/>
        </p:nvGrpSpPr>
        <p:grpSpPr>
          <a:xfrm flipV="1">
            <a:off x="1217305" y="846803"/>
            <a:ext cx="8164512" cy="99169"/>
            <a:chOff x="1" y="4450235"/>
            <a:chExt cx="15983746" cy="135580"/>
          </a:xfrm>
        </p:grpSpPr>
        <p:sp>
          <p:nvSpPr>
            <p:cNvPr id="6" name="Google Shape;11;p2"/>
            <p:cNvSpPr/>
            <p:nvPr/>
          </p:nvSpPr>
          <p:spPr>
            <a:xfrm>
              <a:off x="12857953" y="4450235"/>
              <a:ext cx="1562897" cy="135580"/>
            </a:xfrm>
            <a:prstGeom prst="rect">
              <a:avLst/>
            </a:prstGeom>
            <a:solidFill>
              <a:srgbClr val="F950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" name="Google Shape;12;p2"/>
            <p:cNvSpPr/>
            <p:nvPr/>
          </p:nvSpPr>
          <p:spPr>
            <a:xfrm>
              <a:off x="14420850" y="4450235"/>
              <a:ext cx="1562897" cy="135580"/>
            </a:xfrm>
            <a:prstGeom prst="rect">
              <a:avLst/>
            </a:prstGeom>
            <a:solidFill>
              <a:srgbClr val="05B4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" name="Google Shape;13;p2"/>
            <p:cNvSpPr/>
            <p:nvPr/>
          </p:nvSpPr>
          <p:spPr>
            <a:xfrm>
              <a:off x="1" y="4450235"/>
              <a:ext cx="1562897" cy="135580"/>
            </a:xfrm>
            <a:prstGeom prst="rect">
              <a:avLst/>
            </a:prstGeom>
            <a:solidFill>
              <a:srgbClr val="3A9D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9" name="Google Shape;14;p2"/>
            <p:cNvSpPr/>
            <p:nvPr/>
          </p:nvSpPr>
          <p:spPr>
            <a:xfrm>
              <a:off x="1562086" y="4450235"/>
              <a:ext cx="11295604" cy="135580"/>
            </a:xfrm>
            <a:prstGeom prst="rect">
              <a:avLst/>
            </a:prstGeom>
            <a:solidFill>
              <a:srgbClr val="06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/>
          <a:srcRect l="2769" t="4213" r="1670" b="893"/>
          <a:stretch/>
        </p:blipFill>
        <p:spPr>
          <a:xfrm>
            <a:off x="108938" y="57024"/>
            <a:ext cx="872457" cy="89328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2396" y="-22178"/>
            <a:ext cx="1113805" cy="1012550"/>
          </a:xfrm>
          <a:prstGeom prst="rect">
            <a:avLst/>
          </a:prstGeom>
        </p:spPr>
      </p:pic>
      <p:graphicFrame>
        <p:nvGraphicFramePr>
          <p:cNvPr id="2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0888270"/>
              </p:ext>
            </p:extLst>
          </p:nvPr>
        </p:nvGraphicFramePr>
        <p:xfrm>
          <a:off x="224717" y="1036014"/>
          <a:ext cx="10236696" cy="5731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7858"/>
                <a:gridCol w="6978838"/>
              </a:tblGrid>
              <a:tr h="276867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Рисковое направление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Возможные меры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снижения/устранения риска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13025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Низкий уровень оснащения школы 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Создание сетевого сообщества, в рамках которого использовать возможности лабораторного оборудования других школ (новые профильные кабинеты), </a:t>
                      </a:r>
                      <a:r>
                        <a:rPr lang="ru-RU" sz="1100" b="1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Кванториума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(в </a:t>
                      </a:r>
                      <a:r>
                        <a:rPr lang="ru-RU" sz="1100" b="1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т.ч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мобильного), 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IT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-куба, создание обменного фонда.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Организация посещения уроков школьниками в образовательных учреждениях, находящихся в доступности.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Принять участие в мероприятиях национального проекта «Образование».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315347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Дефицит педагогических кадров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1.Привлечение педагогов из соседних школ и внедрение модульного обучения, технологий погружения.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Привлечение в образовательный процесс студентов выпускников педагогических и профильных ВУЗов.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Привлечение в образовательный процесс педагогов из других регионов по программе «Земский учитель».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 Внедрение практик «дистанционного учителя», использование информационных платформ, модульных систем обучения, сетевых педагогов, телешколы.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213025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Недостаточная предметная и методическая</a:t>
                      </a:r>
                    </a:p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компетентность педагогических работников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Изменение положения о деятельности школьных методических объединений педагогов для совершенствования содержания и форм методической работы.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Обновление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деятельности ШМО.</a:t>
                      </a:r>
                      <a:endParaRPr lang="ru-RU" sz="1100" b="1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Активизация участия учителей-предметников в ассоциациях педагогов.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Разработка планов профессионального саморазвития педагогов с целью преодоления профессиональных дефицитов.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844445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 Риски низкой адаптивности учебного процесса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Привлечение к работе подготовленных специалистов для реализации задач инклюзивного образования кадров.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Составление индивидуальной программы обучения и коррекции. </a:t>
                      </a:r>
                    </a:p>
                    <a:p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Целенаправленная организация подготовки обучающихся с ОВЗ к ГИА. </a:t>
                      </a:r>
                    </a:p>
                    <a:p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 Целенаправленная работа педагога-психолога. 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24182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Несформированность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внутришкольной</a:t>
                      </a: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системы</a:t>
                      </a:r>
                    </a:p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повышения квалификации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Совершенствование рабочих программ и оценочных материалов для проведения текущего контроля и учета успеваемости обучающихся, промежуточной аттестации.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Оптимизация методов и приемов урочной и внеурочной деятельности.</a:t>
                      </a:r>
                      <a:endParaRPr lang="ru-RU" sz="11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82097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0223" y="158046"/>
            <a:ext cx="7809182" cy="565751"/>
          </a:xfrm>
        </p:spPr>
        <p:txBody>
          <a:bodyPr>
            <a:noAutofit/>
          </a:bodyPr>
          <a:lstStyle/>
          <a:p>
            <a:pPr algn="ctr"/>
            <a:r>
              <a:rPr lang="ru-RU" sz="2000" b="1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Возможные меры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снижения/устранения риска</a:t>
            </a:r>
          </a:p>
        </p:txBody>
      </p:sp>
      <p:grpSp>
        <p:nvGrpSpPr>
          <p:cNvPr id="5" name="Группа 4"/>
          <p:cNvGrpSpPr/>
          <p:nvPr/>
        </p:nvGrpSpPr>
        <p:grpSpPr>
          <a:xfrm flipV="1">
            <a:off x="1210223" y="793320"/>
            <a:ext cx="8164512" cy="99169"/>
            <a:chOff x="1" y="4450235"/>
            <a:chExt cx="15983746" cy="135580"/>
          </a:xfrm>
        </p:grpSpPr>
        <p:sp>
          <p:nvSpPr>
            <p:cNvPr id="6" name="Google Shape;11;p2"/>
            <p:cNvSpPr/>
            <p:nvPr/>
          </p:nvSpPr>
          <p:spPr>
            <a:xfrm>
              <a:off x="12857953" y="4450235"/>
              <a:ext cx="1562897" cy="135580"/>
            </a:xfrm>
            <a:prstGeom prst="rect">
              <a:avLst/>
            </a:prstGeom>
            <a:solidFill>
              <a:srgbClr val="F950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" name="Google Shape;12;p2"/>
            <p:cNvSpPr/>
            <p:nvPr/>
          </p:nvSpPr>
          <p:spPr>
            <a:xfrm>
              <a:off x="14420850" y="4450235"/>
              <a:ext cx="1562897" cy="135580"/>
            </a:xfrm>
            <a:prstGeom prst="rect">
              <a:avLst/>
            </a:prstGeom>
            <a:solidFill>
              <a:srgbClr val="05B4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" name="Google Shape;13;p2"/>
            <p:cNvSpPr/>
            <p:nvPr/>
          </p:nvSpPr>
          <p:spPr>
            <a:xfrm>
              <a:off x="1" y="4450235"/>
              <a:ext cx="1562897" cy="135580"/>
            </a:xfrm>
            <a:prstGeom prst="rect">
              <a:avLst/>
            </a:prstGeom>
            <a:solidFill>
              <a:srgbClr val="3A9D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9" name="Google Shape;14;p2"/>
            <p:cNvSpPr/>
            <p:nvPr/>
          </p:nvSpPr>
          <p:spPr>
            <a:xfrm>
              <a:off x="1562086" y="4450235"/>
              <a:ext cx="11295604" cy="135580"/>
            </a:xfrm>
            <a:prstGeom prst="rect">
              <a:avLst/>
            </a:prstGeom>
            <a:solidFill>
              <a:srgbClr val="06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/>
          <a:srcRect l="2769" t="4213" r="1670" b="893"/>
          <a:stretch/>
        </p:blipFill>
        <p:spPr>
          <a:xfrm>
            <a:off x="108938" y="57024"/>
            <a:ext cx="872457" cy="89328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2396" y="-22178"/>
            <a:ext cx="1113805" cy="1012550"/>
          </a:xfrm>
          <a:prstGeom prst="rect">
            <a:avLst/>
          </a:prstGeom>
        </p:spPr>
      </p:pic>
      <p:graphicFrame>
        <p:nvGraphicFramePr>
          <p:cNvPr id="11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2114976"/>
              </p:ext>
            </p:extLst>
          </p:nvPr>
        </p:nvGraphicFramePr>
        <p:xfrm>
          <a:off x="288325" y="1063035"/>
          <a:ext cx="10684475" cy="57040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00365"/>
                <a:gridCol w="7284110"/>
              </a:tblGrid>
              <a:tr h="357951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Рисковое направление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u="sng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Возможные меры</a:t>
                      </a:r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снижения/устранения риска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626827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 Высокая доля обучающихся с рисками учебной</a:t>
                      </a:r>
                    </a:p>
                    <a:p>
                      <a:r>
                        <a:rPr lang="ru-RU" sz="11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неуспешности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План внеурочной деятельности: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Востребованная и качественная внеурочная деятельность.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Оптимизация методов и приемов урочной и внеурочной деятельности.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 Введение формирующего оценивания.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5. Включить в программы внеурочной деятельности различные формы и методы, позволяющие каждому ребенку почувствовать себя успешным: экскурсии; коллективно-творческие дела; игровая деятельность; КВН; тематические вечера; викторины, олимпиады; школьные концерты и конкурсы; выпуск буклетов и школьных стенгазет, ведение странички класса в социальных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сетях; проведение праздников («День матери», «Новый год», «День защитника Отечества», «8 Марта», «День Победы»).	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 Разработать программы внеурочной деятельности, направленные на формирование умений управлять интеллектуальными и эмоциональными ресурсами личности.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7. Проведение мастер-классов.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8. Проведение имитационных игр на педагогических советах, посвященных использованию технологии формирующего оценивания на уроке.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9.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Введение интерактивных дневников самооценки учебной деятельности обучающемся на школьном сайте, с использованием сервиса </a:t>
                      </a:r>
                      <a:r>
                        <a:rPr lang="ru-RU" sz="1100" b="1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google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751919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Высокая доля обучающихся с ОВЗ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Создать на базе школы культурно-образовательный центр с привлечением социальных партнеров.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Организовать не менее 1 раза в год в школе мониторинг интересов, ценностей, увлечений учащихся и внести изменения в план воспитательной работы, классных часов, внеурочной деятельности соответственно полученным данным мониторинга интересов, ценностей, увлечений учащихся.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Разработать систему поощрения достижений, обучающихся как в урочной, так и в других видах деятельности.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 Создание условий для организации широкой практики за пределами учреждения (на базе вузов, ПОО, учреждений культуры, спорта, предприятий, бизнес-сообществ), позволяющей осваивать и совершенствовать мастерство в выбранном виде деятельности.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5. Направленность на решение задачи успешной социализации обучающихся.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757587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Низкое качество преодоления языковых и</a:t>
                      </a:r>
                    </a:p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культурных барьеров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Сделать урок интересным, удержать внимание детей – это показатель мастерства. Учитель должен строго структурировать урок, разнообразить методы и средства проведения урока.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Введение формирующего оценивания.</a:t>
                      </a:r>
                      <a:endParaRPr lang="ru-RU" sz="11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829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98537" y="312602"/>
            <a:ext cx="7809182" cy="565751"/>
          </a:xfrm>
        </p:spPr>
        <p:txBody>
          <a:bodyPr>
            <a:noAutofit/>
          </a:bodyPr>
          <a:lstStyle/>
          <a:p>
            <a:pPr algn="ctr"/>
            <a:r>
              <a:rPr lang="ru-RU" sz="2000" b="1" u="sng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Возможные меры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снижения/устранения риска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/>
          <a:srcRect l="2769" t="4213" r="1670" b="893"/>
          <a:stretch/>
        </p:blipFill>
        <p:spPr>
          <a:xfrm>
            <a:off x="108938" y="57024"/>
            <a:ext cx="872457" cy="89328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2396" y="-22178"/>
            <a:ext cx="1113805" cy="1012550"/>
          </a:xfrm>
          <a:prstGeom prst="rect">
            <a:avLst/>
          </a:prstGeom>
        </p:spPr>
      </p:pic>
      <p:graphicFrame>
        <p:nvGraphicFramePr>
          <p:cNvPr id="23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84464147"/>
              </p:ext>
            </p:extLst>
          </p:nvPr>
        </p:nvGraphicFramePr>
        <p:xfrm>
          <a:off x="288935" y="1372148"/>
          <a:ext cx="10634438" cy="39259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4441"/>
                <a:gridCol w="7249997"/>
              </a:tblGrid>
              <a:tr h="398852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Рисковое направление</a:t>
                      </a:r>
                      <a:endParaRPr lang="ru-RU" sz="14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1" u="sng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Возможные меры</a:t>
                      </a:r>
                      <a:r>
                        <a:rPr lang="ru-RU" sz="14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снижения/устранения риска</a:t>
                      </a:r>
                      <a:endParaRPr lang="ru-RU" sz="1400" b="1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193505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 Пониженный уровень качества школьной</a:t>
                      </a:r>
                    </a:p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образовательной и воспитательной среды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Организация психологической поддержки учащихся. Мотивация на успех и результат. </a:t>
                      </a:r>
                    </a:p>
                    <a:p>
                      <a:pPr marL="0" indent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Wingdings" panose="05000000000000000000" pitchFamily="2" charset="2"/>
                        <a:buNone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Повышение самооценки, через участие в предметных конкурсах, фестивалях. Уверенность в своих силах в учебе связать не только с успеваемостью учащихся, но и с их дальнейшей профессиональной ориентацией и выбором учебного заведения для продолжения обучения.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Внесение изменений в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  <a:endParaRPr lang="ru-RU" sz="1100" b="1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-положение о </a:t>
                      </a:r>
                      <a:r>
                        <a:rPr lang="ru-RU" sz="1100" b="1" kern="1200" dirty="0" err="1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внутришкольной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системе оценки качества образования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;</a:t>
                      </a:r>
                      <a:endParaRPr lang="ru-RU" sz="1100" b="1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-текущем контроле и промежуточной аттестации.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en-US" sz="11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Совершенствование рабочих программ и оценочных материалов для проведения текущего контроля и учета успеваемости обучающихся, промежуточной аттестации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5.</a:t>
                      </a:r>
                      <a:r>
                        <a:rPr lang="en-US" sz="11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птимизация методов и приемов урочной и внеурочной деятельности.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 Развитие и поддержку социально значимых детских, семейных и родительских инициатив, деятельности детских общественных объединений.</a:t>
                      </a:r>
                    </a:p>
                  </a:txBody>
                  <a:tcPr/>
                </a:tc>
              </a:tr>
              <a:tr h="1282998"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</a:br>
                      <a:r>
                        <a:rPr lang="ru-RU" sz="11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10. Низкий уровень вовлеченности родителей </a:t>
                      </a:r>
                      <a:endParaRPr lang="ru-RU" sz="11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 Привлечение родителей к участию в общешкольных мероприятиях.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Традиционные и тематические мероприятия в течение года: творческие концерты и гастрольные туры, вечера отдыха, организация и выпуск родительской газеты.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Создание для родителей на сайте школы и </a:t>
                      </a:r>
                      <a:r>
                        <a:rPr lang="ru-RU" sz="1100" b="1" kern="12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 социальных сетях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странички по приемам поддержания учебной и социальной мотивации.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Уточнение форм взаимодействия с </a:t>
                      </a:r>
                      <a:r>
                        <a:rPr lang="ru-RU" sz="1100" b="1" kern="120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семьями обучающихся.</a:t>
                      </a:r>
                      <a:endParaRPr lang="ru-RU" sz="1100" b="1" kern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11" name="Группа 10"/>
          <p:cNvGrpSpPr/>
          <p:nvPr/>
        </p:nvGrpSpPr>
        <p:grpSpPr>
          <a:xfrm flipV="1">
            <a:off x="981395" y="940787"/>
            <a:ext cx="8164512" cy="99169"/>
            <a:chOff x="1" y="4450235"/>
            <a:chExt cx="15983746" cy="135580"/>
          </a:xfrm>
        </p:grpSpPr>
        <p:sp>
          <p:nvSpPr>
            <p:cNvPr id="12" name="Google Shape;11;p2"/>
            <p:cNvSpPr/>
            <p:nvPr/>
          </p:nvSpPr>
          <p:spPr>
            <a:xfrm>
              <a:off x="12857953" y="4450235"/>
              <a:ext cx="1562897" cy="135580"/>
            </a:xfrm>
            <a:prstGeom prst="rect">
              <a:avLst/>
            </a:prstGeom>
            <a:solidFill>
              <a:srgbClr val="F950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4" name="Google Shape;12;p2"/>
            <p:cNvSpPr/>
            <p:nvPr/>
          </p:nvSpPr>
          <p:spPr>
            <a:xfrm>
              <a:off x="14420850" y="4450235"/>
              <a:ext cx="1562897" cy="135580"/>
            </a:xfrm>
            <a:prstGeom prst="rect">
              <a:avLst/>
            </a:prstGeom>
            <a:solidFill>
              <a:srgbClr val="05B4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5" name="Google Shape;13;p2"/>
            <p:cNvSpPr/>
            <p:nvPr/>
          </p:nvSpPr>
          <p:spPr>
            <a:xfrm>
              <a:off x="1" y="4450235"/>
              <a:ext cx="1562897" cy="135580"/>
            </a:xfrm>
            <a:prstGeom prst="rect">
              <a:avLst/>
            </a:prstGeom>
            <a:solidFill>
              <a:srgbClr val="3A9D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6" name="Google Shape;14;p2"/>
            <p:cNvSpPr/>
            <p:nvPr/>
          </p:nvSpPr>
          <p:spPr>
            <a:xfrm>
              <a:off x="1562086" y="4450235"/>
              <a:ext cx="11295604" cy="135580"/>
            </a:xfrm>
            <a:prstGeom prst="rect">
              <a:avLst/>
            </a:prstGeom>
            <a:solidFill>
              <a:srgbClr val="06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</p:spTree>
    <p:extLst>
      <p:ext uri="{BB962C8B-B14F-4D97-AF65-F5344CB8AC3E}">
        <p14:creationId xmlns:p14="http://schemas.microsoft.com/office/powerpoint/2010/main" val="221208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2"/>
          <a:srcRect l="2769" t="4213" r="1670" b="893"/>
          <a:stretch/>
        </p:blipFill>
        <p:spPr>
          <a:xfrm>
            <a:off x="106287" y="44261"/>
            <a:ext cx="764893" cy="78315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8195" y="0"/>
            <a:ext cx="1113805" cy="1012550"/>
          </a:xfrm>
          <a:prstGeom prst="rect">
            <a:avLst/>
          </a:prstGeom>
        </p:spPr>
      </p:pic>
      <p:sp>
        <p:nvSpPr>
          <p:cNvPr id="15" name="Подзаголовок 2"/>
          <p:cNvSpPr txBox="1">
            <a:spLocks/>
          </p:cNvSpPr>
          <p:nvPr/>
        </p:nvSpPr>
        <p:spPr>
          <a:xfrm>
            <a:off x="1640396" y="88033"/>
            <a:ext cx="8671133" cy="4553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alt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Реализация федерального проекта «500+» в Краснодарском крае</a:t>
            </a:r>
          </a:p>
        </p:txBody>
      </p:sp>
      <p:grpSp>
        <p:nvGrpSpPr>
          <p:cNvPr id="8" name="Группа 7"/>
          <p:cNvGrpSpPr/>
          <p:nvPr/>
        </p:nvGrpSpPr>
        <p:grpSpPr>
          <a:xfrm flipV="1">
            <a:off x="973305" y="659378"/>
            <a:ext cx="8164512" cy="99169"/>
            <a:chOff x="1" y="4450235"/>
            <a:chExt cx="15983746" cy="135580"/>
          </a:xfrm>
        </p:grpSpPr>
        <p:sp>
          <p:nvSpPr>
            <p:cNvPr id="9" name="Google Shape;11;p2"/>
            <p:cNvSpPr/>
            <p:nvPr/>
          </p:nvSpPr>
          <p:spPr>
            <a:xfrm>
              <a:off x="12857953" y="4450235"/>
              <a:ext cx="1562897" cy="135580"/>
            </a:xfrm>
            <a:prstGeom prst="rect">
              <a:avLst/>
            </a:prstGeom>
            <a:solidFill>
              <a:srgbClr val="F950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0" name="Google Shape;12;p2"/>
            <p:cNvSpPr/>
            <p:nvPr/>
          </p:nvSpPr>
          <p:spPr>
            <a:xfrm>
              <a:off x="14420850" y="4450235"/>
              <a:ext cx="1562897" cy="135580"/>
            </a:xfrm>
            <a:prstGeom prst="rect">
              <a:avLst/>
            </a:prstGeom>
            <a:solidFill>
              <a:srgbClr val="05B4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1" name="Google Shape;13;p2"/>
            <p:cNvSpPr/>
            <p:nvPr/>
          </p:nvSpPr>
          <p:spPr>
            <a:xfrm>
              <a:off x="1" y="4450235"/>
              <a:ext cx="1562897" cy="135580"/>
            </a:xfrm>
            <a:prstGeom prst="rect">
              <a:avLst/>
            </a:prstGeom>
            <a:solidFill>
              <a:srgbClr val="3A9D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2" name="Google Shape;14;p2"/>
            <p:cNvSpPr/>
            <p:nvPr/>
          </p:nvSpPr>
          <p:spPr>
            <a:xfrm>
              <a:off x="1562086" y="4450235"/>
              <a:ext cx="11295604" cy="135580"/>
            </a:xfrm>
            <a:prstGeom prst="rect">
              <a:avLst/>
            </a:prstGeom>
            <a:solidFill>
              <a:srgbClr val="06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25097" y="1012548"/>
            <a:ext cx="32457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2020</a:t>
            </a:r>
            <a:endParaRPr lang="ru-RU" sz="4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118919" y="990451"/>
            <a:ext cx="32457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2021</a:t>
            </a:r>
            <a:endParaRPr lang="ru-RU" sz="4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7628238" y="924680"/>
            <a:ext cx="324570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/>
              <a:t>2022</a:t>
            </a:r>
            <a:endParaRPr lang="ru-RU" sz="4400" b="1" dirty="0"/>
          </a:p>
        </p:txBody>
      </p:sp>
      <p:sp>
        <p:nvSpPr>
          <p:cNvPr id="5" name="Стрелка вниз 4"/>
          <p:cNvSpPr/>
          <p:nvPr/>
        </p:nvSpPr>
        <p:spPr>
          <a:xfrm>
            <a:off x="1169773" y="1672281"/>
            <a:ext cx="1696995" cy="3542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Стрелка вниз 22"/>
          <p:cNvSpPr/>
          <p:nvPr/>
        </p:nvSpPr>
        <p:spPr>
          <a:xfrm>
            <a:off x="4877024" y="1681764"/>
            <a:ext cx="1696995" cy="3542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низ 23"/>
          <p:cNvSpPr/>
          <p:nvPr/>
        </p:nvSpPr>
        <p:spPr>
          <a:xfrm>
            <a:off x="8416251" y="1681764"/>
            <a:ext cx="1696995" cy="3542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425097" y="2048348"/>
            <a:ext cx="3281929" cy="4647426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22 школы </a:t>
            </a:r>
            <a:r>
              <a:rPr lang="ru-RU" sz="2800" dirty="0" smtClean="0"/>
              <a:t>из 22 территорий края</a:t>
            </a:r>
          </a:p>
          <a:p>
            <a:pPr algn="ctr"/>
            <a:endParaRPr lang="ru-RU" sz="2800" dirty="0"/>
          </a:p>
          <a:p>
            <a:pPr algn="ctr"/>
            <a:r>
              <a:rPr lang="ru-RU" sz="2800" dirty="0" smtClean="0"/>
              <a:t>представили свой опыт </a:t>
            </a:r>
          </a:p>
          <a:p>
            <a:pPr algn="ctr"/>
            <a:r>
              <a:rPr lang="ru-RU" sz="2800" dirty="0" smtClean="0"/>
              <a:t>в 2021 году</a:t>
            </a:r>
          </a:p>
          <a:p>
            <a:pPr algn="ctr"/>
            <a:r>
              <a:rPr lang="ru-RU" sz="2800" b="1" u="sng" dirty="0" smtClean="0"/>
              <a:t>5 школ</a:t>
            </a:r>
            <a:r>
              <a:rPr lang="ru-RU" sz="2800" dirty="0" smtClean="0"/>
              <a:t>:</a:t>
            </a:r>
          </a:p>
          <a:p>
            <a:pPr algn="ctr"/>
            <a:r>
              <a:rPr lang="ru-RU" sz="2000" dirty="0" smtClean="0"/>
              <a:t>СОШ № 50 Краснодара </a:t>
            </a:r>
          </a:p>
          <a:p>
            <a:pPr algn="ctr"/>
            <a:r>
              <a:rPr lang="ru-RU" sz="2000" dirty="0" smtClean="0"/>
              <a:t>СОШ № 20 </a:t>
            </a:r>
            <a:r>
              <a:rPr lang="ru-RU" sz="2000" dirty="0" err="1" smtClean="0"/>
              <a:t>Абинского</a:t>
            </a:r>
            <a:r>
              <a:rPr lang="ru-RU" sz="2000" dirty="0" smtClean="0"/>
              <a:t> р-на</a:t>
            </a:r>
          </a:p>
          <a:p>
            <a:pPr algn="ctr"/>
            <a:r>
              <a:rPr lang="ru-RU" sz="2000" dirty="0" smtClean="0"/>
              <a:t>СОШ № 36 </a:t>
            </a:r>
            <a:r>
              <a:rPr lang="ru-RU" sz="2000" dirty="0" err="1" smtClean="0"/>
              <a:t>Белоглинского</a:t>
            </a:r>
            <a:endParaRPr lang="ru-RU" sz="2000" dirty="0" smtClean="0"/>
          </a:p>
          <a:p>
            <a:pPr algn="ctr"/>
            <a:r>
              <a:rPr lang="ru-RU" sz="2000" dirty="0" smtClean="0"/>
              <a:t>СОШ № 10 Горячего Ключа</a:t>
            </a:r>
          </a:p>
          <a:p>
            <a:pPr algn="ctr"/>
            <a:r>
              <a:rPr lang="ru-RU" sz="2000" dirty="0" smtClean="0"/>
              <a:t>СОШ № 20 Славянского р-на</a:t>
            </a:r>
            <a:endParaRPr lang="ru-RU" sz="2000" dirty="0"/>
          </a:p>
        </p:txBody>
      </p:sp>
      <p:sp>
        <p:nvSpPr>
          <p:cNvPr id="26" name="TextBox 25"/>
          <p:cNvSpPr txBox="1"/>
          <p:nvPr/>
        </p:nvSpPr>
        <p:spPr>
          <a:xfrm>
            <a:off x="4131408" y="2048348"/>
            <a:ext cx="3409616" cy="4647426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126 школ </a:t>
            </a:r>
            <a:r>
              <a:rPr lang="ru-RU" sz="2800" dirty="0" smtClean="0"/>
              <a:t>из 39 территорий края</a:t>
            </a:r>
          </a:p>
          <a:p>
            <a:pPr algn="ctr"/>
            <a:endParaRPr lang="ru-RU" sz="2800" dirty="0"/>
          </a:p>
          <a:p>
            <a:pPr algn="ctr"/>
            <a:r>
              <a:rPr lang="ru-RU" sz="2800" dirty="0" smtClean="0"/>
              <a:t>Имеют возможность продолжить работу в ИС МЭДК в 2022 году, </a:t>
            </a:r>
            <a:r>
              <a:rPr lang="ru-RU" sz="2000" dirty="0" smtClean="0"/>
              <a:t>но без сопровождения куратора. Контроль исполнения сроков мероприятий – у муниципального координатора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760468" y="2048348"/>
            <a:ext cx="3409616" cy="4708981"/>
          </a:xfrm>
          <a:prstGeom prst="rect">
            <a:avLst/>
          </a:prstGeom>
          <a:noFill/>
          <a:ln w="76200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/>
              <a:t>89 школ </a:t>
            </a:r>
            <a:r>
              <a:rPr lang="ru-RU" sz="2800" dirty="0" smtClean="0"/>
              <a:t>из 38 территорий края</a:t>
            </a:r>
          </a:p>
          <a:p>
            <a:pPr algn="ctr"/>
            <a:endParaRPr lang="ru-RU" sz="2800" dirty="0"/>
          </a:p>
          <a:p>
            <a:pPr algn="ctr"/>
            <a:r>
              <a:rPr lang="ru-RU" sz="2400" dirty="0" smtClean="0"/>
              <a:t>Нет школ, соответствующих критериям отбора в</a:t>
            </a:r>
          </a:p>
          <a:p>
            <a:pPr algn="ctr"/>
            <a:r>
              <a:rPr lang="ru-RU" sz="2400" b="1" dirty="0" smtClean="0"/>
              <a:t>Белореченском,</a:t>
            </a:r>
          </a:p>
          <a:p>
            <a:pPr algn="ctr"/>
            <a:r>
              <a:rPr lang="ru-RU" sz="2400" b="1" dirty="0" smtClean="0"/>
              <a:t>Ейском,</a:t>
            </a:r>
          </a:p>
          <a:p>
            <a:pPr algn="ctr"/>
            <a:r>
              <a:rPr lang="ru-RU" sz="2400" b="1" dirty="0" smtClean="0"/>
              <a:t>Курганинском,</a:t>
            </a:r>
          </a:p>
          <a:p>
            <a:pPr algn="ctr"/>
            <a:r>
              <a:rPr lang="ru-RU" sz="2400" b="1" dirty="0" smtClean="0"/>
              <a:t>Новокубанском,</a:t>
            </a:r>
          </a:p>
          <a:p>
            <a:pPr algn="ctr"/>
            <a:r>
              <a:rPr lang="ru-RU" sz="2400" b="1" dirty="0" err="1" smtClean="0"/>
              <a:t>Староминском</a:t>
            </a:r>
            <a:r>
              <a:rPr lang="ru-RU" sz="2400" b="1" dirty="0" smtClean="0"/>
              <a:t>,</a:t>
            </a:r>
          </a:p>
          <a:p>
            <a:pPr algn="ctr"/>
            <a:r>
              <a:rPr lang="ru-RU" sz="2400" b="1" dirty="0" smtClean="0"/>
              <a:t>Тимашевском районах</a:t>
            </a:r>
          </a:p>
        </p:txBody>
      </p:sp>
    </p:spTree>
    <p:extLst>
      <p:ext uri="{BB962C8B-B14F-4D97-AF65-F5344CB8AC3E}">
        <p14:creationId xmlns:p14="http://schemas.microsoft.com/office/powerpoint/2010/main" val="3197460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09617" y="62328"/>
            <a:ext cx="10515600" cy="565751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Критерии отбора в проект «500+» в 2022 году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 flipV="1">
            <a:off x="1021684" y="628079"/>
            <a:ext cx="8164512" cy="99169"/>
            <a:chOff x="1" y="4450235"/>
            <a:chExt cx="15983746" cy="135580"/>
          </a:xfrm>
        </p:grpSpPr>
        <p:sp>
          <p:nvSpPr>
            <p:cNvPr id="6" name="Google Shape;11;p2"/>
            <p:cNvSpPr/>
            <p:nvPr/>
          </p:nvSpPr>
          <p:spPr>
            <a:xfrm>
              <a:off x="12857953" y="4450235"/>
              <a:ext cx="1562897" cy="135580"/>
            </a:xfrm>
            <a:prstGeom prst="rect">
              <a:avLst/>
            </a:prstGeom>
            <a:solidFill>
              <a:srgbClr val="F950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" name="Google Shape;12;p2"/>
            <p:cNvSpPr/>
            <p:nvPr/>
          </p:nvSpPr>
          <p:spPr>
            <a:xfrm>
              <a:off x="14420850" y="4450235"/>
              <a:ext cx="1562897" cy="135580"/>
            </a:xfrm>
            <a:prstGeom prst="rect">
              <a:avLst/>
            </a:prstGeom>
            <a:solidFill>
              <a:srgbClr val="05B4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" name="Google Shape;13;p2"/>
            <p:cNvSpPr/>
            <p:nvPr/>
          </p:nvSpPr>
          <p:spPr>
            <a:xfrm>
              <a:off x="1" y="4450235"/>
              <a:ext cx="1562897" cy="135580"/>
            </a:xfrm>
            <a:prstGeom prst="rect">
              <a:avLst/>
            </a:prstGeom>
            <a:solidFill>
              <a:srgbClr val="3A9D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9" name="Google Shape;14;p2"/>
            <p:cNvSpPr/>
            <p:nvPr/>
          </p:nvSpPr>
          <p:spPr>
            <a:xfrm>
              <a:off x="1562086" y="4450235"/>
              <a:ext cx="11295604" cy="135580"/>
            </a:xfrm>
            <a:prstGeom prst="rect">
              <a:avLst/>
            </a:prstGeom>
            <a:solidFill>
              <a:srgbClr val="06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/>
          <a:srcRect l="2769" t="4213" r="1670" b="893"/>
          <a:stretch/>
        </p:blipFill>
        <p:spPr>
          <a:xfrm>
            <a:off x="115487" y="62328"/>
            <a:ext cx="791601" cy="810499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26888" y="29760"/>
            <a:ext cx="1113805" cy="1012550"/>
          </a:xfrm>
          <a:prstGeom prst="rect">
            <a:avLst/>
          </a:prstGeom>
        </p:spPr>
      </p:pic>
      <p:pic>
        <p:nvPicPr>
          <p:cNvPr id="11" name="Рисунок 10"/>
          <p:cNvPicPr/>
          <p:nvPr/>
        </p:nvPicPr>
        <p:blipFill rotWithShape="1">
          <a:blip r:embed="rId4"/>
          <a:srcRect t="15654" r="1058"/>
          <a:stretch/>
        </p:blipFill>
        <p:spPr>
          <a:xfrm>
            <a:off x="345058" y="1012550"/>
            <a:ext cx="10853210" cy="5716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08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4662292"/>
              </p:ext>
            </p:extLst>
          </p:nvPr>
        </p:nvGraphicFramePr>
        <p:xfrm>
          <a:off x="394790" y="222421"/>
          <a:ext cx="8180799" cy="64686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6389"/>
                <a:gridCol w="930876"/>
                <a:gridCol w="1738184"/>
                <a:gridCol w="1688757"/>
                <a:gridCol w="963827"/>
                <a:gridCol w="1342766"/>
              </a:tblGrid>
              <a:tr h="35146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Территория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Число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dirty="0" smtClean="0"/>
                        <a:t>ОО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№ ОО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Территория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Число ОО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№ ОО</a:t>
                      </a:r>
                      <a:endParaRPr lang="ru-RU" sz="1400" dirty="0"/>
                    </a:p>
                  </a:txBody>
                  <a:tcPr/>
                </a:tc>
              </a:tr>
              <a:tr h="283257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Анапа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11, </a:t>
                      </a:r>
                      <a:r>
                        <a:rPr lang="ru-RU" sz="1500" b="1" baseline="0" dirty="0" smtClean="0">
                          <a:solidFill>
                            <a:srgbClr val="C00000"/>
                          </a:solidFill>
                        </a:rPr>
                        <a:t>18, 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31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Крымский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C00000"/>
                          </a:solidFill>
                        </a:rPr>
                        <a:t>20,</a:t>
                      </a:r>
                      <a:r>
                        <a:rPr lang="ru-RU" sz="1500" b="1" baseline="0" dirty="0" smtClean="0">
                          <a:solidFill>
                            <a:srgbClr val="C00000"/>
                          </a:solidFill>
                        </a:rPr>
                        <a:t> 61, 66</a:t>
                      </a:r>
                      <a:endParaRPr lang="ru-RU" sz="15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277491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Армавир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3, 8, 14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solidFill>
                            <a:schemeClr val="tx1"/>
                          </a:solidFill>
                        </a:rPr>
                        <a:t>Кущевский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66733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Геленджик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 12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solidFill>
                            <a:schemeClr val="tx1"/>
                          </a:solidFill>
                        </a:rPr>
                        <a:t>Лабинский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C00000"/>
                          </a:solidFill>
                        </a:rPr>
                        <a:t>21</a:t>
                      </a:r>
                      <a:endParaRPr lang="ru-RU" sz="15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298909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Горячий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Ключ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500" b="1" baseline="0" dirty="0" smtClean="0">
                          <a:solidFill>
                            <a:srgbClr val="C00000"/>
                          </a:solidFill>
                        </a:rPr>
                        <a:t>5,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9, </a:t>
                      </a:r>
                      <a:r>
                        <a:rPr lang="ru-RU" sz="1500" b="1" baseline="0" dirty="0" smtClean="0">
                          <a:solidFill>
                            <a:srgbClr val="C00000"/>
                          </a:solidFill>
                        </a:rPr>
                        <a:t>12</a:t>
                      </a:r>
                      <a:endParaRPr lang="ru-RU" sz="15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Ленинградский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C00000"/>
                          </a:solidFill>
                        </a:rPr>
                        <a:t>27</a:t>
                      </a:r>
                      <a:endParaRPr lang="ru-RU" sz="15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251954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Краснодар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500" b="1" dirty="0" smtClean="0">
                          <a:solidFill>
                            <a:srgbClr val="C00000"/>
                          </a:solidFill>
                        </a:rPr>
                        <a:t>11</a:t>
                      </a:r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29, 31, 58, 74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Мостовский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C00000"/>
                          </a:solidFill>
                        </a:rPr>
                        <a:t>9,</a:t>
                      </a:r>
                      <a:r>
                        <a:rPr lang="ru-RU" sz="1500" b="1" baseline="0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16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9139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Новороссийск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Новопокровский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2,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11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73372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Абинский 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6, 21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Отрадненский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2,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500" b="1" baseline="0" dirty="0" smtClean="0">
                          <a:solidFill>
                            <a:srgbClr val="C00000"/>
                          </a:solidFill>
                        </a:rPr>
                        <a:t>4, 6, 12</a:t>
                      </a:r>
                      <a:endParaRPr lang="ru-RU" sz="15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242892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Апшеронский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 13,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23, 33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Павловский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C00000"/>
                          </a:solidFill>
                        </a:rPr>
                        <a:t>9,</a:t>
                      </a:r>
                      <a:r>
                        <a:rPr lang="ru-RU" sz="1500" b="1" baseline="0" dirty="0" smtClean="0">
                          <a:solidFill>
                            <a:srgbClr val="C00000"/>
                          </a:solidFill>
                        </a:rPr>
                        <a:t> 13</a:t>
                      </a:r>
                      <a:endParaRPr lang="ru-RU" sz="15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245363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solidFill>
                            <a:schemeClr val="tx1"/>
                          </a:solidFill>
                        </a:rPr>
                        <a:t>Белоглинский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C00000"/>
                          </a:solidFill>
                        </a:rPr>
                        <a:t> 11</a:t>
                      </a:r>
                      <a:endParaRPr lang="ru-RU" sz="15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solidFill>
                            <a:schemeClr val="tx1"/>
                          </a:solidFill>
                        </a:rPr>
                        <a:t>Приморско-Ахт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C00000"/>
                          </a:solidFill>
                        </a:rPr>
                        <a:t>2</a:t>
                      </a:r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, 3,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4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0786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solidFill>
                            <a:schemeClr val="tx1"/>
                          </a:solidFill>
                        </a:rPr>
                        <a:t>Брюховецкий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 2,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8, 9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Северский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21,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23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51464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solidFill>
                            <a:schemeClr val="tx1"/>
                          </a:solidFill>
                        </a:rPr>
                        <a:t>Выселковский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C00000"/>
                          </a:solidFill>
                        </a:rPr>
                        <a:t>5</a:t>
                      </a:r>
                      <a:endParaRPr lang="ru-RU" sz="15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Славянский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C00000"/>
                          </a:solidFill>
                        </a:rPr>
                        <a:t>7</a:t>
                      </a:r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17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61307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solidFill>
                            <a:schemeClr val="tx1"/>
                          </a:solidFill>
                        </a:rPr>
                        <a:t>Гулькевичский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16,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17, 18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Сочи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C00000"/>
                          </a:solidFill>
                        </a:rPr>
                        <a:t>28,</a:t>
                      </a:r>
                      <a:r>
                        <a:rPr lang="ru-RU" sz="1500" b="1" baseline="0" dirty="0" smtClean="0">
                          <a:solidFill>
                            <a:srgbClr val="C00000"/>
                          </a:solidFill>
                        </a:rPr>
                        <a:t> 49, 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57, </a:t>
                      </a:r>
                      <a:r>
                        <a:rPr lang="ru-RU" sz="1500" b="1" baseline="0" dirty="0" smtClean="0">
                          <a:solidFill>
                            <a:srgbClr val="C00000"/>
                          </a:solidFill>
                        </a:rPr>
                        <a:t>78</a:t>
                      </a:r>
                      <a:endParaRPr lang="ru-RU" sz="15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12469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Динской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C00000"/>
                          </a:solidFill>
                        </a:rPr>
                        <a:t>25,</a:t>
                      </a:r>
                      <a:r>
                        <a:rPr lang="ru-RU" sz="1500" b="1" baseline="0" dirty="0" smtClean="0">
                          <a:solidFill>
                            <a:srgbClr val="C00000"/>
                          </a:solidFill>
                        </a:rPr>
                        <a:t> 30</a:t>
                      </a:r>
                      <a:endParaRPr lang="ru-RU" sz="15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Тбилисский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1,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500" b="1" baseline="0" dirty="0" smtClean="0">
                          <a:solidFill>
                            <a:srgbClr val="C00000"/>
                          </a:solidFill>
                        </a:rPr>
                        <a:t>5, 6</a:t>
                      </a:r>
                      <a:endParaRPr lang="ru-RU" sz="15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325059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Кавказский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Темрюкский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4,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28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7892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Калининский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6,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12, </a:t>
                      </a:r>
                      <a:r>
                        <a:rPr lang="ru-RU" sz="1500" b="1" baseline="0" dirty="0" smtClean="0">
                          <a:solidFill>
                            <a:srgbClr val="C00000"/>
                          </a:solidFill>
                        </a:rPr>
                        <a:t>14</a:t>
                      </a:r>
                      <a:endParaRPr lang="ru-RU" sz="15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Тихорецкий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2,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8</a:t>
                      </a:r>
                      <a:endParaRPr lang="ru-RU" sz="1500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87668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Каневской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26,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41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Туапсинский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12, </a:t>
                      </a:r>
                      <a:r>
                        <a:rPr lang="ru-RU" sz="1500" b="1" dirty="0" smtClean="0">
                          <a:solidFill>
                            <a:srgbClr val="C00000"/>
                          </a:solidFill>
                        </a:rPr>
                        <a:t>20, 25</a:t>
                      </a:r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, 33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93254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solidFill>
                            <a:schemeClr val="tx1"/>
                          </a:solidFill>
                        </a:rPr>
                        <a:t>Кореновский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19,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27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Успенский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C00000"/>
                          </a:solidFill>
                        </a:rPr>
                        <a:t>10</a:t>
                      </a:r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, 16, 17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10566"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solidFill>
                            <a:schemeClr val="tx1"/>
                          </a:solidFill>
                        </a:rPr>
                        <a:t>Красноарм</a:t>
                      </a:r>
                      <a:r>
                        <a:rPr lang="ru-RU" sz="1500" baseline="0" dirty="0" smtClean="0">
                          <a:solidFill>
                            <a:schemeClr val="tx1"/>
                          </a:solidFill>
                        </a:rPr>
                        <a:t> - </a:t>
                      </a:r>
                      <a:r>
                        <a:rPr lang="ru-RU" sz="1500" dirty="0" err="1" smtClean="0">
                          <a:solidFill>
                            <a:schemeClr val="tx1"/>
                          </a:solidFill>
                        </a:rPr>
                        <a:t>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C00000"/>
                          </a:solidFill>
                        </a:rPr>
                        <a:t>19,</a:t>
                      </a:r>
                      <a:r>
                        <a:rPr lang="ru-RU" sz="1500" b="1" baseline="0" dirty="0" smtClean="0">
                          <a:solidFill>
                            <a:srgbClr val="C00000"/>
                          </a:solidFill>
                        </a:rPr>
                        <a:t> 29, 33</a:t>
                      </a:r>
                      <a:endParaRPr lang="ru-RU" sz="15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solidFill>
                            <a:schemeClr val="tx1"/>
                          </a:solidFill>
                        </a:rPr>
                        <a:t>Усть-Лабинский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13, 14, </a:t>
                      </a:r>
                      <a:r>
                        <a:rPr lang="ru-RU" sz="1500" b="1" dirty="0" smtClean="0">
                          <a:solidFill>
                            <a:srgbClr val="C00000"/>
                          </a:solidFill>
                        </a:rPr>
                        <a:t>25</a:t>
                      </a:r>
                      <a:endParaRPr lang="ru-RU" sz="15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226875"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Крыловский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b="1" dirty="0" smtClean="0">
                          <a:solidFill>
                            <a:srgbClr val="C00000"/>
                          </a:solidFill>
                        </a:rPr>
                        <a:t>6</a:t>
                      </a:r>
                      <a:endParaRPr lang="ru-RU" sz="15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err="1" smtClean="0">
                          <a:solidFill>
                            <a:schemeClr val="tx1"/>
                          </a:solidFill>
                        </a:rPr>
                        <a:t>Щербиновский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15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500" dirty="0" smtClean="0">
                          <a:solidFill>
                            <a:schemeClr val="tx1"/>
                          </a:solidFill>
                        </a:rPr>
                        <a:t>10, </a:t>
                      </a:r>
                      <a:r>
                        <a:rPr lang="ru-RU" sz="1500" b="1" dirty="0" smtClean="0">
                          <a:solidFill>
                            <a:srgbClr val="C00000"/>
                          </a:solidFill>
                        </a:rPr>
                        <a:t>12</a:t>
                      </a:r>
                      <a:endParaRPr lang="ru-RU" sz="15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8575589" y="222421"/>
            <a:ext cx="3558746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u="sng" dirty="0" smtClean="0">
                <a:solidFill>
                  <a:srgbClr val="002060"/>
                </a:solidFill>
              </a:rPr>
              <a:t>Статистика отбора</a:t>
            </a:r>
            <a:r>
              <a:rPr lang="ru-RU" b="1" u="sng" dirty="0">
                <a:solidFill>
                  <a:srgbClr val="002060"/>
                </a:solidFill>
              </a:rPr>
              <a:t> </a:t>
            </a:r>
            <a:r>
              <a:rPr lang="ru-RU" b="1" u="sng" dirty="0" smtClean="0">
                <a:solidFill>
                  <a:srgbClr val="002060"/>
                </a:solidFill>
              </a:rPr>
              <a:t>школ </a:t>
            </a:r>
          </a:p>
          <a:p>
            <a:pPr algn="ctr"/>
            <a:r>
              <a:rPr lang="ru-RU" b="1" u="sng" dirty="0" smtClean="0">
                <a:solidFill>
                  <a:srgbClr val="002060"/>
                </a:solidFill>
              </a:rPr>
              <a:t>в проект «500+» в 2022 году</a:t>
            </a:r>
          </a:p>
          <a:p>
            <a:pPr algn="ctr"/>
            <a:endParaRPr lang="ru-RU" dirty="0"/>
          </a:p>
          <a:p>
            <a:pPr algn="ctr"/>
            <a:r>
              <a:rPr lang="ru-RU" dirty="0" smtClean="0"/>
              <a:t>Городские школы – </a:t>
            </a:r>
            <a:r>
              <a:rPr lang="ru-RU" b="1" dirty="0" smtClean="0"/>
              <a:t>19</a:t>
            </a:r>
          </a:p>
          <a:p>
            <a:pPr algn="ctr"/>
            <a:r>
              <a:rPr lang="ru-RU" dirty="0" smtClean="0"/>
              <a:t>Сельские школы – </a:t>
            </a:r>
            <a:r>
              <a:rPr lang="ru-RU" b="1" dirty="0" smtClean="0"/>
              <a:t>70</a:t>
            </a:r>
            <a:endParaRPr lang="ru-RU" dirty="0"/>
          </a:p>
          <a:p>
            <a:pPr algn="ctr"/>
            <a:r>
              <a:rPr lang="ru-RU" dirty="0" smtClean="0"/>
              <a:t>Охват обучающихся – </a:t>
            </a:r>
            <a:r>
              <a:rPr lang="ru-RU" b="1" dirty="0" smtClean="0"/>
              <a:t>43 565 </a:t>
            </a:r>
            <a:r>
              <a:rPr lang="ru-RU" dirty="0" smtClean="0"/>
              <a:t>чел.</a:t>
            </a:r>
          </a:p>
          <a:p>
            <a:pPr algn="ctr"/>
            <a:endParaRPr lang="ru-RU" dirty="0"/>
          </a:p>
          <a:p>
            <a:pPr algn="ctr"/>
            <a:r>
              <a:rPr lang="ru-RU" b="1" dirty="0" smtClean="0"/>
              <a:t>Не имеют </a:t>
            </a:r>
            <a:r>
              <a:rPr lang="ru-RU" dirty="0" smtClean="0"/>
              <a:t>значительных трудностей – </a:t>
            </a:r>
          </a:p>
          <a:p>
            <a:pPr algn="ctr"/>
            <a:r>
              <a:rPr lang="ru-RU" b="1" dirty="0" smtClean="0"/>
              <a:t>34</a:t>
            </a:r>
            <a:r>
              <a:rPr lang="ru-RU" dirty="0" smtClean="0"/>
              <a:t> школы (38%)</a:t>
            </a:r>
            <a:endParaRPr lang="ru-RU" dirty="0"/>
          </a:p>
          <a:p>
            <a:pPr algn="ctr"/>
            <a:r>
              <a:rPr lang="ru-RU" b="1" dirty="0" smtClean="0"/>
              <a:t>Имеют</a:t>
            </a:r>
            <a:r>
              <a:rPr lang="ru-RU" dirty="0" smtClean="0"/>
              <a:t> трудности – </a:t>
            </a:r>
            <a:r>
              <a:rPr lang="ru-RU" b="1" dirty="0" smtClean="0"/>
              <a:t>55</a:t>
            </a:r>
            <a:r>
              <a:rPr lang="ru-RU" dirty="0" smtClean="0"/>
              <a:t> школ (62%), </a:t>
            </a:r>
          </a:p>
          <a:p>
            <a:pPr algn="ctr"/>
            <a:r>
              <a:rPr lang="ru-RU" dirty="0"/>
              <a:t>и</a:t>
            </a:r>
            <a:r>
              <a:rPr lang="ru-RU" dirty="0" smtClean="0"/>
              <a:t>з них </a:t>
            </a:r>
            <a:r>
              <a:rPr lang="ru-RU" b="1" dirty="0" smtClean="0"/>
              <a:t>31</a:t>
            </a:r>
            <a:r>
              <a:rPr lang="ru-RU" dirty="0" smtClean="0"/>
              <a:t> школа указала на </a:t>
            </a:r>
            <a:r>
              <a:rPr lang="ru-RU" b="1" dirty="0" smtClean="0"/>
              <a:t>кадровый дефицит</a:t>
            </a:r>
          </a:p>
          <a:p>
            <a:pPr algn="ctr"/>
            <a:endParaRPr lang="ru-RU" dirty="0"/>
          </a:p>
          <a:p>
            <a:pPr algn="ctr"/>
            <a:r>
              <a:rPr lang="ru-RU" dirty="0" smtClean="0"/>
              <a:t>Стаж работы директором:</a:t>
            </a:r>
          </a:p>
          <a:p>
            <a:pPr marL="285750" indent="-285750" algn="ctr">
              <a:buFontTx/>
              <a:buChar char="-"/>
            </a:pPr>
            <a:r>
              <a:rPr lang="ru-RU" b="1" dirty="0" smtClean="0">
                <a:solidFill>
                  <a:srgbClr val="C00000"/>
                </a:solidFill>
              </a:rPr>
              <a:t>до 1 года – 23 человека</a:t>
            </a:r>
          </a:p>
          <a:p>
            <a:pPr marL="285750" indent="-285750" algn="ctr">
              <a:buFontTx/>
              <a:buChar char="-"/>
            </a:pPr>
            <a:r>
              <a:rPr lang="ru-RU" b="1" dirty="0">
                <a:solidFill>
                  <a:srgbClr val="C00000"/>
                </a:solidFill>
              </a:rPr>
              <a:t>о</a:t>
            </a:r>
            <a:r>
              <a:rPr lang="ru-RU" b="1" dirty="0" smtClean="0">
                <a:solidFill>
                  <a:srgbClr val="C00000"/>
                </a:solidFill>
              </a:rPr>
              <a:t>т 1 до 5 лет – 38 человек</a:t>
            </a:r>
          </a:p>
          <a:p>
            <a:pPr marL="285750" indent="-285750" algn="ctr">
              <a:buFontTx/>
              <a:buChar char="-"/>
            </a:pPr>
            <a:r>
              <a:rPr lang="ru-RU" b="1" dirty="0">
                <a:solidFill>
                  <a:srgbClr val="7030A0"/>
                </a:solidFill>
              </a:rPr>
              <a:t>о</a:t>
            </a:r>
            <a:r>
              <a:rPr lang="ru-RU" b="1" dirty="0" smtClean="0">
                <a:solidFill>
                  <a:srgbClr val="7030A0"/>
                </a:solidFill>
              </a:rPr>
              <a:t>т 5 до 10 лет – 14 человек</a:t>
            </a:r>
          </a:p>
          <a:p>
            <a:pPr marL="285750" indent="-285750" algn="ctr">
              <a:buFontTx/>
              <a:buChar char="-"/>
            </a:pPr>
            <a:r>
              <a:rPr lang="ru-RU" b="1" dirty="0">
                <a:solidFill>
                  <a:srgbClr val="7030A0"/>
                </a:solidFill>
              </a:rPr>
              <a:t>б</a:t>
            </a:r>
            <a:r>
              <a:rPr lang="ru-RU" b="1" dirty="0" smtClean="0">
                <a:solidFill>
                  <a:srgbClr val="7030A0"/>
                </a:solidFill>
              </a:rPr>
              <a:t>олее 10 лет – 14 человек</a:t>
            </a:r>
          </a:p>
          <a:p>
            <a:pPr algn="ctr"/>
            <a:endParaRPr lang="ru-RU" dirty="0"/>
          </a:p>
          <a:p>
            <a:pPr algn="ctr"/>
            <a:r>
              <a:rPr lang="ru-RU" b="1" u="sng" dirty="0" smtClean="0">
                <a:solidFill>
                  <a:srgbClr val="C00000"/>
                </a:solidFill>
              </a:rPr>
              <a:t>Особая зона риска: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</a:rPr>
              <a:t>36 ШНОР </a:t>
            </a:r>
            <a:r>
              <a:rPr lang="ru-RU" dirty="0" smtClean="0"/>
              <a:t>(40%) вошли в проект «500+» в 2022 году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07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769" t="4213" r="1670" b="893"/>
          <a:stretch/>
        </p:blipFill>
        <p:spPr>
          <a:xfrm>
            <a:off x="105292" y="1"/>
            <a:ext cx="688314" cy="70474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93739" y="-20947"/>
            <a:ext cx="798261" cy="725692"/>
          </a:xfrm>
          <a:prstGeom prst="rect">
            <a:avLst/>
          </a:prstGeom>
        </p:spPr>
      </p:pic>
      <p:sp>
        <p:nvSpPr>
          <p:cNvPr id="6" name="Подзаголовок 2"/>
          <p:cNvSpPr txBox="1">
            <a:spLocks/>
          </p:cNvSpPr>
          <p:nvPr/>
        </p:nvSpPr>
        <p:spPr>
          <a:xfrm>
            <a:off x="1074853" y="101153"/>
            <a:ext cx="10037639" cy="6035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alt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Реализация федеральной Дорожной карты проекта «500+» в 2022 году</a:t>
            </a:r>
          </a:p>
        </p:txBody>
      </p:sp>
      <p:grpSp>
        <p:nvGrpSpPr>
          <p:cNvPr id="7" name="Группа 6"/>
          <p:cNvGrpSpPr/>
          <p:nvPr/>
        </p:nvGrpSpPr>
        <p:grpSpPr>
          <a:xfrm flipV="1">
            <a:off x="1074853" y="605576"/>
            <a:ext cx="8164512" cy="99169"/>
            <a:chOff x="1" y="4450235"/>
            <a:chExt cx="15983746" cy="135580"/>
          </a:xfrm>
        </p:grpSpPr>
        <p:sp>
          <p:nvSpPr>
            <p:cNvPr id="8" name="Google Shape;11;p2"/>
            <p:cNvSpPr/>
            <p:nvPr/>
          </p:nvSpPr>
          <p:spPr>
            <a:xfrm>
              <a:off x="12857953" y="4450235"/>
              <a:ext cx="1562897" cy="135580"/>
            </a:xfrm>
            <a:prstGeom prst="rect">
              <a:avLst/>
            </a:prstGeom>
            <a:solidFill>
              <a:srgbClr val="F950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9" name="Google Shape;12;p2"/>
            <p:cNvSpPr/>
            <p:nvPr/>
          </p:nvSpPr>
          <p:spPr>
            <a:xfrm>
              <a:off x="14420850" y="4450235"/>
              <a:ext cx="1562897" cy="135580"/>
            </a:xfrm>
            <a:prstGeom prst="rect">
              <a:avLst/>
            </a:prstGeom>
            <a:solidFill>
              <a:srgbClr val="05B4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0" name="Google Shape;13;p2"/>
            <p:cNvSpPr/>
            <p:nvPr/>
          </p:nvSpPr>
          <p:spPr>
            <a:xfrm>
              <a:off x="1" y="4450235"/>
              <a:ext cx="1562897" cy="135580"/>
            </a:xfrm>
            <a:prstGeom prst="rect">
              <a:avLst/>
            </a:prstGeom>
            <a:solidFill>
              <a:srgbClr val="3A9D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1" name="Google Shape;14;p2"/>
            <p:cNvSpPr/>
            <p:nvPr/>
          </p:nvSpPr>
          <p:spPr>
            <a:xfrm>
              <a:off x="1562086" y="4450235"/>
              <a:ext cx="11295604" cy="135580"/>
            </a:xfrm>
            <a:prstGeom prst="rect">
              <a:avLst/>
            </a:prstGeom>
            <a:solidFill>
              <a:srgbClr val="06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pic>
        <p:nvPicPr>
          <p:cNvPr id="12" name="Рисунок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5613" y="945260"/>
            <a:ext cx="11577256" cy="5612935"/>
          </a:xfrm>
          <a:prstGeom prst="rect">
            <a:avLst/>
          </a:prstGeom>
        </p:spPr>
      </p:pic>
      <p:sp>
        <p:nvSpPr>
          <p:cNvPr id="13" name="Нашивка 12"/>
          <p:cNvSpPr/>
          <p:nvPr/>
        </p:nvSpPr>
        <p:spPr>
          <a:xfrm rot="5400000">
            <a:off x="1795436" y="1498399"/>
            <a:ext cx="386862" cy="706545"/>
          </a:xfrm>
          <a:prstGeom prst="chevron">
            <a:avLst/>
          </a:prstGeom>
          <a:solidFill>
            <a:srgbClr val="00B05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Нашивка 13"/>
          <p:cNvSpPr/>
          <p:nvPr/>
        </p:nvSpPr>
        <p:spPr>
          <a:xfrm rot="5400000">
            <a:off x="3899810" y="2563111"/>
            <a:ext cx="386862" cy="706545"/>
          </a:xfrm>
          <a:prstGeom prst="chevron">
            <a:avLst/>
          </a:prstGeom>
          <a:solidFill>
            <a:srgbClr val="00B05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Нашивка 14"/>
          <p:cNvSpPr/>
          <p:nvPr/>
        </p:nvSpPr>
        <p:spPr>
          <a:xfrm rot="5400000">
            <a:off x="6188909" y="1498399"/>
            <a:ext cx="386862" cy="706545"/>
          </a:xfrm>
          <a:prstGeom prst="chevron">
            <a:avLst/>
          </a:prstGeom>
          <a:solidFill>
            <a:srgbClr val="00B05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Нашивка 15"/>
          <p:cNvSpPr/>
          <p:nvPr/>
        </p:nvSpPr>
        <p:spPr>
          <a:xfrm rot="5400000">
            <a:off x="8293498" y="2563111"/>
            <a:ext cx="386862" cy="706545"/>
          </a:xfrm>
          <a:prstGeom prst="chevron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Нашивка 16"/>
          <p:cNvSpPr/>
          <p:nvPr/>
        </p:nvSpPr>
        <p:spPr>
          <a:xfrm rot="5400000">
            <a:off x="10582383" y="1498399"/>
            <a:ext cx="386862" cy="706545"/>
          </a:xfrm>
          <a:prstGeom prst="chevron">
            <a:avLst/>
          </a:prstGeom>
          <a:solidFill>
            <a:srgbClr val="FF0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9619989" y="3870542"/>
            <a:ext cx="2379945" cy="286232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01.03.2022</a:t>
            </a:r>
          </a:p>
          <a:p>
            <a:pPr algn="ctr"/>
            <a:endParaRPr lang="ru-RU" b="1" dirty="0">
              <a:solidFill>
                <a:srgbClr val="FF0000"/>
              </a:solidFill>
            </a:endParaRP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Представить 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до </a:t>
            </a:r>
            <a:r>
              <a:rPr lang="ru-RU" b="1" u="sng" dirty="0" smtClean="0">
                <a:solidFill>
                  <a:srgbClr val="FF0000"/>
                </a:solidFill>
              </a:rPr>
              <a:t>25.02.2022</a:t>
            </a:r>
            <a:r>
              <a:rPr lang="ru-RU" b="1" dirty="0" smtClean="0">
                <a:solidFill>
                  <a:srgbClr val="FF0000"/>
                </a:solidFill>
              </a:rPr>
              <a:t> значимые муниципальные мероприятия в региональную ДК после анализа </a:t>
            </a:r>
          </a:p>
          <a:p>
            <a:pPr algn="ctr"/>
            <a:r>
              <a:rPr lang="ru-RU" b="1" dirty="0" smtClean="0">
                <a:solidFill>
                  <a:srgbClr val="FF0000"/>
                </a:solidFill>
              </a:rPr>
              <a:t>РПШ своих школ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549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одзаголовок 2"/>
          <p:cNvSpPr txBox="1">
            <a:spLocks/>
          </p:cNvSpPr>
          <p:nvPr/>
        </p:nvSpPr>
        <p:spPr>
          <a:xfrm>
            <a:off x="1074853" y="101153"/>
            <a:ext cx="10037639" cy="768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alt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О региональных мероприятиях Дорожной карты проекта «500+» в 2022 году</a:t>
            </a:r>
          </a:p>
        </p:txBody>
      </p:sp>
      <p:grpSp>
        <p:nvGrpSpPr>
          <p:cNvPr id="7" name="Группа 6"/>
          <p:cNvGrpSpPr/>
          <p:nvPr/>
        </p:nvGrpSpPr>
        <p:grpSpPr>
          <a:xfrm flipV="1">
            <a:off x="1014494" y="485328"/>
            <a:ext cx="8164512" cy="99169"/>
            <a:chOff x="1" y="4450235"/>
            <a:chExt cx="15983746" cy="135580"/>
          </a:xfrm>
        </p:grpSpPr>
        <p:sp>
          <p:nvSpPr>
            <p:cNvPr id="8" name="Google Shape;11;p2"/>
            <p:cNvSpPr/>
            <p:nvPr/>
          </p:nvSpPr>
          <p:spPr>
            <a:xfrm>
              <a:off x="12857953" y="4450235"/>
              <a:ext cx="1562897" cy="135580"/>
            </a:xfrm>
            <a:prstGeom prst="rect">
              <a:avLst/>
            </a:prstGeom>
            <a:solidFill>
              <a:srgbClr val="F950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9" name="Google Shape;12;p2"/>
            <p:cNvSpPr/>
            <p:nvPr/>
          </p:nvSpPr>
          <p:spPr>
            <a:xfrm>
              <a:off x="14420850" y="4450235"/>
              <a:ext cx="1562897" cy="135580"/>
            </a:xfrm>
            <a:prstGeom prst="rect">
              <a:avLst/>
            </a:prstGeom>
            <a:solidFill>
              <a:srgbClr val="05B4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0" name="Google Shape;13;p2"/>
            <p:cNvSpPr/>
            <p:nvPr/>
          </p:nvSpPr>
          <p:spPr>
            <a:xfrm>
              <a:off x="1" y="4450235"/>
              <a:ext cx="1562897" cy="135580"/>
            </a:xfrm>
            <a:prstGeom prst="rect">
              <a:avLst/>
            </a:prstGeom>
            <a:solidFill>
              <a:srgbClr val="3A9D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1" name="Google Shape;14;p2"/>
            <p:cNvSpPr/>
            <p:nvPr/>
          </p:nvSpPr>
          <p:spPr>
            <a:xfrm>
              <a:off x="1562086" y="4450235"/>
              <a:ext cx="11295604" cy="135580"/>
            </a:xfrm>
            <a:prstGeom prst="rect">
              <a:avLst/>
            </a:prstGeom>
            <a:solidFill>
              <a:srgbClr val="06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564696" y="601345"/>
            <a:ext cx="11228173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b="1" dirty="0" smtClean="0"/>
              <a:t>1. </a:t>
            </a:r>
            <a:r>
              <a:rPr lang="ru-RU" sz="1600" b="1" u="sng" dirty="0" smtClean="0"/>
              <a:t>Совещания с муниципальными координаторами проекта </a:t>
            </a:r>
            <a:r>
              <a:rPr lang="ru-RU" sz="1600" dirty="0" smtClean="0"/>
              <a:t>– </a:t>
            </a:r>
            <a:r>
              <a:rPr lang="ru-RU" sz="1600" b="1" dirty="0" smtClean="0"/>
              <a:t>последний вторник каждого месяца </a:t>
            </a:r>
            <a:r>
              <a:rPr lang="ru-RU" sz="1600" dirty="0" smtClean="0"/>
              <a:t>(</a:t>
            </a:r>
            <a:r>
              <a:rPr lang="ru-RU" sz="1600" u="sng" dirty="0" smtClean="0"/>
              <a:t>плановые</a:t>
            </a:r>
            <a:r>
              <a:rPr lang="ru-RU" sz="1600" dirty="0" smtClean="0"/>
              <a:t>)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                                                                 22 февраля, 29 марта, 26 апреля,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                                                                 31 мая, 28 июня, 26 июля, 30 августа, 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                                                                 27 сентября, 25 октября, 29 ноября, 27 декабря.</a:t>
            </a:r>
          </a:p>
          <a:p>
            <a:r>
              <a:rPr lang="ru-RU" sz="1600" b="1" dirty="0" smtClean="0"/>
              <a:t>Плановые ежемесячные вопросы: </a:t>
            </a:r>
          </a:p>
          <a:p>
            <a:pPr marL="342900" indent="-342900">
              <a:buAutoNum type="arabicParenR"/>
            </a:pPr>
            <a:r>
              <a:rPr lang="ru-RU" sz="1600" dirty="0" smtClean="0"/>
              <a:t>О </a:t>
            </a:r>
            <a:r>
              <a:rPr lang="ru-RU" sz="1600" dirty="0" err="1" smtClean="0"/>
              <a:t>постпроектном</a:t>
            </a:r>
            <a:r>
              <a:rPr lang="ru-RU" sz="1600" dirty="0" smtClean="0"/>
              <a:t> сопровождении школ-участниц проекта «500+» 2021 года в 2022 году;</a:t>
            </a:r>
          </a:p>
          <a:p>
            <a:pPr marL="342900" indent="-342900">
              <a:buAutoNum type="arabicParenR"/>
            </a:pPr>
            <a:r>
              <a:rPr lang="ru-RU" sz="1600" dirty="0" smtClean="0"/>
              <a:t>О еженедельной выгрузке отчетов из ИС МЭДК, проверке выполнения плановых мероприятий школами и размещении подтверждающих материалов и документов в ИС МЭДК, контроль комментариев кураторов;</a:t>
            </a:r>
          </a:p>
          <a:p>
            <a:pPr marL="342900" indent="-342900">
              <a:buAutoNum type="arabicParenR"/>
            </a:pPr>
            <a:r>
              <a:rPr lang="ru-RU" sz="1600" dirty="0" smtClean="0"/>
              <a:t>Текущие задачи;</a:t>
            </a:r>
          </a:p>
          <a:p>
            <a:pPr marL="342900" indent="-342900">
              <a:buAutoNum type="arabicParenR"/>
            </a:pPr>
            <a:r>
              <a:rPr lang="ru-RU" sz="1600" dirty="0" smtClean="0"/>
              <a:t>Представление опыта реализации проекта в территории (выборочно заранее будут предупреждены).                             </a:t>
            </a:r>
            <a:endParaRPr lang="ru-RU" sz="1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64696" y="3203516"/>
            <a:ext cx="11228173" cy="20928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/>
              <a:t>2</a:t>
            </a:r>
            <a:r>
              <a:rPr lang="ru-RU" sz="1600" b="1" dirty="0"/>
              <a:t>. </a:t>
            </a:r>
            <a:r>
              <a:rPr lang="ru-RU" sz="1600" b="1" u="sng" dirty="0"/>
              <a:t>Совещания с кураторами 89 школ-участниц проекта </a:t>
            </a:r>
            <a:r>
              <a:rPr lang="ru-RU" sz="1600" dirty="0"/>
              <a:t>– </a:t>
            </a:r>
            <a:r>
              <a:rPr lang="ru-RU" sz="1600" b="1" dirty="0"/>
              <a:t>последняя среда каждого месяца </a:t>
            </a:r>
            <a:r>
              <a:rPr lang="ru-RU" sz="1600" dirty="0"/>
              <a:t>(</a:t>
            </a:r>
            <a:r>
              <a:rPr lang="ru-RU" sz="1600" u="sng" dirty="0"/>
              <a:t>плановые</a:t>
            </a:r>
            <a:r>
              <a:rPr lang="ru-RU" sz="1600" dirty="0"/>
              <a:t>)</a:t>
            </a:r>
          </a:p>
          <a:p>
            <a:r>
              <a:rPr lang="ru-RU" sz="1600" dirty="0"/>
              <a:t>                                                                                                            </a:t>
            </a:r>
            <a:r>
              <a:rPr lang="ru-RU" sz="1600" dirty="0" smtClean="0"/>
              <a:t> 24 </a:t>
            </a:r>
            <a:r>
              <a:rPr lang="ru-RU" sz="1600" dirty="0"/>
              <a:t>февраля, 30 марта, 27 апреля, 25 мая, </a:t>
            </a:r>
          </a:p>
          <a:p>
            <a:r>
              <a:rPr lang="ru-RU" sz="1600" dirty="0"/>
              <a:t>                                                                                                            </a:t>
            </a:r>
            <a:r>
              <a:rPr lang="ru-RU" sz="1600" dirty="0" smtClean="0"/>
              <a:t> 29 </a:t>
            </a:r>
            <a:r>
              <a:rPr lang="ru-RU" sz="1600" dirty="0"/>
              <a:t>июня, 27 июля, 24 августа, 28 сентября, 26 октября,   </a:t>
            </a:r>
          </a:p>
          <a:p>
            <a:r>
              <a:rPr lang="ru-RU" sz="1600" dirty="0"/>
              <a:t>                                                                                                            </a:t>
            </a:r>
            <a:r>
              <a:rPr lang="ru-RU" sz="1600" dirty="0" smtClean="0"/>
              <a:t> 29 </a:t>
            </a:r>
            <a:r>
              <a:rPr lang="ru-RU" sz="1600" dirty="0"/>
              <a:t>ноября, 28 декабря.</a:t>
            </a:r>
          </a:p>
          <a:p>
            <a:r>
              <a:rPr lang="ru-RU" sz="1600" b="1" dirty="0"/>
              <a:t>Плановые ежемесячные вопросы</a:t>
            </a:r>
            <a:r>
              <a:rPr lang="ru-RU" sz="1600" dirty="0"/>
              <a:t>:</a:t>
            </a:r>
          </a:p>
          <a:p>
            <a:r>
              <a:rPr lang="ru-RU" sz="1600" dirty="0"/>
              <a:t>1) Представление личного дневника куратора;</a:t>
            </a:r>
          </a:p>
          <a:p>
            <a:r>
              <a:rPr lang="ru-RU" sz="1600" dirty="0"/>
              <a:t>2) Текущие задачи;</a:t>
            </a:r>
          </a:p>
          <a:p>
            <a:r>
              <a:rPr lang="ru-RU" sz="1600" dirty="0"/>
              <a:t>3) Представление </a:t>
            </a:r>
            <a:r>
              <a:rPr lang="ru-RU" sz="1600" dirty="0" smtClean="0"/>
              <a:t>куратором опыта </a:t>
            </a:r>
            <a:r>
              <a:rPr lang="ru-RU" sz="1600" dirty="0"/>
              <a:t>взаимодействия с курируемой школой по текущим задачам.</a:t>
            </a: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 rotWithShape="1">
          <a:blip r:embed="rId2"/>
          <a:srcRect l="2769" t="4213" r="1670" b="893"/>
          <a:stretch/>
        </p:blipFill>
        <p:spPr>
          <a:xfrm>
            <a:off x="105292" y="1"/>
            <a:ext cx="688314" cy="704746"/>
          </a:xfrm>
          <a:prstGeom prst="rect">
            <a:avLst/>
          </a:prstGeom>
        </p:spPr>
      </p:pic>
      <p:sp>
        <p:nvSpPr>
          <p:cNvPr id="16" name="Прямоугольник 15"/>
          <p:cNvSpPr/>
          <p:nvPr/>
        </p:nvSpPr>
        <p:spPr>
          <a:xfrm>
            <a:off x="564696" y="5313245"/>
            <a:ext cx="11228173" cy="135421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b="1" dirty="0" smtClean="0"/>
              <a:t>3</a:t>
            </a:r>
            <a:r>
              <a:rPr lang="ru-RU" sz="1600" b="1" dirty="0" smtClean="0"/>
              <a:t>. </a:t>
            </a:r>
            <a:r>
              <a:rPr lang="ru-RU" sz="1600" b="1" u="sng" dirty="0"/>
              <a:t>Совещания с </a:t>
            </a:r>
            <a:r>
              <a:rPr lang="ru-RU" sz="1600" b="1" u="sng" dirty="0" err="1" smtClean="0"/>
              <a:t>административн</a:t>
            </a:r>
            <a:r>
              <a:rPr lang="ru-RU" sz="1600" b="1" u="sng" dirty="0" smtClean="0"/>
              <a:t>. командами </a:t>
            </a:r>
            <a:r>
              <a:rPr lang="ru-RU" sz="1600" b="1" u="sng" dirty="0"/>
              <a:t>89 школ-участниц проекта </a:t>
            </a:r>
            <a:r>
              <a:rPr lang="ru-RU" sz="1600" dirty="0"/>
              <a:t>– </a:t>
            </a:r>
            <a:r>
              <a:rPr lang="ru-RU" sz="1600" b="1" dirty="0"/>
              <a:t>последняя </a:t>
            </a:r>
            <a:r>
              <a:rPr lang="ru-RU" sz="1600" b="1" dirty="0" smtClean="0"/>
              <a:t>пятница квартала </a:t>
            </a:r>
            <a:r>
              <a:rPr lang="ru-RU" sz="1600" dirty="0"/>
              <a:t>(</a:t>
            </a:r>
            <a:r>
              <a:rPr lang="ru-RU" sz="1600" u="sng" dirty="0"/>
              <a:t>плановые</a:t>
            </a:r>
            <a:r>
              <a:rPr lang="ru-RU" sz="1600" dirty="0"/>
              <a:t>)</a:t>
            </a:r>
          </a:p>
          <a:p>
            <a:r>
              <a:rPr lang="ru-RU" sz="1600" dirty="0"/>
              <a:t>                                                                                                             </a:t>
            </a:r>
            <a:r>
              <a:rPr lang="ru-RU" sz="1600" dirty="0" smtClean="0"/>
              <a:t>                                  25 марта, 24 июня, 30 сентября, 23 декабря.</a:t>
            </a:r>
            <a:endParaRPr lang="ru-RU" sz="1600" dirty="0"/>
          </a:p>
          <a:p>
            <a:r>
              <a:rPr lang="ru-RU" sz="1600" b="1" dirty="0"/>
              <a:t>Плановые </a:t>
            </a:r>
            <a:r>
              <a:rPr lang="ru-RU" sz="1600" b="1" dirty="0" smtClean="0"/>
              <a:t>ежеквартальные вопросы</a:t>
            </a:r>
            <a:r>
              <a:rPr lang="ru-RU" sz="1600" dirty="0"/>
              <a:t>:</a:t>
            </a:r>
          </a:p>
          <a:p>
            <a:r>
              <a:rPr lang="ru-RU" sz="1600" dirty="0" smtClean="0"/>
              <a:t>1) </a:t>
            </a:r>
            <a:r>
              <a:rPr lang="ru-RU" sz="1600" dirty="0"/>
              <a:t>Текущие </a:t>
            </a:r>
            <a:r>
              <a:rPr lang="ru-RU" sz="1600" dirty="0" smtClean="0"/>
              <a:t>задачи, взаимодействие с кураторами и муниципальными координаторами;</a:t>
            </a:r>
            <a:endParaRPr lang="ru-RU" sz="1600" dirty="0"/>
          </a:p>
          <a:p>
            <a:r>
              <a:rPr lang="ru-RU" sz="1600" dirty="0" smtClean="0"/>
              <a:t>2) Представление набора управленческих решений по ликвидации рискового направления (одного на выбор).</a:t>
            </a:r>
            <a:endParaRPr lang="ru-RU" sz="1600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93739" y="-20947"/>
            <a:ext cx="798261" cy="725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465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769" t="4213" r="1670" b="893"/>
          <a:stretch/>
        </p:blipFill>
        <p:spPr>
          <a:xfrm>
            <a:off x="222021" y="29760"/>
            <a:ext cx="616179" cy="63088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8195" y="0"/>
            <a:ext cx="1113805" cy="1012550"/>
          </a:xfrm>
          <a:prstGeom prst="rect">
            <a:avLst/>
          </a:prstGeom>
        </p:spPr>
      </p:pic>
      <p:grpSp>
        <p:nvGrpSpPr>
          <p:cNvPr id="6" name="Группа 5"/>
          <p:cNvGrpSpPr/>
          <p:nvPr/>
        </p:nvGrpSpPr>
        <p:grpSpPr>
          <a:xfrm flipV="1">
            <a:off x="222021" y="680241"/>
            <a:ext cx="8164512" cy="99169"/>
            <a:chOff x="1" y="4450235"/>
            <a:chExt cx="15983746" cy="135580"/>
          </a:xfrm>
        </p:grpSpPr>
        <p:sp>
          <p:nvSpPr>
            <p:cNvPr id="7" name="Google Shape;11;p2"/>
            <p:cNvSpPr/>
            <p:nvPr/>
          </p:nvSpPr>
          <p:spPr>
            <a:xfrm>
              <a:off x="12857953" y="4450235"/>
              <a:ext cx="1562897" cy="135580"/>
            </a:xfrm>
            <a:prstGeom prst="rect">
              <a:avLst/>
            </a:prstGeom>
            <a:solidFill>
              <a:srgbClr val="F950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" name="Google Shape;12;p2"/>
            <p:cNvSpPr/>
            <p:nvPr/>
          </p:nvSpPr>
          <p:spPr>
            <a:xfrm>
              <a:off x="14420850" y="4450235"/>
              <a:ext cx="1562897" cy="135580"/>
            </a:xfrm>
            <a:prstGeom prst="rect">
              <a:avLst/>
            </a:prstGeom>
            <a:solidFill>
              <a:srgbClr val="05B4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9" name="Google Shape;13;p2"/>
            <p:cNvSpPr/>
            <p:nvPr/>
          </p:nvSpPr>
          <p:spPr>
            <a:xfrm>
              <a:off x="1" y="4450235"/>
              <a:ext cx="1562897" cy="135580"/>
            </a:xfrm>
            <a:prstGeom prst="rect">
              <a:avLst/>
            </a:prstGeom>
            <a:solidFill>
              <a:srgbClr val="3A9D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0" name="Google Shape;14;p2"/>
            <p:cNvSpPr/>
            <p:nvPr/>
          </p:nvSpPr>
          <p:spPr>
            <a:xfrm>
              <a:off x="1562086" y="4450235"/>
              <a:ext cx="11295604" cy="135580"/>
            </a:xfrm>
            <a:prstGeom prst="rect">
              <a:avLst/>
            </a:prstGeom>
            <a:solidFill>
              <a:srgbClr val="06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858160" y="14150"/>
            <a:ext cx="10037885" cy="71567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Содержательная составляющая дорожной карты проекта «500+»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2021" y="920154"/>
            <a:ext cx="11108386" cy="5723791"/>
          </a:xfrm>
          <a:prstGeom prst="rect">
            <a:avLst/>
          </a:prstGeom>
        </p:spPr>
      </p:pic>
      <p:sp>
        <p:nvSpPr>
          <p:cNvPr id="12" name="Нашивка 11"/>
          <p:cNvSpPr/>
          <p:nvPr/>
        </p:nvSpPr>
        <p:spPr>
          <a:xfrm rot="5400000">
            <a:off x="1811215" y="1458006"/>
            <a:ext cx="386862" cy="706545"/>
          </a:xfrm>
          <a:prstGeom prst="chevron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3" name="Нашивка 12"/>
          <p:cNvSpPr/>
          <p:nvPr/>
        </p:nvSpPr>
        <p:spPr>
          <a:xfrm rot="5400000">
            <a:off x="3912577" y="2625742"/>
            <a:ext cx="386862" cy="706545"/>
          </a:xfrm>
          <a:prstGeom prst="chevron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4" name="Нашивка 13"/>
          <p:cNvSpPr/>
          <p:nvPr/>
        </p:nvSpPr>
        <p:spPr>
          <a:xfrm rot="5400000">
            <a:off x="6036944" y="1458006"/>
            <a:ext cx="386862" cy="706545"/>
          </a:xfrm>
          <a:prstGeom prst="chevron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Нашивка 14"/>
          <p:cNvSpPr/>
          <p:nvPr/>
        </p:nvSpPr>
        <p:spPr>
          <a:xfrm rot="5400000">
            <a:off x="8131909" y="2573051"/>
            <a:ext cx="386862" cy="706545"/>
          </a:xfrm>
          <a:prstGeom prst="chevron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6" name="Нашивка 15"/>
          <p:cNvSpPr/>
          <p:nvPr/>
        </p:nvSpPr>
        <p:spPr>
          <a:xfrm rot="5400000">
            <a:off x="10262673" y="1458007"/>
            <a:ext cx="386862" cy="706545"/>
          </a:xfrm>
          <a:prstGeom prst="chevron">
            <a:avLst/>
          </a:prstGeom>
          <a:solidFill>
            <a:srgbClr val="FFFF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Подзаголовок 2"/>
          <p:cNvSpPr txBox="1">
            <a:spLocks/>
          </p:cNvSpPr>
          <p:nvPr/>
        </p:nvSpPr>
        <p:spPr>
          <a:xfrm>
            <a:off x="949481" y="204479"/>
            <a:ext cx="10037639" cy="603592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altLang="ru-RU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Реализация федеральной Дорожной карты проекта «500+» в 2022 году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30848" y="1103392"/>
            <a:ext cx="556826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6</a:t>
            </a:r>
            <a:endParaRPr lang="ru-RU" sz="4000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2752091" y="5572419"/>
            <a:ext cx="556826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000" b="1" dirty="0"/>
              <a:t>7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884013" y="1115351"/>
            <a:ext cx="556826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000" b="1" dirty="0"/>
              <a:t>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994337" y="5564629"/>
            <a:ext cx="556826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000" b="1" dirty="0"/>
              <a:t>9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9038324" y="1118594"/>
            <a:ext cx="715276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10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24830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2769" t="4213" r="1670" b="893"/>
          <a:stretch/>
        </p:blipFill>
        <p:spPr>
          <a:xfrm>
            <a:off x="222021" y="29760"/>
            <a:ext cx="616179" cy="63088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78195" y="0"/>
            <a:ext cx="1113805" cy="1012550"/>
          </a:xfrm>
          <a:prstGeom prst="rect">
            <a:avLst/>
          </a:prstGeom>
        </p:spPr>
      </p:pic>
      <p:grpSp>
        <p:nvGrpSpPr>
          <p:cNvPr id="6" name="Группа 5"/>
          <p:cNvGrpSpPr/>
          <p:nvPr/>
        </p:nvGrpSpPr>
        <p:grpSpPr>
          <a:xfrm flipV="1">
            <a:off x="222021" y="680241"/>
            <a:ext cx="8164512" cy="99169"/>
            <a:chOff x="1" y="4450235"/>
            <a:chExt cx="15983746" cy="135580"/>
          </a:xfrm>
        </p:grpSpPr>
        <p:sp>
          <p:nvSpPr>
            <p:cNvPr id="7" name="Google Shape;11;p2"/>
            <p:cNvSpPr/>
            <p:nvPr/>
          </p:nvSpPr>
          <p:spPr>
            <a:xfrm>
              <a:off x="12857953" y="4450235"/>
              <a:ext cx="1562897" cy="135580"/>
            </a:xfrm>
            <a:prstGeom prst="rect">
              <a:avLst/>
            </a:prstGeom>
            <a:solidFill>
              <a:srgbClr val="F950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" name="Google Shape;12;p2"/>
            <p:cNvSpPr/>
            <p:nvPr/>
          </p:nvSpPr>
          <p:spPr>
            <a:xfrm>
              <a:off x="14420850" y="4450235"/>
              <a:ext cx="1562897" cy="135580"/>
            </a:xfrm>
            <a:prstGeom prst="rect">
              <a:avLst/>
            </a:prstGeom>
            <a:solidFill>
              <a:srgbClr val="05B4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9" name="Google Shape;13;p2"/>
            <p:cNvSpPr/>
            <p:nvPr/>
          </p:nvSpPr>
          <p:spPr>
            <a:xfrm>
              <a:off x="1" y="4450235"/>
              <a:ext cx="1562897" cy="135580"/>
            </a:xfrm>
            <a:prstGeom prst="rect">
              <a:avLst/>
            </a:prstGeom>
            <a:solidFill>
              <a:srgbClr val="3A9D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10" name="Google Shape;14;p2"/>
            <p:cNvSpPr/>
            <p:nvPr/>
          </p:nvSpPr>
          <p:spPr>
            <a:xfrm>
              <a:off x="1562086" y="4450235"/>
              <a:ext cx="11295604" cy="135580"/>
            </a:xfrm>
            <a:prstGeom prst="rect">
              <a:avLst/>
            </a:prstGeom>
            <a:solidFill>
              <a:srgbClr val="06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sp>
        <p:nvSpPr>
          <p:cNvPr id="11" name="Заголовок 1"/>
          <p:cNvSpPr>
            <a:spLocks noGrp="1"/>
          </p:cNvSpPr>
          <p:nvPr>
            <p:ph type="title"/>
          </p:nvPr>
        </p:nvSpPr>
        <p:spPr>
          <a:xfrm>
            <a:off x="858160" y="14150"/>
            <a:ext cx="10037885" cy="71567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Распределение рисков по школам проекта «500+» в 2022 году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/>
          <a:srcRect l="15077" t="912" r="-10517" b="-912"/>
          <a:stretch/>
        </p:blipFill>
        <p:spPr>
          <a:xfrm>
            <a:off x="6409038" y="1445501"/>
            <a:ext cx="5544065" cy="4247890"/>
          </a:xfrm>
          <a:prstGeom prst="rect">
            <a:avLst/>
          </a:prstGeom>
        </p:spPr>
      </p:pic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0607477"/>
              </p:ext>
            </p:extLst>
          </p:nvPr>
        </p:nvGraphicFramePr>
        <p:xfrm>
          <a:off x="231515" y="1395918"/>
          <a:ext cx="6177523" cy="4551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679311" y="6060175"/>
            <a:ext cx="3281929" cy="400110"/>
          </a:xfrm>
          <a:prstGeom prst="rect">
            <a:avLst/>
          </a:prstGeom>
          <a:noFill/>
          <a:ln w="76200"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Краснодарский край</a:t>
            </a:r>
            <a:endParaRPr lang="ru-RU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7400490" y="6057301"/>
            <a:ext cx="3281929" cy="400110"/>
          </a:xfrm>
          <a:prstGeom prst="rect">
            <a:avLst/>
          </a:prstGeom>
          <a:noFill/>
          <a:ln w="76200">
            <a:solidFill>
              <a:schemeClr val="accent6">
                <a:lumMod val="20000"/>
                <a:lumOff val="8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/>
              <a:t>РФ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61102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4196" y="57024"/>
            <a:ext cx="7809182" cy="565751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работы школы с рисковым профилем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 flipV="1">
            <a:off x="1094893" y="612614"/>
            <a:ext cx="8164512" cy="99169"/>
            <a:chOff x="1" y="4450235"/>
            <a:chExt cx="15983746" cy="135580"/>
          </a:xfrm>
        </p:grpSpPr>
        <p:sp>
          <p:nvSpPr>
            <p:cNvPr id="6" name="Google Shape;11;p2"/>
            <p:cNvSpPr/>
            <p:nvPr/>
          </p:nvSpPr>
          <p:spPr>
            <a:xfrm>
              <a:off x="12857953" y="4450235"/>
              <a:ext cx="1562897" cy="135580"/>
            </a:xfrm>
            <a:prstGeom prst="rect">
              <a:avLst/>
            </a:prstGeom>
            <a:solidFill>
              <a:srgbClr val="F9502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7" name="Google Shape;12;p2"/>
            <p:cNvSpPr/>
            <p:nvPr/>
          </p:nvSpPr>
          <p:spPr>
            <a:xfrm>
              <a:off x="14420850" y="4450235"/>
              <a:ext cx="1562897" cy="135580"/>
            </a:xfrm>
            <a:prstGeom prst="rect">
              <a:avLst/>
            </a:prstGeom>
            <a:solidFill>
              <a:srgbClr val="05B4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8" name="Google Shape;13;p2"/>
            <p:cNvSpPr/>
            <p:nvPr/>
          </p:nvSpPr>
          <p:spPr>
            <a:xfrm>
              <a:off x="1" y="4450235"/>
              <a:ext cx="1562897" cy="135580"/>
            </a:xfrm>
            <a:prstGeom prst="rect">
              <a:avLst/>
            </a:prstGeom>
            <a:solidFill>
              <a:srgbClr val="3A9D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  <p:sp>
          <p:nvSpPr>
            <p:cNvPr id="9" name="Google Shape;14;p2"/>
            <p:cNvSpPr/>
            <p:nvPr/>
          </p:nvSpPr>
          <p:spPr>
            <a:xfrm>
              <a:off x="1562086" y="4450235"/>
              <a:ext cx="11295604" cy="135580"/>
            </a:xfrm>
            <a:prstGeom prst="rect">
              <a:avLst/>
            </a:prstGeom>
            <a:solidFill>
              <a:srgbClr val="0658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400"/>
            </a:p>
          </p:txBody>
        </p:sp>
      </p:grpSp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/>
          <a:srcRect l="2769" t="4213" r="1670" b="893"/>
          <a:stretch/>
        </p:blipFill>
        <p:spPr>
          <a:xfrm>
            <a:off x="108938" y="57024"/>
            <a:ext cx="872457" cy="893285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92396" y="-22178"/>
            <a:ext cx="1113805" cy="1012550"/>
          </a:xfrm>
          <a:prstGeom prst="rect">
            <a:avLst/>
          </a:prstGeom>
        </p:spPr>
      </p:pic>
      <p:sp>
        <p:nvSpPr>
          <p:cNvPr id="4" name="Овал 3"/>
          <p:cNvSpPr/>
          <p:nvPr/>
        </p:nvSpPr>
        <p:spPr>
          <a:xfrm>
            <a:off x="199333" y="914522"/>
            <a:ext cx="2842805" cy="264106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1.После получения РПШ провести верификацию и определить актуальные риски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3953453" y="990376"/>
            <a:ext cx="2732545" cy="25652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2. Спланировать планы снижения/устранения рисков и разработать </a:t>
            </a:r>
            <a:r>
              <a:rPr lang="ru-RU" b="1" dirty="0" err="1" smtClean="0">
                <a:solidFill>
                  <a:schemeClr val="tx1"/>
                </a:solidFill>
              </a:rPr>
              <a:t>антирисковые</a:t>
            </a:r>
            <a:r>
              <a:rPr lang="ru-RU" b="1" dirty="0" smtClean="0">
                <a:solidFill>
                  <a:schemeClr val="tx1"/>
                </a:solidFill>
              </a:rPr>
              <a:t> программы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2" name="Стрелка вправо 11"/>
          <p:cNvSpPr/>
          <p:nvPr/>
        </p:nvSpPr>
        <p:spPr>
          <a:xfrm>
            <a:off x="3090642" y="1749666"/>
            <a:ext cx="803352" cy="7385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7786639" y="838940"/>
            <a:ext cx="3524363" cy="2805654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u="sng" dirty="0">
                <a:solidFill>
                  <a:schemeClr val="tx1"/>
                </a:solidFill>
              </a:rPr>
              <a:t>3</a:t>
            </a:r>
            <a:r>
              <a:rPr lang="ru-RU" sz="2800" b="1" u="sng" dirty="0" smtClean="0">
                <a:solidFill>
                  <a:schemeClr val="tx1"/>
                </a:solidFill>
              </a:rPr>
              <a:t>. Внедрить </a:t>
            </a:r>
            <a:r>
              <a:rPr lang="ru-RU" sz="2800" b="1" u="sng" dirty="0" err="1" smtClean="0">
                <a:solidFill>
                  <a:schemeClr val="tx1"/>
                </a:solidFill>
              </a:rPr>
              <a:t>антирисковые</a:t>
            </a:r>
            <a:r>
              <a:rPr lang="ru-RU" sz="2800" b="1" u="sng" dirty="0" smtClean="0">
                <a:solidFill>
                  <a:schemeClr val="tx1"/>
                </a:solidFill>
              </a:rPr>
              <a:t> меры</a:t>
            </a:r>
            <a:endParaRPr lang="ru-RU" sz="2800" b="1" u="sng" dirty="0">
              <a:solidFill>
                <a:schemeClr val="tx1"/>
              </a:solidFill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2009606" y="3644594"/>
            <a:ext cx="2898806" cy="25683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4</a:t>
            </a:r>
            <a:r>
              <a:rPr lang="ru-RU" sz="2800" b="1" dirty="0" smtClean="0">
                <a:solidFill>
                  <a:schemeClr val="tx1"/>
                </a:solidFill>
              </a:rPr>
              <a:t>.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ru-RU" sz="2800" b="1" dirty="0" smtClean="0">
                <a:solidFill>
                  <a:schemeClr val="tx1"/>
                </a:solidFill>
              </a:rPr>
              <a:t>Добиться изменений в практиках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6495702" y="3764690"/>
            <a:ext cx="3622074" cy="256831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5.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ru-RU" sz="2400" b="1" dirty="0" smtClean="0">
                <a:solidFill>
                  <a:schemeClr val="tx1"/>
                </a:solidFill>
              </a:rPr>
              <a:t>Сформировать образовательную среду нового качества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6729024" y="1848799"/>
            <a:ext cx="1014589" cy="7385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5099018" y="4601584"/>
            <a:ext cx="1248507" cy="7385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8299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</TotalTime>
  <Words>1656</Words>
  <Application>Microsoft Office PowerPoint</Application>
  <PresentationFormat>Широкоэкранный</PresentationFormat>
  <Paragraphs>288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Тема Office</vt:lpstr>
      <vt:lpstr>О реализации федерального проекта адресной поддержки школ «500+»  в Краснодарском крае  в 2022 году</vt:lpstr>
      <vt:lpstr>Презентация PowerPoint</vt:lpstr>
      <vt:lpstr>Критерии отбора в проект «500+» в 2022 году</vt:lpstr>
      <vt:lpstr>Презентация PowerPoint</vt:lpstr>
      <vt:lpstr>Презентация PowerPoint</vt:lpstr>
      <vt:lpstr>Презентация PowerPoint</vt:lpstr>
      <vt:lpstr>Содержательная составляющая дорожной карты проекта «500+»</vt:lpstr>
      <vt:lpstr>Распределение рисков по школам проекта «500+» в 2022 году</vt:lpstr>
      <vt:lpstr>Организация работы школы с рисковым профилем</vt:lpstr>
      <vt:lpstr>Возможные меры снижения/устранения риска</vt:lpstr>
      <vt:lpstr>Возможные меры снижения/устранения риска</vt:lpstr>
      <vt:lpstr>Возможные меры снижения/устранения риска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1</cp:lastModifiedBy>
  <cp:revision>87</cp:revision>
  <cp:lastPrinted>2022-02-17T06:46:22Z</cp:lastPrinted>
  <dcterms:created xsi:type="dcterms:W3CDTF">2021-09-28T10:01:15Z</dcterms:created>
  <dcterms:modified xsi:type="dcterms:W3CDTF">2022-02-17T13:13:56Z</dcterms:modified>
</cp:coreProperties>
</file>