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9"/>
  </p:notesMasterIdLst>
  <p:sldIdLst>
    <p:sldId id="259" r:id="rId3"/>
    <p:sldId id="260" r:id="rId4"/>
    <p:sldId id="262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2" r:id="rId19"/>
    <p:sldId id="278" r:id="rId20"/>
    <p:sldId id="279" r:id="rId21"/>
    <p:sldId id="283" r:id="rId22"/>
    <p:sldId id="280" r:id="rId23"/>
    <p:sldId id="281" r:id="rId24"/>
    <p:sldId id="285" r:id="rId25"/>
    <p:sldId id="284" r:id="rId26"/>
    <p:sldId id="286" r:id="rId27"/>
    <p:sldId id="28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а" initials="С" lastIdx="1" clrIdx="0">
    <p:extLst>
      <p:ext uri="{19B8F6BF-5375-455C-9EA6-DF929625EA0E}">
        <p15:presenceInfo xmlns:p15="http://schemas.microsoft.com/office/powerpoint/2012/main" userId="Свет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5B5B"/>
    <a:srgbClr val="EAEFF7"/>
    <a:srgbClr val="5B9BD5"/>
    <a:srgbClr val="418BCF"/>
    <a:srgbClr val="317CC1"/>
    <a:srgbClr val="D2DEEF"/>
    <a:srgbClr val="346C92"/>
    <a:srgbClr val="ACC1E5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7" autoAdjust="0"/>
  </p:normalViewPr>
  <p:slideViewPr>
    <p:cSldViewPr snapToGrid="0">
      <p:cViewPr varScale="1">
        <p:scale>
          <a:sx n="101" d="100"/>
          <a:sy n="101" d="100"/>
        </p:scale>
        <p:origin x="12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Доля участников готовых к реализации проекта</c:v>
                </c:pt>
                <c:pt idx="1">
                  <c:v>Доля участников не готовых к реализации проекта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E-4EAD-8421-0D4D62D9DB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Доля участников готовых к реализации проекта</c:v>
                </c:pt>
                <c:pt idx="1">
                  <c:v>Доля участников не готовых к реализации проекта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7E-4EAD-8421-0D4D62D9D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7"/>
        <c:overlap val="94"/>
        <c:axId val="806022944"/>
        <c:axId val="806024608"/>
      </c:barChart>
      <c:catAx>
        <c:axId val="80602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06024608"/>
        <c:crosses val="autoZero"/>
        <c:auto val="1"/>
        <c:lblAlgn val="ctr"/>
        <c:lblOffset val="100"/>
        <c:noMultiLvlLbl val="0"/>
      </c:catAx>
      <c:valAx>
        <c:axId val="80602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602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участников готовых к реализации проекта</c:v>
                </c:pt>
              </c:strCache>
            </c:strRef>
          </c:tx>
          <c:spPr>
            <a:ln w="857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7C-43C1-A214-F3D173EFF3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Участники не готовые к реализации проекта отсутствуют</c:v>
                </c:pt>
              </c:strCache>
            </c:strRef>
          </c:tx>
          <c:spPr>
            <a:ln w="85725" cap="rnd" cmpd="sng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</c:v>
                </c:pt>
                <c:pt idx="1">
                  <c:v>3</c:v>
                </c:pt>
                <c:pt idx="2">
                  <c:v>1</c:v>
                </c:pt>
                <c:pt idx="3">
                  <c:v>0.5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7C-43C1-A214-F3D173EFF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6096464"/>
        <c:axId val="946105616"/>
      </c:lineChart>
      <c:catAx>
        <c:axId val="94609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6105616"/>
        <c:crosses val="autoZero"/>
        <c:auto val="1"/>
        <c:lblAlgn val="ctr"/>
        <c:lblOffset val="100"/>
        <c:noMultiLvlLbl val="0"/>
      </c:catAx>
      <c:valAx>
        <c:axId val="94610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609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5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Лист1!$A$4:$A$11</c:f>
              <c:strCache>
                <c:ptCount val="8"/>
                <c:pt idx="0">
                  <c:v>Учителя русского языка и литературы</c:v>
                </c:pt>
                <c:pt idx="1">
                  <c:v>Учителя истории </c:v>
                </c:pt>
                <c:pt idx="2">
                  <c:v>Учителя математики</c:v>
                </c:pt>
                <c:pt idx="3">
                  <c:v>Учителя начальных классов</c:v>
                </c:pt>
                <c:pt idx="4">
                  <c:v>Учитель химии</c:v>
                </c:pt>
                <c:pt idx="5">
                  <c:v>Учитель английского языка</c:v>
                </c:pt>
                <c:pt idx="6">
                  <c:v>Учитель географии</c:v>
                </c:pt>
                <c:pt idx="7">
                  <c:v>Учитель информатики</c:v>
                </c:pt>
              </c:strCache>
            </c:strRef>
          </c:cat>
          <c:val>
            <c:numRef>
              <c:f>Лист1!$B$4:$B$11</c:f>
              <c:numCache>
                <c:formatCode>General</c:formatCode>
                <c:ptCount val="8"/>
                <c:pt idx="0">
                  <c:v>7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4-4965-A885-CDE0CA4BCC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90457552"/>
        <c:axId val="990451312"/>
      </c:barChart>
      <c:catAx>
        <c:axId val="99045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90451312"/>
        <c:crosses val="autoZero"/>
        <c:auto val="1"/>
        <c:lblAlgn val="ctr"/>
        <c:lblOffset val="100"/>
        <c:noMultiLvlLbl val="0"/>
      </c:catAx>
      <c:valAx>
        <c:axId val="99045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045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baseline="0" dirty="0" smtClean="0">
                <a:solidFill>
                  <a:srgbClr val="0000CC"/>
                </a:solidFill>
                <a:effectLst/>
              </a:rPr>
              <a:t>Уровень качества образования по русскому языку «в процентах»</a:t>
            </a:r>
            <a:endParaRPr lang="ru-RU" dirty="0">
              <a:solidFill>
                <a:srgbClr val="0000CC"/>
              </a:solidFill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Лист1!$A$2:$A$23</c:f>
              <c:strCach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27</c:v>
                </c:pt>
                <c:pt idx="18">
                  <c:v>гимназия</c:v>
                </c:pt>
                <c:pt idx="19">
                  <c:v>КШИ</c:v>
                </c:pt>
                <c:pt idx="20">
                  <c:v>район</c:v>
                </c:pt>
                <c:pt idx="21">
                  <c:v>край</c:v>
                </c:pt>
              </c:strCache>
            </c:str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74</c:v>
                </c:pt>
                <c:pt idx="1">
                  <c:v>76.2</c:v>
                </c:pt>
                <c:pt idx="2">
                  <c:v>72.599999999999994</c:v>
                </c:pt>
                <c:pt idx="3">
                  <c:v>66</c:v>
                </c:pt>
                <c:pt idx="4">
                  <c:v>70.5</c:v>
                </c:pt>
                <c:pt idx="5">
                  <c:v>70.8</c:v>
                </c:pt>
                <c:pt idx="6">
                  <c:v>62.3</c:v>
                </c:pt>
                <c:pt idx="7">
                  <c:v>66.5</c:v>
                </c:pt>
                <c:pt idx="8">
                  <c:v>67.400000000000006</c:v>
                </c:pt>
                <c:pt idx="9">
                  <c:v>79.8</c:v>
                </c:pt>
                <c:pt idx="10">
                  <c:v>70.099999999999994</c:v>
                </c:pt>
                <c:pt idx="11">
                  <c:v>68.5</c:v>
                </c:pt>
                <c:pt idx="12">
                  <c:v>62.7</c:v>
                </c:pt>
                <c:pt idx="13">
                  <c:v>67.8</c:v>
                </c:pt>
                <c:pt idx="14">
                  <c:v>73</c:v>
                </c:pt>
                <c:pt idx="15">
                  <c:v>57</c:v>
                </c:pt>
                <c:pt idx="16">
                  <c:v>69.7</c:v>
                </c:pt>
                <c:pt idx="18">
                  <c:v>85.1</c:v>
                </c:pt>
                <c:pt idx="19">
                  <c:v>76.3</c:v>
                </c:pt>
                <c:pt idx="20">
                  <c:v>71.7</c:v>
                </c:pt>
                <c:pt idx="21">
                  <c:v>73.599999999999994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B-446F-8E84-C66E7BEE0B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cat>
            <c:strRef>
              <c:f>Лист1!$A$2:$A$23</c:f>
              <c:strCach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27</c:v>
                </c:pt>
                <c:pt idx="18">
                  <c:v>гимназия</c:v>
                </c:pt>
                <c:pt idx="19">
                  <c:v>КШИ</c:v>
                </c:pt>
                <c:pt idx="20">
                  <c:v>район</c:v>
                </c:pt>
                <c:pt idx="21">
                  <c:v>край</c:v>
                </c:pt>
              </c:strCache>
            </c:strRef>
          </c:cat>
          <c:val>
            <c:numRef>
              <c:f>Лист1!$C$2:$C$23</c:f>
              <c:numCache>
                <c:formatCode>General</c:formatCode>
                <c:ptCount val="22"/>
                <c:pt idx="0">
                  <c:v>74.2</c:v>
                </c:pt>
                <c:pt idx="1">
                  <c:v>75.34</c:v>
                </c:pt>
                <c:pt idx="2">
                  <c:v>68.48</c:v>
                </c:pt>
                <c:pt idx="3">
                  <c:v>64.14</c:v>
                </c:pt>
                <c:pt idx="4">
                  <c:v>77.8</c:v>
                </c:pt>
                <c:pt idx="5">
                  <c:v>70.5</c:v>
                </c:pt>
                <c:pt idx="6">
                  <c:v>84</c:v>
                </c:pt>
                <c:pt idx="7">
                  <c:v>94</c:v>
                </c:pt>
                <c:pt idx="8">
                  <c:v>72.66</c:v>
                </c:pt>
                <c:pt idx="9">
                  <c:v>79.819999999999993</c:v>
                </c:pt>
                <c:pt idx="10">
                  <c:v>67.3</c:v>
                </c:pt>
                <c:pt idx="11">
                  <c:v>70.099999999999994</c:v>
                </c:pt>
                <c:pt idx="12">
                  <c:v>75.72</c:v>
                </c:pt>
                <c:pt idx="13">
                  <c:v>67.099999999999994</c:v>
                </c:pt>
                <c:pt idx="14">
                  <c:v>73.849999999999994</c:v>
                </c:pt>
                <c:pt idx="15">
                  <c:v>69.66</c:v>
                </c:pt>
                <c:pt idx="16">
                  <c:v>68.260000000000005</c:v>
                </c:pt>
                <c:pt idx="17">
                  <c:v>68.33</c:v>
                </c:pt>
                <c:pt idx="18">
                  <c:v>78</c:v>
                </c:pt>
                <c:pt idx="19">
                  <c:v>69.77</c:v>
                </c:pt>
                <c:pt idx="20">
                  <c:v>72.7</c:v>
                </c:pt>
                <c:pt idx="21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2B-446F-8E84-C66E7BEE0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24685696"/>
        <c:axId val="124687488"/>
      </c:barChart>
      <c:catAx>
        <c:axId val="124685696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687488"/>
        <c:crosses val="autoZero"/>
        <c:auto val="1"/>
        <c:lblAlgn val="ctr"/>
        <c:lblOffset val="100"/>
        <c:noMultiLvlLbl val="0"/>
      </c:catAx>
      <c:valAx>
        <c:axId val="12468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685696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41577918290516724"/>
          <c:y val="0.88230789036188173"/>
          <c:w val="0.22736411026273234"/>
          <c:h val="4.6767378629259698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009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32800791205452E-2"/>
          <c:y val="3.3936458165281576E-2"/>
          <c:w val="0.94125898664840879"/>
          <c:h val="0.632614152244666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A1-49E2-A38C-F0C14CCE8276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A1-49E2-A38C-F0C14CCE827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A1-49E2-A38C-F0C14CCE827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EA1-49E2-A38C-F0C14CCE8276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EA1-49E2-A38C-F0C14CCE8276}"/>
              </c:ext>
            </c:extLst>
          </c:dPt>
          <c:dPt>
            <c:idx val="5"/>
            <c:invertIfNegative val="0"/>
            <c:bubble3D val="0"/>
            <c:spPr>
              <a:solidFill>
                <a:srgbClr val="66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EA1-49E2-A38C-F0C14CCE827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EA1-49E2-A38C-F0C14CCE827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EA1-49E2-A38C-F0C14CCE827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EA1-49E2-A38C-F0C14CCE8276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EA1-49E2-A38C-F0C14CCE827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EA1-49E2-A38C-F0C14CCE8276}"/>
              </c:ext>
            </c:extLst>
          </c:dPt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Химия</c:v>
                </c:pt>
                <c:pt idx="3">
                  <c:v>Физика</c:v>
                </c:pt>
                <c:pt idx="4">
                  <c:v>Биология </c:v>
                </c:pt>
                <c:pt idx="5">
                  <c:v>История</c:v>
                </c:pt>
                <c:pt idx="6">
                  <c:v>Обществознание</c:v>
                </c:pt>
                <c:pt idx="7">
                  <c:v>Английский язык</c:v>
                </c:pt>
                <c:pt idx="8">
                  <c:v>Информатика </c:v>
                </c:pt>
                <c:pt idx="9">
                  <c:v>География </c:v>
                </c:pt>
                <c:pt idx="10">
                  <c:v>Литература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131</c:v>
                </c:pt>
                <c:pt idx="1">
                  <c:v>24</c:v>
                </c:pt>
                <c:pt idx="2">
                  <c:v>9</c:v>
                </c:pt>
                <c:pt idx="3">
                  <c:v>8</c:v>
                </c:pt>
                <c:pt idx="4">
                  <c:v>3</c:v>
                </c:pt>
                <c:pt idx="5">
                  <c:v>7</c:v>
                </c:pt>
                <c:pt idx="6">
                  <c:v>16</c:v>
                </c:pt>
                <c:pt idx="7">
                  <c:v>7</c:v>
                </c:pt>
                <c:pt idx="8">
                  <c:v>6</c:v>
                </c:pt>
                <c:pt idx="9">
                  <c:v>1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EA1-49E2-A38C-F0C14CCE8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168512"/>
        <c:axId val="127170048"/>
      </c:barChart>
      <c:catAx>
        <c:axId val="127168512"/>
        <c:scaling>
          <c:orientation val="minMax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7170048"/>
        <c:crosses val="autoZero"/>
        <c:auto val="1"/>
        <c:lblAlgn val="ctr"/>
        <c:lblOffset val="100"/>
        <c:noMultiLvlLbl val="0"/>
      </c:catAx>
      <c:valAx>
        <c:axId val="127170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716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009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CE048-0D48-4B6D-A559-A13CDCA4D12A}" type="datetimeFigureOut">
              <a:rPr lang="ru-RU" smtClean="0"/>
              <a:pPr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5C6B1-069E-43E6-9554-083BFFBC1D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76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D79D2-5EB5-4951-AA63-CF4DE75C4462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4F27F-A05B-41E0-8537-F3EC8DCD0DB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265"/>
            <a:ext cx="8919633" cy="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РИМЦ 16-17\эмблема УО.jpg"/>
          <p:cNvPicPr>
            <a:picLocks noChangeAspect="1" noChangeArrowheads="1"/>
          </p:cNvPicPr>
          <p:nvPr userDrawn="1"/>
        </p:nvPicPr>
        <p:blipFill>
          <a:blip r:embed="rId3" cstate="print"/>
          <a:srcRect l="10317" t="4025" r="46826" b="42369"/>
          <a:stretch>
            <a:fillRect/>
          </a:stretch>
        </p:blipFill>
        <p:spPr bwMode="auto">
          <a:xfrm>
            <a:off x="174177" y="159666"/>
            <a:ext cx="1349826" cy="1349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486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1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8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75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8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D79D2-5EB5-4951-AA63-CF4DE75C4462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4F27F-A05B-41E0-8537-F3EC8DCD0DB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265"/>
            <a:ext cx="8919633" cy="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РИМЦ 16-17\эмблема УО.jpg"/>
          <p:cNvPicPr>
            <a:picLocks noChangeAspect="1" noChangeArrowheads="1"/>
          </p:cNvPicPr>
          <p:nvPr userDrawn="1"/>
        </p:nvPicPr>
        <p:blipFill>
          <a:blip r:embed="rId3" cstate="print"/>
          <a:srcRect l="10317" t="4025" r="46826" b="42369"/>
          <a:stretch>
            <a:fillRect/>
          </a:stretch>
        </p:blipFill>
        <p:spPr bwMode="auto">
          <a:xfrm>
            <a:off x="174177" y="159666"/>
            <a:ext cx="1349826" cy="1349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755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16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7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9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0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4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9926A-5F84-4A7B-B78E-D2BB888939E1}" type="datetimeFigureOut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21.04.2022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8DF4B-6430-4C62-82B5-805DB466237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3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93438"/>
            <a:ext cx="12192000" cy="875363"/>
          </a:xfrm>
          <a:prstGeom prst="rect">
            <a:avLst/>
          </a:prstGeom>
          <a:gradFill flip="none" rotWithShape="1">
            <a:gsLst>
              <a:gs pos="0">
                <a:srgbClr val="26447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8457" y="1910003"/>
            <a:ext cx="107550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федерального проекта адресной помощи школам с низкими образовательными результатами </a:t>
            </a:r>
            <a:br>
              <a:rPr lang="ru-RU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</a:t>
            </a:r>
            <a:r>
              <a:rPr lang="ru-RU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Курганинский</a:t>
            </a:r>
            <a:r>
              <a:rPr lang="ru-RU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endParaRPr lang="ru-RU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97813" y="5307953"/>
            <a:ext cx="461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Кузьмина Наталия Владимировна, директор МКУО РИМЦ МО </a:t>
            </a:r>
            <a:r>
              <a:rPr lang="ru-RU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Курганинский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06" y="4057101"/>
            <a:ext cx="4722377" cy="2800899"/>
          </a:xfrm>
          <a:prstGeom prst="rect">
            <a:avLst/>
          </a:prstGeom>
        </p:spPr>
      </p:pic>
      <p:pic>
        <p:nvPicPr>
          <p:cNvPr id="2050" name="Picture 2" descr="https://kurganinskyuo.my1.ru/_nw/1/358305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3" y="1848433"/>
            <a:ext cx="4411776" cy="21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3850" t="42148"/>
          <a:stretch/>
        </p:blipFill>
        <p:spPr>
          <a:xfrm>
            <a:off x="1417086" y="1808008"/>
            <a:ext cx="3984254" cy="2080093"/>
          </a:xfrm>
          <a:prstGeom prst="rect">
            <a:avLst/>
          </a:prstGeom>
        </p:spPr>
      </p:pic>
      <p:pic>
        <p:nvPicPr>
          <p:cNvPr id="2052" name="Picture 4" descr="https://kurganinskyuo.my1.ru/_nw/2/54600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86" y="4204091"/>
            <a:ext cx="3984254" cy="25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участников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3074" name="Picture 2" descr="https://xn--19-gmcl0b.xn--p1ai/wp-content/uploads/2020/02/i9f9f3F-l5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54" y="1183537"/>
            <a:ext cx="1587485" cy="14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viro.edu.ru/wp-content/uploads/2022/01/60ba1d921f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52" y="5480668"/>
            <a:ext cx="1377332" cy="137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illing-form.ru/pars_docs/refs/109/108686/108686_html_m44c5f8f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851" y="5096575"/>
            <a:ext cx="2209776" cy="10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33" y="4895470"/>
            <a:ext cx="2191026" cy="1490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719" y="1497057"/>
            <a:ext cx="1619753" cy="1552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181" y="1763582"/>
            <a:ext cx="1482580" cy="1489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6844" y="3643121"/>
            <a:ext cx="2112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ШНОР</a:t>
            </a:r>
            <a:endParaRPr lang="ru-RU" sz="4400" b="1" dirty="0">
              <a:solidFill>
                <a:srgbClr val="5B9B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701118" y="2663256"/>
            <a:ext cx="0" cy="988617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5708013" y="2819752"/>
            <a:ext cx="0" cy="988617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787427" y="4335555"/>
            <a:ext cx="0" cy="988617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 flipV="1">
            <a:off x="5787427" y="4452306"/>
            <a:ext cx="0" cy="988617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009574" y="4422412"/>
            <a:ext cx="1751252" cy="1018514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6888481" y="4335555"/>
            <a:ext cx="1706879" cy="1017127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660298" y="3230221"/>
            <a:ext cx="1259301" cy="674006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3165992" y="2969623"/>
            <a:ext cx="1585253" cy="838746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188371" y="4422412"/>
            <a:ext cx="1418436" cy="901762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412370" y="4232366"/>
            <a:ext cx="1484473" cy="940526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6878851" y="2882791"/>
            <a:ext cx="1367269" cy="921975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7091588" y="2698148"/>
            <a:ext cx="1416888" cy="953726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2216118" y="3388996"/>
            <a:ext cx="0" cy="1313633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2216118" y="3731362"/>
            <a:ext cx="1" cy="1297838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9475771" y="3157564"/>
            <a:ext cx="0" cy="1302814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9475771" y="3804766"/>
            <a:ext cx="0" cy="1224434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3660298" y="6029325"/>
            <a:ext cx="1236545" cy="238126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 flipV="1">
            <a:off x="3236043" y="5938217"/>
            <a:ext cx="1515203" cy="321777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V="1">
            <a:off x="6793656" y="5938217"/>
            <a:ext cx="1801704" cy="448166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6643937" y="5969432"/>
            <a:ext cx="1747782" cy="416951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V="1">
            <a:off x="3165992" y="1586161"/>
            <a:ext cx="1433188" cy="177422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H="1">
            <a:off x="3028104" y="1586161"/>
            <a:ext cx="1381972" cy="210507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 flipH="1" flipV="1">
            <a:off x="6601814" y="1586162"/>
            <a:ext cx="1283386" cy="423082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>
            <a:off x="7229505" y="1796668"/>
            <a:ext cx="1016615" cy="355982"/>
          </a:xfrm>
          <a:prstGeom prst="straightConnector1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2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7543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0769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обученных педагогов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177" y="20885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управления образования</a:t>
            </a:r>
            <a:b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Курганинский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688" y="1679476"/>
            <a:ext cx="9537404" cy="4067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48" y="27151"/>
            <a:ext cx="1719263" cy="16251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1652" y="6100756"/>
            <a:ext cx="5376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/>
                </a:solidFill>
              </a:rPr>
              <a:t>https://kurganinskyuo.my1.ru/index/shnor/0-102</a:t>
            </a:r>
          </a:p>
        </p:txBody>
      </p:sp>
    </p:spTree>
    <p:extLst>
      <p:ext uri="{BB962C8B-B14F-4D97-AF65-F5344CB8AC3E}">
        <p14:creationId xmlns:p14="http://schemas.microsoft.com/office/powerpoint/2010/main" val="37886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03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Среднесрочные программы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037" y="1533834"/>
            <a:ext cx="4377298" cy="5092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487" y="1784143"/>
            <a:ext cx="4345848" cy="50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42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школ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39" y="171286"/>
            <a:ext cx="1719263" cy="162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199" y="1796459"/>
            <a:ext cx="3117998" cy="49046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11" y="1796459"/>
            <a:ext cx="3325333" cy="4904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1796460"/>
            <a:ext cx="3409454" cy="49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школ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26" y="1582023"/>
            <a:ext cx="4080524" cy="229529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40" y="0"/>
            <a:ext cx="1719263" cy="162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65" y="1625175"/>
            <a:ext cx="2478965" cy="4754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26" y="4082903"/>
            <a:ext cx="4080524" cy="2296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" y="1578161"/>
            <a:ext cx="3919927" cy="2252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83"/>
          <a:stretch/>
        </p:blipFill>
        <p:spPr>
          <a:xfrm>
            <a:off x="171505" y="4093536"/>
            <a:ext cx="3832707" cy="22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809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помощи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4098" name="Picture 2" descr="https://kurganinskyuo.my1.ru/_nw/4/7455468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9"/>
          <a:stretch/>
        </p:blipFill>
        <p:spPr bwMode="auto">
          <a:xfrm>
            <a:off x="893137" y="4178478"/>
            <a:ext cx="5082362" cy="229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4.userapi.com/s/v1/if2/FQOFrFlawbwk-VQJS8RvIs7KsczRYqDO7oxXVvzRE-vl5Gg6_YlB_Skba38GvqydUpT3DpzTRor49YN7JyJHa7iA.jpg?size=1280x128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31" y="2001287"/>
            <a:ext cx="3281929" cy="408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17.userapi.com/s/v1/if2/4sqMtxBnQrWYv4q2Q27TvFcLaYmgM0ddkxYbTERyjNmJxD_llkA7C9VHTFnIh_rJkDr14q13LRndIxp2C4zIAexr.jpg?size=1920x1440&amp;quality=9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7" b="15403"/>
          <a:stretch/>
        </p:blipFill>
        <p:spPr bwMode="auto">
          <a:xfrm>
            <a:off x="893137" y="1649251"/>
            <a:ext cx="5050463" cy="23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11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локальных актах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818" y="1246145"/>
            <a:ext cx="3843280" cy="5428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563" y="1280845"/>
            <a:ext cx="4001045" cy="56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42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мониторинг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53796387"/>
              </p:ext>
            </p:extLst>
          </p:nvPr>
        </p:nvGraphicFramePr>
        <p:xfrm>
          <a:off x="214512" y="2076450"/>
          <a:ext cx="11425038" cy="488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50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033" t="11665" r="2712"/>
          <a:stretch/>
        </p:blipFill>
        <p:spPr>
          <a:xfrm>
            <a:off x="1594125" y="984081"/>
            <a:ext cx="5189061" cy="3093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12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447" t="1735" r="2578" b="24798"/>
          <a:stretch/>
        </p:blipFill>
        <p:spPr>
          <a:xfrm>
            <a:off x="6573115" y="984081"/>
            <a:ext cx="4381500" cy="5642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369" t="3967"/>
          <a:stretch/>
        </p:blipFill>
        <p:spPr>
          <a:xfrm>
            <a:off x="1601726" y="3965600"/>
            <a:ext cx="5181460" cy="28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25397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Выполнение мероприятий муниципальной дорожной карты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команд специалистов сопровождения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договоров о сетевом взаимодействии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Управленческое решение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2477" y="1825624"/>
            <a:ext cx="3127045" cy="5032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85" y="1796668"/>
            <a:ext cx="3358780" cy="4806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323" y="1825625"/>
            <a:ext cx="3685510" cy="49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595037" y="4916430"/>
            <a:ext cx="2018414" cy="974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26412" y="3739845"/>
            <a:ext cx="2519917" cy="1424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260958" y="2039290"/>
            <a:ext cx="2519917" cy="871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6676" y="4916430"/>
            <a:ext cx="2339162" cy="1594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9507" y="1687070"/>
            <a:ext cx="3413051" cy="1169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коллегии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1224" y="1948812"/>
            <a:ext cx="293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–начальник управления образования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1224" y="5277937"/>
            <a:ext cx="1733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16989" y="2299206"/>
            <a:ext cx="219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ЦБ УО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035" y="3993100"/>
            <a:ext cx="1924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Курганинской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РОПРНОиН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5537" y="5093270"/>
            <a:ext cx="1637414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ТМС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226257" y="2681697"/>
            <a:ext cx="0" cy="21242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221665" y="2771983"/>
            <a:ext cx="2266108" cy="20541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905548" y="2681697"/>
            <a:ext cx="3664833" cy="16332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3"/>
          </p:cNvCxnSpPr>
          <p:nvPr/>
        </p:nvCxnSpPr>
        <p:spPr>
          <a:xfrm>
            <a:off x="4342558" y="2271978"/>
            <a:ext cx="4833340" cy="3231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9896928" y="5446454"/>
            <a:ext cx="2018414" cy="974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13218" y="5136016"/>
            <a:ext cx="2339162" cy="1594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55900" y="1880926"/>
            <a:ext cx="3413051" cy="1169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Управленческое решение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1081" y="2052381"/>
            <a:ext cx="293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– заместитель начальник управления образования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7766" y="5497523"/>
            <a:ext cx="1733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87428" y="5623294"/>
            <a:ext cx="1637414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ТМС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8234198" y="2875553"/>
            <a:ext cx="918452" cy="21444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148058" y="2965839"/>
            <a:ext cx="822706" cy="2352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3"/>
          <a:stretch/>
        </p:blipFill>
        <p:spPr>
          <a:xfrm>
            <a:off x="3785433" y="1550543"/>
            <a:ext cx="3377770" cy="33604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3"/>
          <a:stretch/>
        </p:blipFill>
        <p:spPr>
          <a:xfrm>
            <a:off x="302849" y="2875553"/>
            <a:ext cx="3293435" cy="346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063256" y="4518128"/>
            <a:ext cx="8899451" cy="1606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846" y="14251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Управленческое решение</a:t>
            </a:r>
            <a:endParaRPr lang="ru-RU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878" y="1701895"/>
            <a:ext cx="9080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Изучает и анализирует состояние воспитательной и профилактической работы образовательной организации.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 персональные дела обучающихся и семей, состоящих на профилактическом учете.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Вносит предложения и изменения в планы работы ОО.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6539" y="4795283"/>
            <a:ext cx="8165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проходят согласно плану, но не реже одного раза в месяц.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279" y="226030"/>
            <a:ext cx="10515600" cy="132556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ЕГЭ – 2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ru-RU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8837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9549" y="1366927"/>
            <a:ext cx="5160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высокобалльников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80 до 100 б.)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405" y="1011512"/>
            <a:ext cx="10298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Курганинский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Марина </a:t>
            </a:r>
            <a:r>
              <a:rPr lang="ru-RU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Эльдаровна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начальник управления образования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 -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uo@kurgan.kubannet.ru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– 8 (861 47)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2-13-59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Суханова Ольга Владимировна, заместитель начальника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</a:t>
            </a:r>
            <a:b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координатор школ с низкими образовательными результатами</a:t>
            </a:r>
            <a:endParaRPr lang="ru-RU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 -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uo@kurgan.kubannet.ru 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– 8 (861 47)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2-13-02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образования «Районный информационно - методический центр»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Кузьмина Наталия Владимировна,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директор, </a:t>
            </a:r>
            <a:b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координатор проекта «500+»</a:t>
            </a:r>
            <a:endParaRPr lang="ru-RU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 -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kurganinsk-rimc@mail.ru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– 8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(918) 216-00-80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535827"/>
            <a:ext cx="12192000" cy="875363"/>
          </a:xfrm>
          <a:prstGeom prst="rect">
            <a:avLst/>
          </a:prstGeom>
          <a:gradFill flip="none" rotWithShape="1">
            <a:gsLst>
              <a:gs pos="0">
                <a:srgbClr val="26447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7415" y="318725"/>
            <a:ext cx="467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372" y="-14514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Установочное совещание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288172"/>
              </p:ext>
            </p:extLst>
          </p:nvPr>
        </p:nvGraphicFramePr>
        <p:xfrm>
          <a:off x="560832" y="1649301"/>
          <a:ext cx="5462016" cy="506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016">
                  <a:extLst>
                    <a:ext uri="{9D8B030D-6E8A-4147-A177-3AD203B41FA5}">
                      <a16:colId xmlns:a16="http://schemas.microsoft.com/office/drawing/2014/main" val="1057906459"/>
                    </a:ext>
                  </a:extLst>
                </a:gridCol>
              </a:tblGrid>
              <a:tr h="101309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посещения образовательных организаций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07965"/>
                  </a:ext>
                </a:extLst>
              </a:tr>
              <a:tr h="101309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стадии формирования программы развития и дорожной карты 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216846"/>
                  </a:ext>
                </a:extLst>
              </a:tr>
              <a:tr h="101309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раз в неделю</a:t>
                      </a:r>
                      <a:endParaRPr lang="ru-RU" sz="2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83415"/>
                  </a:ext>
                </a:extLst>
              </a:tr>
              <a:tr h="1013091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стадии реализации программы </a:t>
                      </a:r>
                      <a:endParaRPr lang="ru-RU" sz="2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933604"/>
                  </a:ext>
                </a:extLst>
              </a:tr>
              <a:tr h="101309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раз в месяц</a:t>
                      </a:r>
                      <a:endParaRPr lang="ru-RU" sz="2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99949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95" y="1982676"/>
            <a:ext cx="5300246" cy="41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1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предварительного опроса</a:t>
            </a:r>
            <a:endParaRPr lang="ru-RU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3252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2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526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азъяснительная работа </a:t>
            </a:r>
            <a:b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педагогическими коллективам</a:t>
            </a:r>
            <a:endParaRPr lang="ru-RU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551473"/>
              </p:ext>
            </p:extLst>
          </p:nvPr>
        </p:nvGraphicFramePr>
        <p:xfrm>
          <a:off x="5760720" y="1825625"/>
          <a:ext cx="55930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4"/>
          <a:stretch/>
        </p:blipFill>
        <p:spPr>
          <a:xfrm>
            <a:off x="534947" y="4009787"/>
            <a:ext cx="4960978" cy="2167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3"/>
          <a:stretch/>
        </p:blipFill>
        <p:spPr>
          <a:xfrm>
            <a:off x="507747" y="1796668"/>
            <a:ext cx="4988178" cy="19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Рисковые профили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8741" y="227556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оснащения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доля обучающихся с ОВЗ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учебная мотивация обучающихся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доля обучающихся с рисками учебной </a:t>
            </a:r>
            <a:r>
              <a:rPr lang="ru-RU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endParaRPr lang="ru-RU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699" y="3052713"/>
            <a:ext cx="2712642" cy="34802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08" y="3934362"/>
            <a:ext cx="4046709" cy="26332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мероприятия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687"/>
          <a:stretch/>
        </p:blipFill>
        <p:spPr>
          <a:xfrm>
            <a:off x="2703520" y="1325563"/>
            <a:ext cx="2815772" cy="2972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26" y="3219068"/>
            <a:ext cx="2533650" cy="3216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632" y="1159161"/>
            <a:ext cx="2901043" cy="34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4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647" y="20476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оценки предметных и 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учителей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091557"/>
              </p:ext>
            </p:extLst>
          </p:nvPr>
        </p:nvGraphicFramePr>
        <p:xfrm>
          <a:off x="1095371" y="1796668"/>
          <a:ext cx="10020303" cy="44993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5744">
                  <a:extLst>
                    <a:ext uri="{9D8B030D-6E8A-4147-A177-3AD203B41FA5}">
                      <a16:colId xmlns:a16="http://schemas.microsoft.com/office/drawing/2014/main" val="3566383000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4147649550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1379461955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3158289790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1801998669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3267728205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3306573378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3880799212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3293456001"/>
                    </a:ext>
                  </a:extLst>
                </a:gridCol>
                <a:gridCol w="924951">
                  <a:extLst>
                    <a:ext uri="{9D8B030D-6E8A-4147-A177-3AD203B41FA5}">
                      <a16:colId xmlns:a16="http://schemas.microsoft.com/office/drawing/2014/main" val="4276370772"/>
                    </a:ext>
                  </a:extLst>
                </a:gridCol>
              </a:tblGrid>
              <a:tr h="1107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Предмет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Код предмета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Вариант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Первичный балл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Предметная часть(балл)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Методическая часть(балл)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% </a:t>
                      </a:r>
                      <a:r>
                        <a:rPr lang="ru-RU" sz="1100" b="1" u="none" strike="noStrike" dirty="0" err="1">
                          <a:effectLst/>
                        </a:rPr>
                        <a:t>вып</a:t>
                      </a:r>
                      <a:r>
                        <a:rPr lang="ru-RU" sz="1100" b="1" u="none" strike="noStrike" dirty="0">
                          <a:effectLst/>
                        </a:rPr>
                        <a:t> КИМ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% </a:t>
                      </a:r>
                      <a:r>
                        <a:rPr lang="ru-RU" sz="1100" b="1" u="none" strike="noStrike" dirty="0" err="1">
                          <a:effectLst/>
                        </a:rPr>
                        <a:t>вып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effectLst/>
                        </a:rPr>
                        <a:t>Предм_часть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% </a:t>
                      </a:r>
                      <a:r>
                        <a:rPr lang="ru-RU" sz="1100" b="1" u="none" strike="noStrike" dirty="0" err="1">
                          <a:effectLst/>
                        </a:rPr>
                        <a:t>вып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r>
                        <a:rPr lang="ru-RU" sz="1100" b="1" u="none" strike="noStrike" dirty="0" err="1">
                          <a:effectLst/>
                        </a:rPr>
                        <a:t>Метод_часть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Уровень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8094475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биология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763130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география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8413221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история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7243354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литература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83843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литература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9375552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математика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3033856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математика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238478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математика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0149239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обществознание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047655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обществознание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257514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русский язык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8385835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русский язык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2163825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физика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5B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9176401"/>
                  </a:ext>
                </a:extLst>
              </a:tr>
              <a:tr h="242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химия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133348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78" y="171494"/>
            <a:ext cx="1719263" cy="16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14" y="10633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образовательные маршруты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17" y="1825625"/>
            <a:ext cx="3035566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51" y="79801"/>
            <a:ext cx="1719263" cy="1625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0" y="1796668"/>
            <a:ext cx="3055768" cy="4794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442" y="1704975"/>
            <a:ext cx="3139033" cy="48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6450</TotalTime>
  <Words>432</Words>
  <Application>Microsoft Office PowerPoint</Application>
  <PresentationFormat>Широкоэкранный</PresentationFormat>
  <Paragraphs>222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Wingdings 2</vt:lpstr>
      <vt:lpstr>HDOfficeLightV0</vt:lpstr>
      <vt:lpstr>Тема Office</vt:lpstr>
      <vt:lpstr>Презентация PowerPoint</vt:lpstr>
      <vt:lpstr>Дорожная карта</vt:lpstr>
      <vt:lpstr>Установочное совещание</vt:lpstr>
      <vt:lpstr>Результаты предварительного опроса</vt:lpstr>
      <vt:lpstr>Разъяснительная работа  с педагогическими коллективам</vt:lpstr>
      <vt:lpstr>Рисковые профили</vt:lpstr>
      <vt:lpstr>Организационные мероприятия</vt:lpstr>
      <vt:lpstr>Результаты оценки предметных и  методических компетенций учителей</vt:lpstr>
      <vt:lpstr>Индивидуальные образовательные маршруты</vt:lpstr>
      <vt:lpstr>Методическая работа</vt:lpstr>
      <vt:lpstr>Взаимодействие участников</vt:lpstr>
      <vt:lpstr>Курсы повышения квалификации</vt:lpstr>
      <vt:lpstr>Сайт управления образования Курганинский район</vt:lpstr>
      <vt:lpstr>Среднесрочные программы</vt:lpstr>
      <vt:lpstr>Оснащение школ</vt:lpstr>
      <vt:lpstr>Оснащение школ</vt:lpstr>
      <vt:lpstr>Оказание адресной помощи</vt:lpstr>
      <vt:lpstr>Изменения в локальных актах</vt:lpstr>
      <vt:lpstr>Муниципальный мониторинг</vt:lpstr>
      <vt:lpstr>Основные задачи</vt:lpstr>
      <vt:lpstr>Управленческое решение</vt:lpstr>
      <vt:lpstr>Состав коллегии</vt:lpstr>
      <vt:lpstr>Управленческое решение</vt:lpstr>
      <vt:lpstr>Управленческое решение</vt:lpstr>
      <vt:lpstr>Результаты ЕГЭ – 2021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1502</cp:revision>
  <dcterms:created xsi:type="dcterms:W3CDTF">2019-08-18T15:51:14Z</dcterms:created>
  <dcterms:modified xsi:type="dcterms:W3CDTF">2022-04-21T10:32:39Z</dcterms:modified>
</cp:coreProperties>
</file>