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8" r:id="rId3"/>
    <p:sldId id="263" r:id="rId4"/>
    <p:sldId id="264" r:id="rId5"/>
    <p:sldId id="261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E7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0720-FE27-49A8-938E-354604635E7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73B9-FDBF-45F7-8E13-48CE13100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8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0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C8AD-282A-469E-9F30-39E0B4800FE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669" y="137640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1600" b="1" dirty="0" smtClean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892411" y="540567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092175" y="5471067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042007" y="1584797"/>
            <a:ext cx="5705545" cy="3363517"/>
          </a:xfrm>
        </p:spPr>
        <p:txBody>
          <a:bodyPr anchor="ctr"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ходе реализации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адресной поддержки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«500+»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sp>
        <p:nvSpPr>
          <p:cNvPr id="2" name="AutoShape 2" descr="https://infostart.ru/upload/tildastatic/img/tild3662-6536-4533-b832-366331633438__imgsl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285" t="1115" r="2214" b="2602"/>
          <a:stretch/>
        </p:blipFill>
        <p:spPr>
          <a:xfrm>
            <a:off x="119471" y="1351579"/>
            <a:ext cx="5917223" cy="3889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654" y="5593492"/>
            <a:ext cx="696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Горностаева</a:t>
            </a:r>
            <a:r>
              <a:rPr lang="ru-RU" b="1" dirty="0" smtClean="0"/>
              <a:t> Татьяна Юрьевна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начальник управления по надзору и контролю в сфере образования,</a:t>
            </a:r>
          </a:p>
          <a:p>
            <a:r>
              <a:rPr lang="ru-RU" dirty="0"/>
              <a:t>р</a:t>
            </a:r>
            <a:r>
              <a:rPr lang="ru-RU" dirty="0" smtClean="0"/>
              <a:t>егиональный координатор проекта «500+»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9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720462"/>
              </p:ext>
            </p:extLst>
          </p:nvPr>
        </p:nvGraphicFramePr>
        <p:xfrm>
          <a:off x="148282" y="751031"/>
          <a:ext cx="3880023" cy="596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053"/>
                <a:gridCol w="593124"/>
                <a:gridCol w="1326292"/>
                <a:gridCol w="642554"/>
              </a:tblGrid>
              <a:tr h="468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Территория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Территория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ОО</a:t>
                      </a:r>
                      <a:endParaRPr lang="ru-RU" sz="1200" dirty="0"/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Анапа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Крымский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Армавир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Кущевский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Геленджик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Лабинский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Горячий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Ключ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Ленинградский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Краснодар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Мостовский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Новороссийск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Новопокровский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Абинский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Отрадненский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Апшеронский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Павловский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Белоглинский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Приморско-Ахт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Брюховецкий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Северский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Выселковский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Славянский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Гулькевичский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Сочи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Динской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Тбилисский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Кавказский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Темрюкский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Калининский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Тихорецкий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Каневской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Туапсинский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Кореновский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Успенский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Красноарм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Усть-Лабинский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927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Крыловский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Щербиновский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86" t="7686"/>
          <a:stretch/>
        </p:blipFill>
        <p:spPr>
          <a:xfrm>
            <a:off x="6380884" y="763930"/>
            <a:ext cx="5096671" cy="23748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2"/>
          <a:stretch/>
        </p:blipFill>
        <p:spPr>
          <a:xfrm>
            <a:off x="4314015" y="3138509"/>
            <a:ext cx="7320059" cy="3577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69" t="4213" r="1670" b="893"/>
          <a:stretch/>
        </p:blipFill>
        <p:spPr>
          <a:xfrm>
            <a:off x="148281" y="0"/>
            <a:ext cx="616179" cy="63088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 flipV="1">
            <a:off x="891305" y="499858"/>
            <a:ext cx="9795074" cy="69107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96914" y="88748"/>
            <a:ext cx="9202286" cy="40527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Участники, основа и отражение реализации проекта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6966" y="-17"/>
            <a:ext cx="867784" cy="7888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14055" y="1277945"/>
            <a:ext cx="2485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89 школ</a:t>
            </a:r>
          </a:p>
          <a:p>
            <a:pPr algn="ctr"/>
            <a:r>
              <a:rPr lang="ru-RU" b="1" dirty="0"/>
              <a:t>86 кураторов</a:t>
            </a:r>
          </a:p>
          <a:p>
            <a:pPr algn="ctr"/>
            <a:r>
              <a:rPr lang="ru-RU" b="1" dirty="0"/>
              <a:t>38</a:t>
            </a:r>
            <a:r>
              <a:rPr lang="ru-RU" dirty="0"/>
              <a:t> </a:t>
            </a:r>
            <a:r>
              <a:rPr lang="ru-RU" b="1" dirty="0" smtClean="0"/>
              <a:t>муниципальных координаторов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671" y="1715171"/>
            <a:ext cx="4219831" cy="3018957"/>
          </a:xfrm>
          <a:prstGeom prst="rect">
            <a:avLst/>
          </a:prstGeom>
          <a:solidFill>
            <a:srgbClr val="DA7E7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Не завершили в срок 1 марта,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н</a:t>
            </a:r>
            <a:r>
              <a:rPr lang="ru-RU" sz="2000" b="1" u="sng" dirty="0" smtClean="0">
                <a:solidFill>
                  <a:schemeClr val="tx1"/>
                </a:solidFill>
              </a:rPr>
              <a:t>е исправили в срок до 9 марта,</a:t>
            </a:r>
          </a:p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а</a:t>
            </a:r>
            <a:r>
              <a:rPr lang="ru-RU" sz="2000" b="1" u="sng" dirty="0" smtClean="0">
                <a:solidFill>
                  <a:schemeClr val="tx1"/>
                </a:solidFill>
              </a:rPr>
              <a:t>дресно дорабатывали 11 марта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г. Анапа (№</a:t>
            </a:r>
            <a:r>
              <a:rPr lang="ru-RU" sz="2000" dirty="0">
                <a:solidFill>
                  <a:schemeClr val="tx1"/>
                </a:solidFill>
              </a:rPr>
              <a:t>11</a:t>
            </a:r>
            <a:r>
              <a:rPr lang="ru-RU" sz="2000" dirty="0" smtClean="0">
                <a:solidFill>
                  <a:schemeClr val="tx1"/>
                </a:solidFill>
              </a:rPr>
              <a:t>,№</a:t>
            </a:r>
            <a:r>
              <a:rPr lang="ru-RU" sz="2000" dirty="0">
                <a:solidFill>
                  <a:schemeClr val="tx1"/>
                </a:solidFill>
              </a:rPr>
              <a:t>18</a:t>
            </a:r>
            <a:r>
              <a:rPr lang="ru-RU" sz="2000" dirty="0" smtClean="0">
                <a:solidFill>
                  <a:schemeClr val="tx1"/>
                </a:solidFill>
              </a:rPr>
              <a:t>,№ </a:t>
            </a:r>
            <a:r>
              <a:rPr lang="ru-RU" sz="2000" dirty="0">
                <a:solidFill>
                  <a:schemeClr val="tx1"/>
                </a:solidFill>
              </a:rPr>
              <a:t>31)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Динской район </a:t>
            </a:r>
            <a:r>
              <a:rPr lang="ru-RU" sz="2000" dirty="0" smtClean="0">
                <a:solidFill>
                  <a:schemeClr val="tx1"/>
                </a:solidFill>
              </a:rPr>
              <a:t>(№</a:t>
            </a:r>
            <a:r>
              <a:rPr lang="ru-RU" sz="2000" dirty="0">
                <a:solidFill>
                  <a:schemeClr val="tx1"/>
                </a:solidFill>
              </a:rPr>
              <a:t>25)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Кавказский </a:t>
            </a:r>
            <a:r>
              <a:rPr lang="ru-RU" sz="2000" dirty="0">
                <a:solidFill>
                  <a:schemeClr val="tx1"/>
                </a:solidFill>
              </a:rPr>
              <a:t>район </a:t>
            </a:r>
            <a:r>
              <a:rPr lang="ru-RU" sz="2000" dirty="0" smtClean="0">
                <a:solidFill>
                  <a:schemeClr val="tx1"/>
                </a:solidFill>
              </a:rPr>
              <a:t>(№19)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Отрадненский район </a:t>
            </a:r>
            <a:r>
              <a:rPr lang="ru-RU" sz="2000" dirty="0" smtClean="0">
                <a:solidFill>
                  <a:schemeClr val="tx1"/>
                </a:solidFill>
              </a:rPr>
              <a:t>(№4)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Успенский район </a:t>
            </a:r>
            <a:r>
              <a:rPr lang="ru-RU" sz="2000" dirty="0" smtClean="0">
                <a:solidFill>
                  <a:schemeClr val="tx1"/>
                </a:solidFill>
              </a:rPr>
              <a:t>(№</a:t>
            </a:r>
            <a:r>
              <a:rPr lang="ru-RU" sz="2000" dirty="0">
                <a:solidFill>
                  <a:schemeClr val="tx1"/>
                </a:solidFill>
              </a:rPr>
              <a:t>10</a:t>
            </a:r>
            <a:r>
              <a:rPr lang="ru-RU" sz="2000" dirty="0" smtClean="0">
                <a:solidFill>
                  <a:schemeClr val="tx1"/>
                </a:solidFill>
              </a:rPr>
              <a:t>,№17,№</a:t>
            </a:r>
            <a:r>
              <a:rPr lang="ru-RU" sz="2000" dirty="0">
                <a:solidFill>
                  <a:schemeClr val="tx1"/>
                </a:solidFill>
              </a:rPr>
              <a:t>16</a:t>
            </a:r>
            <a:r>
              <a:rPr lang="ru-RU" sz="2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Щербиновский район (</a:t>
            </a:r>
            <a:r>
              <a:rPr lang="ru-RU" sz="2000" dirty="0" smtClean="0">
                <a:solidFill>
                  <a:schemeClr val="tx1"/>
                </a:solidFill>
              </a:rPr>
              <a:t>№ </a:t>
            </a:r>
            <a:r>
              <a:rPr lang="ru-RU" sz="2000" dirty="0">
                <a:solidFill>
                  <a:schemeClr val="tx1"/>
                </a:solidFill>
              </a:rPr>
              <a:t>10</a:t>
            </a:r>
            <a:r>
              <a:rPr lang="ru-RU" sz="2000" dirty="0" smtClean="0">
                <a:solidFill>
                  <a:schemeClr val="tx1"/>
                </a:solidFill>
              </a:rPr>
              <a:t>,№ </a:t>
            </a:r>
            <a:r>
              <a:rPr lang="ru-RU" sz="2000" dirty="0">
                <a:solidFill>
                  <a:schemeClr val="tx1"/>
                </a:solidFill>
              </a:rPr>
              <a:t>12)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48281" y="0"/>
            <a:ext cx="616179" cy="630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-17"/>
            <a:ext cx="867784" cy="7888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6914" y="88748"/>
            <a:ext cx="10160052" cy="40527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Трудности завершения 1-го этапа, профилактика для 2-го этапа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891305" y="499858"/>
            <a:ext cx="9795074" cy="69107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515" y="2784517"/>
            <a:ext cx="4352925" cy="399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502" y="906162"/>
            <a:ext cx="3628210" cy="49388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086" y="735329"/>
            <a:ext cx="41984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 этап (до 1 марта 2022 года)</a:t>
            </a:r>
          </a:p>
          <a:p>
            <a:r>
              <a:rPr lang="ru-RU" dirty="0" smtClean="0"/>
              <a:t>Верификация РПШ, </a:t>
            </a:r>
          </a:p>
          <a:p>
            <a:r>
              <a:rPr lang="ru-RU" dirty="0" smtClean="0"/>
              <a:t>Активация направлений в ИС МЭДК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0086" y="4802747"/>
            <a:ext cx="419841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  <a:r>
              <a:rPr lang="ru-RU" b="1" dirty="0" smtClean="0"/>
              <a:t> этап (с 1.03 по 25.03)</a:t>
            </a:r>
          </a:p>
          <a:p>
            <a:r>
              <a:rPr lang="ru-RU" dirty="0" smtClean="0"/>
              <a:t>Разработка концепции развития, среднесрочной программы,</a:t>
            </a:r>
          </a:p>
          <a:p>
            <a:r>
              <a:rPr lang="ru-RU" dirty="0" err="1" smtClean="0"/>
              <a:t>антирисковых</a:t>
            </a:r>
            <a:r>
              <a:rPr lang="ru-RU" dirty="0" smtClean="0"/>
              <a:t> программ по выбранным направлениям,</a:t>
            </a:r>
          </a:p>
          <a:p>
            <a:r>
              <a:rPr lang="ru-RU" dirty="0"/>
              <a:t>р</a:t>
            </a:r>
            <a:r>
              <a:rPr lang="ru-RU" dirty="0" smtClean="0"/>
              <a:t>азмещение программ в ИС МЭДК,</a:t>
            </a:r>
          </a:p>
          <a:p>
            <a:r>
              <a:rPr lang="ru-RU" dirty="0"/>
              <a:t>к</a:t>
            </a:r>
            <a:r>
              <a:rPr lang="ru-RU" dirty="0" smtClean="0"/>
              <a:t>омментирование в чате</a:t>
            </a:r>
          </a:p>
        </p:txBody>
      </p:sp>
    </p:spTree>
    <p:extLst>
      <p:ext uri="{BB962C8B-B14F-4D97-AF65-F5344CB8AC3E}">
        <p14:creationId xmlns:p14="http://schemas.microsoft.com/office/powerpoint/2010/main" val="266340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7093" y="79003"/>
            <a:ext cx="601362" cy="615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0"/>
            <a:ext cx="867784" cy="78889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6914" y="88748"/>
            <a:ext cx="10160052" cy="40527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исполнения 2-го этапа (25.03.2022 12.00ч.)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932494" y="548218"/>
            <a:ext cx="9795074" cy="69107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79924" y="989221"/>
            <a:ext cx="3286897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г</a:t>
            </a:r>
            <a:r>
              <a:rPr lang="ru-RU" sz="1400" b="1" dirty="0" smtClean="0"/>
              <a:t>. Анапа (№ 11, № 18)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Армавир (№ 3)</a:t>
            </a:r>
          </a:p>
          <a:p>
            <a:pPr algn="ctr"/>
            <a:r>
              <a:rPr lang="ru-RU" sz="1400" dirty="0" smtClean="0"/>
              <a:t>г. Геленджик (№ 12)</a:t>
            </a:r>
          </a:p>
          <a:p>
            <a:pPr algn="ctr"/>
            <a:r>
              <a:rPr lang="ru-RU" sz="1400" dirty="0" smtClean="0"/>
              <a:t>г. Горячий Ключ (№ 5, № 12)</a:t>
            </a:r>
          </a:p>
          <a:p>
            <a:pPr algn="ctr"/>
            <a:r>
              <a:rPr lang="ru-RU" sz="1400" dirty="0" smtClean="0"/>
              <a:t>г. Сочи (№ 28, № 49)</a:t>
            </a:r>
          </a:p>
          <a:p>
            <a:pPr algn="ctr"/>
            <a:r>
              <a:rPr lang="ru-RU" sz="1400" b="1" dirty="0" err="1" smtClean="0"/>
              <a:t>Выселковский</a:t>
            </a:r>
            <a:r>
              <a:rPr lang="ru-RU" sz="1400" b="1" dirty="0" smtClean="0"/>
              <a:t> р ( № 5)</a:t>
            </a:r>
          </a:p>
          <a:p>
            <a:pPr algn="ctr"/>
            <a:r>
              <a:rPr lang="ru-RU" sz="1400" dirty="0" err="1" smtClean="0"/>
              <a:t>Гулькевичский</a:t>
            </a:r>
            <a:r>
              <a:rPr lang="ru-RU" sz="1400" dirty="0" smtClean="0"/>
              <a:t> р (№ 16, № 17, № 18)</a:t>
            </a:r>
          </a:p>
          <a:p>
            <a:pPr algn="ctr"/>
            <a:r>
              <a:rPr lang="ru-RU" sz="1400" b="1" dirty="0" smtClean="0"/>
              <a:t>Динской р ( № 25, № 30)</a:t>
            </a:r>
            <a:endParaRPr lang="ru-RU" sz="1400" b="1" dirty="0"/>
          </a:p>
          <a:p>
            <a:pPr algn="ctr"/>
            <a:r>
              <a:rPr lang="ru-RU" sz="1400" b="1" dirty="0" smtClean="0"/>
              <a:t>Кавказский р ( № 19)</a:t>
            </a:r>
          </a:p>
          <a:p>
            <a:pPr algn="ctr"/>
            <a:r>
              <a:rPr lang="ru-RU" sz="1400" dirty="0" smtClean="0"/>
              <a:t>Каневской р ( № 26, № 41)</a:t>
            </a:r>
          </a:p>
          <a:p>
            <a:pPr algn="ctr"/>
            <a:r>
              <a:rPr lang="ru-RU" sz="1400" dirty="0" smtClean="0"/>
              <a:t>Кореновский р ( № 19, № 27)</a:t>
            </a:r>
            <a:endParaRPr lang="ru-RU" sz="1400" dirty="0"/>
          </a:p>
          <a:p>
            <a:pPr algn="ctr"/>
            <a:r>
              <a:rPr lang="ru-RU" sz="1400" b="1" dirty="0" smtClean="0"/>
              <a:t>Крыловский р (№ 6)</a:t>
            </a:r>
          </a:p>
          <a:p>
            <a:pPr algn="ctr"/>
            <a:r>
              <a:rPr lang="ru-RU" sz="1400" dirty="0" err="1" smtClean="0"/>
              <a:t>Лабинский</a:t>
            </a:r>
            <a:r>
              <a:rPr lang="ru-RU" sz="1400" dirty="0" smtClean="0"/>
              <a:t> р ( № 21)</a:t>
            </a:r>
          </a:p>
          <a:p>
            <a:pPr algn="ctr"/>
            <a:r>
              <a:rPr lang="ru-RU" sz="1400" b="1" dirty="0" smtClean="0"/>
              <a:t>Мостовский р ( № 9, № 16)</a:t>
            </a:r>
          </a:p>
          <a:p>
            <a:pPr algn="ctr"/>
            <a:r>
              <a:rPr lang="ru-RU" sz="1400" dirty="0" smtClean="0"/>
              <a:t>Новопокровский р (№ 2, № 11)</a:t>
            </a:r>
            <a:endParaRPr lang="ru-RU" sz="1400" dirty="0"/>
          </a:p>
          <a:p>
            <a:pPr algn="ctr"/>
            <a:r>
              <a:rPr lang="ru-RU" sz="1400" b="1" dirty="0" smtClean="0"/>
              <a:t>Отрадненский р ( № 2, № 4, № 6, № 12)</a:t>
            </a:r>
          </a:p>
          <a:p>
            <a:pPr algn="ctr"/>
            <a:r>
              <a:rPr lang="ru-RU" sz="1400" b="1" dirty="0" smtClean="0"/>
              <a:t>Павловский р ( № 9, № 13)</a:t>
            </a:r>
          </a:p>
          <a:p>
            <a:pPr algn="ctr"/>
            <a:r>
              <a:rPr lang="ru-RU" sz="1400" dirty="0" err="1" smtClean="0"/>
              <a:t>Приморско-Ахтарский</a:t>
            </a:r>
            <a:r>
              <a:rPr lang="ru-RU" sz="1400" dirty="0" smtClean="0"/>
              <a:t> р (№ 3, № 4)</a:t>
            </a:r>
          </a:p>
          <a:p>
            <a:pPr algn="ctr"/>
            <a:r>
              <a:rPr lang="ru-RU" sz="1400" dirty="0" smtClean="0"/>
              <a:t>Северский р (№ 21, № 23)</a:t>
            </a:r>
          </a:p>
          <a:p>
            <a:pPr algn="ctr"/>
            <a:r>
              <a:rPr lang="ru-RU" sz="1400" dirty="0" smtClean="0"/>
              <a:t>Тбилисский р ( № 1, № 6)</a:t>
            </a:r>
          </a:p>
          <a:p>
            <a:pPr algn="ctr"/>
            <a:r>
              <a:rPr lang="ru-RU" sz="1400" dirty="0" smtClean="0"/>
              <a:t>Темрюкский р (№ 28)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b="1" dirty="0" smtClean="0"/>
              <a:t>Туапсинский </a:t>
            </a:r>
            <a:r>
              <a:rPr lang="ru-RU" sz="1400" b="1" dirty="0"/>
              <a:t>р </a:t>
            </a:r>
            <a:r>
              <a:rPr lang="ru-RU" sz="1400" b="1" dirty="0" smtClean="0"/>
              <a:t>(№ 25)</a:t>
            </a:r>
          </a:p>
          <a:p>
            <a:pPr algn="ctr"/>
            <a:r>
              <a:rPr lang="ru-RU" sz="1400" dirty="0" err="1" smtClean="0"/>
              <a:t>Усть-Лабинский</a:t>
            </a:r>
            <a:r>
              <a:rPr lang="ru-RU" sz="1400" dirty="0" smtClean="0"/>
              <a:t> р (№ 14)</a:t>
            </a:r>
          </a:p>
          <a:p>
            <a:pPr algn="ctr"/>
            <a:endParaRPr 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665789" y="989221"/>
            <a:ext cx="3370060" cy="4401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г. Анапа </a:t>
            </a:r>
            <a:r>
              <a:rPr lang="ru-RU" sz="1400" b="1" dirty="0" smtClean="0"/>
              <a:t>(№ 31) </a:t>
            </a:r>
          </a:p>
          <a:p>
            <a:pPr algn="ctr"/>
            <a:r>
              <a:rPr lang="ru-RU" sz="1400" dirty="0" smtClean="0"/>
              <a:t>г. Армавир (№ 8)</a:t>
            </a:r>
          </a:p>
          <a:p>
            <a:pPr algn="ctr"/>
            <a:r>
              <a:rPr lang="ru-RU" sz="1400" dirty="0" smtClean="0"/>
              <a:t>г. Краснодар (№ 29, № 31, № 58, № 11)</a:t>
            </a:r>
          </a:p>
          <a:p>
            <a:pPr algn="ctr"/>
            <a:r>
              <a:rPr lang="ru-RU" sz="1400" dirty="0" smtClean="0"/>
              <a:t>г. </a:t>
            </a:r>
            <a:r>
              <a:rPr lang="ru-RU" sz="1400" dirty="0"/>
              <a:t>Сочи </a:t>
            </a:r>
            <a:r>
              <a:rPr lang="ru-RU" sz="1400" dirty="0" smtClean="0"/>
              <a:t>(</a:t>
            </a:r>
            <a:r>
              <a:rPr lang="ru-RU" sz="1400" dirty="0"/>
              <a:t>№ </a:t>
            </a:r>
            <a:r>
              <a:rPr lang="ru-RU" sz="1400" dirty="0" smtClean="0"/>
              <a:t>57, № 78)</a:t>
            </a:r>
            <a:endParaRPr lang="ru-RU" sz="1400" dirty="0"/>
          </a:p>
          <a:p>
            <a:pPr algn="ctr"/>
            <a:r>
              <a:rPr lang="ru-RU" sz="1400" dirty="0"/>
              <a:t>Абинский р (</a:t>
            </a:r>
            <a:r>
              <a:rPr lang="ru-RU" sz="1400" dirty="0" smtClean="0"/>
              <a:t>№ 6, № 21)</a:t>
            </a:r>
          </a:p>
          <a:p>
            <a:pPr algn="ctr"/>
            <a:r>
              <a:rPr lang="ru-RU" sz="1400" b="1" dirty="0"/>
              <a:t>Апшеронский </a:t>
            </a:r>
            <a:r>
              <a:rPr lang="ru-RU" sz="1400" b="1" dirty="0" smtClean="0"/>
              <a:t>(№ 33, </a:t>
            </a:r>
            <a:r>
              <a:rPr lang="ru-RU" sz="1400" b="1" dirty="0"/>
              <a:t>№</a:t>
            </a:r>
            <a:r>
              <a:rPr lang="ru-RU" sz="1400" b="1" dirty="0" smtClean="0"/>
              <a:t>23)</a:t>
            </a:r>
          </a:p>
          <a:p>
            <a:pPr algn="ctr"/>
            <a:r>
              <a:rPr lang="ru-RU" sz="1400" dirty="0" err="1" smtClean="0"/>
              <a:t>Белоглинский</a:t>
            </a:r>
            <a:r>
              <a:rPr lang="ru-RU" sz="1400" dirty="0" smtClean="0"/>
              <a:t> р ( № 11)</a:t>
            </a:r>
            <a:endParaRPr lang="ru-RU" sz="1400" dirty="0"/>
          </a:p>
          <a:p>
            <a:pPr algn="ctr"/>
            <a:r>
              <a:rPr lang="ru-RU" sz="1400" dirty="0" err="1" smtClean="0"/>
              <a:t>Брюховецкий</a:t>
            </a:r>
            <a:r>
              <a:rPr lang="ru-RU" sz="1400" dirty="0" smtClean="0"/>
              <a:t> </a:t>
            </a:r>
            <a:r>
              <a:rPr lang="ru-RU" sz="1400" dirty="0"/>
              <a:t>р ( </a:t>
            </a:r>
            <a:r>
              <a:rPr lang="ru-RU" sz="1400" dirty="0" smtClean="0"/>
              <a:t>№ 2, № 8, № </a:t>
            </a:r>
            <a:r>
              <a:rPr lang="ru-RU" sz="1400" dirty="0"/>
              <a:t>9</a:t>
            </a:r>
            <a:r>
              <a:rPr lang="ru-RU" sz="1400" dirty="0" smtClean="0"/>
              <a:t>)</a:t>
            </a:r>
          </a:p>
          <a:p>
            <a:pPr algn="ctr"/>
            <a:r>
              <a:rPr lang="ru-RU" sz="1400" dirty="0"/>
              <a:t>Калининский р ( № 6, № 12, № 14)</a:t>
            </a:r>
          </a:p>
          <a:p>
            <a:pPr algn="ctr"/>
            <a:r>
              <a:rPr lang="ru-RU" sz="1400" dirty="0" smtClean="0"/>
              <a:t>Красноармейский </a:t>
            </a:r>
            <a:r>
              <a:rPr lang="ru-RU" sz="1400" dirty="0"/>
              <a:t>р ( № </a:t>
            </a:r>
            <a:r>
              <a:rPr lang="ru-RU" sz="1400" dirty="0" smtClean="0"/>
              <a:t>19, № </a:t>
            </a:r>
            <a:r>
              <a:rPr lang="ru-RU" sz="1400" dirty="0"/>
              <a:t>29</a:t>
            </a:r>
            <a:r>
              <a:rPr lang="ru-RU" sz="1400" dirty="0" smtClean="0"/>
              <a:t>, № 33)</a:t>
            </a:r>
            <a:endParaRPr lang="ru-RU" sz="1400" dirty="0"/>
          </a:p>
          <a:p>
            <a:pPr algn="ctr"/>
            <a:r>
              <a:rPr lang="ru-RU" sz="1400" dirty="0"/>
              <a:t>Крымский р </a:t>
            </a:r>
            <a:r>
              <a:rPr lang="ru-RU" sz="1400" dirty="0" smtClean="0"/>
              <a:t>(</a:t>
            </a:r>
            <a:r>
              <a:rPr lang="ru-RU" sz="1400" dirty="0"/>
              <a:t>№ </a:t>
            </a:r>
            <a:r>
              <a:rPr lang="ru-RU" sz="1400" dirty="0" smtClean="0"/>
              <a:t>20, № 66)</a:t>
            </a:r>
          </a:p>
          <a:p>
            <a:pPr algn="ctr"/>
            <a:r>
              <a:rPr lang="ru-RU" sz="1400" dirty="0" err="1" smtClean="0"/>
              <a:t>Приморско-Ахтарский</a:t>
            </a:r>
            <a:r>
              <a:rPr lang="ru-RU" sz="1400" dirty="0" smtClean="0"/>
              <a:t> р (№ 2) </a:t>
            </a:r>
          </a:p>
          <a:p>
            <a:pPr algn="ctr"/>
            <a:r>
              <a:rPr lang="ru-RU" sz="1400" dirty="0" smtClean="0"/>
              <a:t>Славянский ( № 17, № 7)</a:t>
            </a:r>
            <a:endParaRPr lang="ru-RU" sz="1400" dirty="0"/>
          </a:p>
          <a:p>
            <a:pPr algn="ctr"/>
            <a:r>
              <a:rPr lang="ru-RU" sz="1400" dirty="0"/>
              <a:t>Тбилисский р ( </a:t>
            </a:r>
            <a:r>
              <a:rPr lang="ru-RU" sz="1400" dirty="0" smtClean="0"/>
              <a:t>№ 5) </a:t>
            </a:r>
          </a:p>
          <a:p>
            <a:pPr algn="ctr"/>
            <a:r>
              <a:rPr lang="ru-RU" sz="1400" dirty="0"/>
              <a:t>Темрюкский р (№ </a:t>
            </a:r>
            <a:r>
              <a:rPr lang="ru-RU" sz="1400" dirty="0" smtClean="0"/>
              <a:t>4</a:t>
            </a:r>
            <a:r>
              <a:rPr lang="ru-RU" sz="1400" dirty="0"/>
              <a:t>)</a:t>
            </a:r>
            <a:endParaRPr lang="ru-RU" sz="1400" dirty="0" smtClean="0"/>
          </a:p>
          <a:p>
            <a:pPr algn="ctr"/>
            <a:r>
              <a:rPr lang="ru-RU" sz="1400" dirty="0" smtClean="0"/>
              <a:t>Тихорецкий р ( № 2, № 8)</a:t>
            </a:r>
            <a:endParaRPr lang="ru-RU" sz="1400" dirty="0"/>
          </a:p>
          <a:p>
            <a:pPr algn="ctr"/>
            <a:r>
              <a:rPr lang="ru-RU" sz="1400" b="1" dirty="0"/>
              <a:t>Туапсинский р </a:t>
            </a:r>
            <a:r>
              <a:rPr lang="ru-RU" sz="1400" b="1" dirty="0" smtClean="0"/>
              <a:t>(</a:t>
            </a:r>
            <a:r>
              <a:rPr lang="ru-RU" sz="1400" b="1" dirty="0"/>
              <a:t>№ </a:t>
            </a:r>
            <a:r>
              <a:rPr lang="ru-RU" sz="1400" b="1" dirty="0" smtClean="0"/>
              <a:t>12, № 33, № 20)</a:t>
            </a:r>
            <a:endParaRPr lang="ru-RU" sz="1400" b="1" dirty="0"/>
          </a:p>
          <a:p>
            <a:pPr algn="ctr"/>
            <a:r>
              <a:rPr lang="ru-RU" sz="1400" b="1" dirty="0"/>
              <a:t>Успенский р ( № </a:t>
            </a:r>
            <a:r>
              <a:rPr lang="ru-RU" sz="1400" b="1" dirty="0" smtClean="0"/>
              <a:t>10, № 16, № </a:t>
            </a:r>
            <a:r>
              <a:rPr lang="ru-RU" sz="1400" b="1" dirty="0"/>
              <a:t>17</a:t>
            </a:r>
            <a:r>
              <a:rPr lang="ru-RU" sz="1400" b="1" dirty="0" smtClean="0"/>
              <a:t>)</a:t>
            </a:r>
            <a:r>
              <a:rPr lang="ru-RU" sz="1400" b="1" dirty="0"/>
              <a:t> </a:t>
            </a:r>
            <a:r>
              <a:rPr lang="ru-RU" sz="1400" b="1" dirty="0" err="1"/>
              <a:t>Щербиновский</a:t>
            </a:r>
            <a:r>
              <a:rPr lang="ru-RU" sz="1400" b="1" dirty="0"/>
              <a:t> р (№ 10, № 12)</a:t>
            </a:r>
          </a:p>
          <a:p>
            <a:pPr algn="ctr"/>
            <a:endParaRPr lang="ru-RU" sz="14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7234817" y="965188"/>
            <a:ext cx="3492751" cy="2031325"/>
          </a:xfrm>
          <a:prstGeom prst="rect">
            <a:avLst/>
          </a:prstGeom>
          <a:solidFill>
            <a:srgbClr val="DA7E7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г. Армавир </a:t>
            </a:r>
            <a:r>
              <a:rPr lang="ru-RU" sz="1400" dirty="0" smtClean="0"/>
              <a:t>(№ 14)</a:t>
            </a:r>
          </a:p>
          <a:p>
            <a:pPr algn="ctr"/>
            <a:r>
              <a:rPr lang="ru-RU" sz="1400" dirty="0"/>
              <a:t>г. Горячий ключ (№ 9) </a:t>
            </a:r>
          </a:p>
          <a:p>
            <a:pPr algn="ctr"/>
            <a:r>
              <a:rPr lang="ru-RU" sz="1400" dirty="0" smtClean="0"/>
              <a:t>г. Краснодар </a:t>
            </a:r>
            <a:r>
              <a:rPr lang="ru-RU" sz="1400" dirty="0"/>
              <a:t>(</a:t>
            </a:r>
            <a:r>
              <a:rPr lang="ru-RU" sz="1400" dirty="0" smtClean="0"/>
              <a:t>№ 74)</a:t>
            </a:r>
          </a:p>
          <a:p>
            <a:pPr algn="ctr"/>
            <a:r>
              <a:rPr lang="ru-RU" sz="1400" dirty="0" smtClean="0"/>
              <a:t>г. Новороссийск (№ 12)</a:t>
            </a:r>
          </a:p>
          <a:p>
            <a:pPr algn="ctr"/>
            <a:r>
              <a:rPr lang="ru-RU" sz="1400" b="1" dirty="0"/>
              <a:t>Апшеронский (№ </a:t>
            </a:r>
            <a:r>
              <a:rPr lang="ru-RU" sz="1400" b="1" dirty="0" smtClean="0"/>
              <a:t>13)</a:t>
            </a:r>
          </a:p>
          <a:p>
            <a:pPr algn="ctr"/>
            <a:r>
              <a:rPr lang="ru-RU" sz="1400" dirty="0"/>
              <a:t>Крымский </a:t>
            </a:r>
            <a:r>
              <a:rPr lang="ru-RU" sz="1400" dirty="0" smtClean="0"/>
              <a:t>р (№ 61)</a:t>
            </a:r>
          </a:p>
          <a:p>
            <a:pPr algn="ctr"/>
            <a:r>
              <a:rPr lang="ru-RU" sz="1400" dirty="0" err="1" smtClean="0"/>
              <a:t>Кущевский</a:t>
            </a:r>
            <a:r>
              <a:rPr lang="ru-RU" sz="1400" dirty="0" smtClean="0"/>
              <a:t> </a:t>
            </a:r>
            <a:r>
              <a:rPr lang="ru-RU" sz="1400" dirty="0"/>
              <a:t>р ( </a:t>
            </a:r>
            <a:r>
              <a:rPr lang="ru-RU" sz="1400" dirty="0" smtClean="0"/>
              <a:t>№ 10)</a:t>
            </a:r>
            <a:endParaRPr lang="ru-RU" sz="1400" dirty="0"/>
          </a:p>
          <a:p>
            <a:pPr algn="ctr"/>
            <a:r>
              <a:rPr lang="ru-RU" sz="1400" dirty="0" smtClean="0"/>
              <a:t>Ленинградский ( № 27)</a:t>
            </a:r>
            <a:endParaRPr lang="ru-RU" sz="1400" dirty="0"/>
          </a:p>
          <a:p>
            <a:pPr algn="ctr"/>
            <a:r>
              <a:rPr lang="ru-RU" sz="1400" dirty="0" err="1"/>
              <a:t>Усть-Лабинский</a:t>
            </a:r>
            <a:r>
              <a:rPr lang="ru-RU" sz="1400" dirty="0"/>
              <a:t> р (</a:t>
            </a:r>
            <a:r>
              <a:rPr lang="ru-RU" sz="1400" dirty="0" smtClean="0"/>
              <a:t>№ 13, № 25)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3970" y="3344376"/>
            <a:ext cx="3731741" cy="3369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Собеседование 23.03.2022 с МОУО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г. Анапа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Динской </a:t>
            </a:r>
            <a:r>
              <a:rPr lang="ru-RU" sz="1400" dirty="0">
                <a:solidFill>
                  <a:schemeClr val="tx1"/>
                </a:solidFill>
              </a:rPr>
              <a:t>район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Кавказский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Отрадненский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Успенский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Щербиновский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Выселковский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Мостовский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Новопокровский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Павловский район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Апшеронский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Крыловский район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fontAlgn="t"/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Туапсинский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район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7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98728" y="20742"/>
            <a:ext cx="770484" cy="78887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 flipV="1">
            <a:off x="883514" y="630889"/>
            <a:ext cx="9795074" cy="69107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97924" y="152155"/>
            <a:ext cx="9202286" cy="4052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Ближайшие задачи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966" y="-17"/>
            <a:ext cx="867784" cy="7888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38865" y="883078"/>
            <a:ext cx="10518101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до </a:t>
            </a:r>
            <a:r>
              <a:rPr lang="ru-RU" sz="2800" b="1" u="sng" dirty="0"/>
              <a:t>31 марта 2022 года</a:t>
            </a:r>
            <a:r>
              <a:rPr lang="en-US" sz="2800" b="1" u="sng" dirty="0"/>
              <a:t>:</a:t>
            </a:r>
            <a:endParaRPr lang="ru-RU" sz="2800" b="1" u="sng" dirty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Взять под личный контроль размещение материалов в ИС МЭДК в срок </a:t>
            </a:r>
            <a:r>
              <a:rPr lang="ru-RU" sz="2400" b="1" dirty="0" smtClean="0"/>
              <a:t>не позднее 25 марта 2022 года </a:t>
            </a:r>
            <a:r>
              <a:rPr lang="ru-RU" sz="2400" dirty="0" smtClean="0"/>
              <a:t>и проведение содержательной экспертизы размещенных </a:t>
            </a:r>
            <a:r>
              <a:rPr lang="ru-RU" sz="2400" dirty="0"/>
              <a:t>концептуальных документов ОО в соответствии </a:t>
            </a:r>
            <a:r>
              <a:rPr lang="ru-RU" sz="2400" dirty="0" smtClean="0"/>
              <a:t>                         с </a:t>
            </a:r>
            <a:r>
              <a:rPr lang="ru-RU" sz="2400" dirty="0"/>
              <a:t>разработанными критериями на </a:t>
            </a:r>
            <a:r>
              <a:rPr lang="ru-RU" sz="2400" u="sng" dirty="0"/>
              <a:t>муниципальном </a:t>
            </a:r>
            <a:r>
              <a:rPr lang="ru-RU" sz="2400" u="sng" dirty="0" smtClean="0"/>
              <a:t>уровне </a:t>
            </a:r>
            <a:r>
              <a:rPr lang="ru-RU" sz="2400" b="1" u="sng" dirty="0" smtClean="0"/>
              <a:t>до 29 марта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    (выборочная содержательная </a:t>
            </a:r>
            <a:r>
              <a:rPr lang="ru-RU" sz="2400" dirty="0"/>
              <a:t>экспертиза концептуальных документов ОО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в </a:t>
            </a:r>
            <a:r>
              <a:rPr lang="ru-RU" sz="2400" dirty="0"/>
              <a:t>соответствии с разработанными критериями </a:t>
            </a:r>
            <a:r>
              <a:rPr lang="ru-RU" sz="2400" dirty="0" smtClean="0"/>
              <a:t>будет проведена на   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региональном уровне 30 и 31 марта); </a:t>
            </a:r>
            <a:endParaRPr lang="ru-RU" sz="2400" dirty="0"/>
          </a:p>
          <a:p>
            <a:pPr marL="457200" indent="-457200">
              <a:buAutoNum type="arabicPeriod" startAt="2"/>
            </a:pPr>
            <a:r>
              <a:rPr lang="ru-RU" sz="2400" dirty="0" smtClean="0"/>
              <a:t>Директорам и кураторам школ-участниц проекта «500+» в 2022 году </a:t>
            </a:r>
            <a:endParaRPr lang="ru-RU" sz="2400" u="sng" dirty="0"/>
          </a:p>
          <a:p>
            <a:r>
              <a:rPr lang="ru-RU" sz="2400" dirty="0" smtClean="0"/>
              <a:t>      завершить прохождение опроса в срок </a:t>
            </a:r>
            <a:r>
              <a:rPr lang="ru-RU" sz="2400" b="1" dirty="0" smtClean="0"/>
              <a:t>ДО 30 марта </a:t>
            </a:r>
            <a:r>
              <a:rPr lang="ru-RU" sz="2400" dirty="0" smtClean="0"/>
              <a:t>2022 года.</a:t>
            </a:r>
          </a:p>
        </p:txBody>
      </p:sp>
    </p:spTree>
    <p:extLst>
      <p:ext uri="{BB962C8B-B14F-4D97-AF65-F5344CB8AC3E}">
        <p14:creationId xmlns:p14="http://schemas.microsoft.com/office/powerpoint/2010/main" val="7374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822</Words>
  <Application>Microsoft Office PowerPoint</Application>
  <PresentationFormat>Широкоэкранный</PresentationFormat>
  <Paragraphs>181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О ходе реализации  федерального проекта  адресной поддержки  школ «500+»  в Краснодарском крае  в 2022 году </vt:lpstr>
      <vt:lpstr>Участники, основа и отражение реализации проекта </vt:lpstr>
      <vt:lpstr>Трудности завершения 1-го этапа, профилактика для 2-го этапа</vt:lpstr>
      <vt:lpstr>Мониторинг исполнения 2-го этапа (25.03.2022 12.00ч.) </vt:lpstr>
      <vt:lpstr>Ближайшие задачи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123</cp:revision>
  <cp:lastPrinted>2022-03-25T10:27:50Z</cp:lastPrinted>
  <dcterms:created xsi:type="dcterms:W3CDTF">2021-09-28T10:01:15Z</dcterms:created>
  <dcterms:modified xsi:type="dcterms:W3CDTF">2022-03-25T10:42:36Z</dcterms:modified>
</cp:coreProperties>
</file>