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70" r:id="rId5"/>
    <p:sldId id="271" r:id="rId6"/>
    <p:sldId id="272" r:id="rId7"/>
    <p:sldId id="261" r:id="rId8"/>
    <p:sldId id="262" r:id="rId9"/>
    <p:sldId id="265" r:id="rId10"/>
    <p:sldId id="266" r:id="rId11"/>
    <p:sldId id="267" r:id="rId12"/>
    <p:sldId id="268" r:id="rId13"/>
    <p:sldId id="269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60D2D-7405-42ED-ACC2-9FB8F9A0B0CE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9ACE8-6310-4936-B4D2-DBD58D5982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90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D9ACE8-6310-4936-B4D2-DBD58D5982D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361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9CEE83-03C8-4DAC-8E99-C80B4F10A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890CB43-50C9-40A9-9142-D8074D1624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55681C-3C5B-480E-AFFC-AA453B0E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094C31-401D-449B-A194-620D8BD44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7FF7188-1AE5-4315-ACD9-55E409C7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57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5117BF-2AD0-4BC2-A098-20D7ED364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DBE92E5-A01E-4A7E-9CFB-A852C93F2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A14538D-0D69-49EA-99FD-62814C2B0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BFB4B7-F2A1-4862-BC1A-4272BD313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0D7048-98AC-4268-81B4-FC4843D51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38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74F2EB1-F2B1-4923-A971-505E6CF42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4044C50-6397-4672-B693-22988601F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73D8040-5A01-4D62-BE19-01B28E5E8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E329051-3C56-4AC1-8E5C-DAED8E7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F16B394-37D4-4E0D-8DDF-2011D960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90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7ED03B-CDA0-4208-A78B-7DDF07954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599429-BD92-424E-A7B8-8E6D95868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4B2300-92F7-42C5-B703-5B6631DB1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54E8AB-F198-46A9-B0E9-AF018AA0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A6610D9-7457-4933-BF27-98CFF671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20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CBB866-902F-4836-AF9F-70C9B3296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FAB1A1-77FB-41D8-B5D7-3BC2E7E58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65923FF-F02D-4EEE-B011-A1DD93B0E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0ED439D-0339-46EF-93ED-85E40468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D3E4637-0F1C-47D4-93B3-B2A099EA1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93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DE6290-2C73-4F77-86BF-847F76AE3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7C95F6-5DCA-4AAA-BC8D-B17BC5544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7E2EDC5-12B0-4A1D-91C7-86D74C922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EEA55FF-2334-4384-8D33-B3700C4E8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144BF5F-06D1-46FC-BE96-9770A470A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F6870AB-F3E6-4E58-B184-3214D971B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93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7590AA-E9CA-4C04-9CB6-6CB9A86A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D6D7495-ECE9-47FC-87A9-290CC108E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96925CF-A867-4EE3-ADCB-DF40F3C7F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8F7629D-73F8-4714-A7FF-81359B7FC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46AAF54-70A2-47CC-A509-9280C90E1D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CF6DB14-4268-4A6E-87D9-41E061A2F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0C56D342-DD19-432F-8AB6-8FF3B7ED9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97A0BC2-04C2-4DCD-B403-D1A560E71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67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6931CE-C858-43A2-A428-0EF030B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6CEA6F3-1C1F-49C9-9B6E-59D1D64A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9B4797C-2E46-48F8-8B5D-914B4D83A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D9EEB8F-F0AE-4901-A50B-49389B1A8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85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835351B-0F48-4974-AC50-5C7AA5615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FDADB9E-6F00-4239-81C6-61CF9A8F2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0A074267-4C62-4061-B48D-4C3B2CE99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53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C750EB-2220-4F45-9BD5-3FF262A00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871DDBF-C52A-40CC-9389-05EFEC436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68CD23A-9F7B-4AE9-AD32-80011FD2BC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F260BB6-713C-43FF-A0FC-0C465CE02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7EC289A-68B1-4A99-A255-6A2103834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35AE2835-3184-4696-8EFA-F38C35D0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14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374B4D-8A34-4F9D-8890-6E7A989A6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77F588A-14AE-4BEF-A581-96E7B7DB6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1ECD3C6-CB6A-4ED1-8C18-B289C3A00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10001B-3D62-4657-9008-897068AF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D4621F8-FD07-4CD1-8964-279A37197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2175549-40B7-4BDA-82A9-1113CCB21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70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5F1E35-B78D-4A3C-A18D-7C1170C61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391BF58-D27D-4039-A5F9-5B9ADD8CB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A97313A-008B-4FD8-BFFA-D7920637C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FD475-3173-49E2-B1A0-33AF5463FE11}" type="datetimeFigureOut">
              <a:rPr lang="ru-RU" smtClean="0"/>
              <a:t>19.04.22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EB82A2-3F2F-4FC4-BC27-E17D084B6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D2C616-A187-427E-8C3B-CA497EFC5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B6AF-D11C-4229-B906-FA16884A76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02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4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3" Type="http://schemas.openxmlformats.org/officeDocument/2006/relationships/image" Target="../media/image80.png"/><Relationship Id="rId7" Type="http://schemas.openxmlformats.org/officeDocument/2006/relationships/image" Target="../media/image120.png"/><Relationship Id="rId12" Type="http://schemas.openxmlformats.org/officeDocument/2006/relationships/image" Target="../media/image17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11" Type="http://schemas.openxmlformats.org/officeDocument/2006/relationships/image" Target="../media/image160.png"/><Relationship Id="rId5" Type="http://schemas.openxmlformats.org/officeDocument/2006/relationships/image" Target="../media/image100.png"/><Relationship Id="rId10" Type="http://schemas.openxmlformats.org/officeDocument/2006/relationships/image" Target="../media/image150.png"/><Relationship Id="rId4" Type="http://schemas.openxmlformats.org/officeDocument/2006/relationships/image" Target="../media/image90.png"/><Relationship Id="rId9" Type="http://schemas.openxmlformats.org/officeDocument/2006/relationships/image" Target="../media/image14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1F893B-0D67-48B9-BDE8-1AE93BDEFB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Особенности изучения тригонометрии на числовой окружности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9F90499-6377-4A4B-9D08-93B1ACF176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Попова Ирина Николаевна,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 МБОУ СОШ № 6 им. Ю. А. Гагарина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Кавказский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394217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9ECECC-9473-419E-BB0B-10D4076B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470" y="2766218"/>
            <a:ext cx="4310575" cy="1325563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Макет для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endParaRPr lang="ru-RU" dirty="0"/>
          </a:p>
        </p:txBody>
      </p:sp>
      <p:pic>
        <p:nvPicPr>
          <p:cNvPr id="4" name="Объект 3" descr="Макет№1">
            <a:extLst>
              <a:ext uri="{FF2B5EF4-FFF2-40B4-BE49-F238E27FC236}">
                <a16:creationId xmlns:a16="http://schemas.microsoft.com/office/drawing/2014/main" xmlns="" id="{89335825-DA77-427E-A08D-7F5907A327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62909" b="14335"/>
          <a:stretch/>
        </p:blipFill>
        <p:spPr bwMode="auto">
          <a:xfrm>
            <a:off x="5205045" y="343825"/>
            <a:ext cx="5176911" cy="61703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18355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DA35C2-70E6-454F-91A5-1EF73A7B9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7648"/>
            <a:ext cx="4507523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Макет  для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/>
          </a:p>
        </p:txBody>
      </p:sp>
      <p:pic>
        <p:nvPicPr>
          <p:cNvPr id="6" name="Рисунок 5" descr="Макет №2">
            <a:extLst>
              <a:ext uri="{FF2B5EF4-FFF2-40B4-BE49-F238E27FC236}">
                <a16:creationId xmlns:a16="http://schemas.microsoft.com/office/drawing/2014/main" xmlns="" id="{BB1162A2-E5E3-4600-9704-D18B8E1A8BB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" r="67259" b="23525"/>
          <a:stretch/>
        </p:blipFill>
        <p:spPr bwMode="auto">
          <a:xfrm>
            <a:off x="5775960" y="401680"/>
            <a:ext cx="4797082" cy="60546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34861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8AAC08-43B4-424C-9515-8D75DB0F8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184" y="2766218"/>
            <a:ext cx="5590735" cy="1325563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Макет для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 </a:t>
            </a:r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cos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F1E50BB7-193E-41CC-8EB6-33235D208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13" descr="Макет №3">
            <a:extLst>
              <a:ext uri="{FF2B5EF4-FFF2-40B4-BE49-F238E27FC236}">
                <a16:creationId xmlns:a16="http://schemas.microsoft.com/office/drawing/2014/main" xmlns="" id="{A99D3F35-F813-427A-AF4C-084C97529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07" r="63589" b="24007"/>
          <a:stretch>
            <a:fillRect/>
          </a:stretch>
        </p:blipFill>
        <p:spPr bwMode="auto">
          <a:xfrm>
            <a:off x="6096000" y="518112"/>
            <a:ext cx="5468816" cy="565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D1B2DC50-144D-44DD-AF17-D6A160DAC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52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	</a:t>
            </a: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932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0C1704-4813-4A14-88DE-A3177995F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644" y="3234934"/>
            <a:ext cx="301634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Макет  для </a:t>
            </a:r>
            <a:r>
              <a:rPr lang="en-US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ctg</a:t>
            </a:r>
            <a:r>
              <a:rPr lang="ru-RU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6046419-EE71-425A-80B3-43653788D01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837"/>
          <a:stretch/>
        </p:blipFill>
        <p:spPr>
          <a:xfrm>
            <a:off x="4642584" y="580928"/>
            <a:ext cx="5640653" cy="5397957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8AABBCA5-C39E-41CB-9971-8270EE01D639}"/>
              </a:ext>
            </a:extLst>
          </p:cNvPr>
          <p:cNvCxnSpPr>
            <a:cxnSpLocks/>
          </p:cNvCxnSpPr>
          <p:nvPr/>
        </p:nvCxnSpPr>
        <p:spPr>
          <a:xfrm>
            <a:off x="3066544" y="1725952"/>
            <a:ext cx="793417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84E78A48-46AF-419C-9FBC-C1675CC0CCAA}"/>
              </a:ext>
            </a:extLst>
          </p:cNvPr>
          <p:cNvCxnSpPr>
            <a:cxnSpLocks/>
          </p:cNvCxnSpPr>
          <p:nvPr/>
        </p:nvCxnSpPr>
        <p:spPr>
          <a:xfrm flipV="1">
            <a:off x="8932985" y="0"/>
            <a:ext cx="0" cy="695647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70BA97D1-3248-4D51-BE0C-1B59FD49A9B7}"/>
              </a:ext>
            </a:extLst>
          </p:cNvPr>
          <p:cNvCxnSpPr>
            <a:cxnSpLocks/>
          </p:cNvCxnSpPr>
          <p:nvPr/>
        </p:nvCxnSpPr>
        <p:spPr>
          <a:xfrm flipV="1">
            <a:off x="6355790" y="339895"/>
            <a:ext cx="2601344" cy="45697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352085B5-2F45-4D30-95EB-16753CEDE44F}"/>
              </a:ext>
            </a:extLst>
          </p:cNvPr>
          <p:cNvCxnSpPr>
            <a:cxnSpLocks/>
          </p:cNvCxnSpPr>
          <p:nvPr/>
        </p:nvCxnSpPr>
        <p:spPr>
          <a:xfrm flipV="1">
            <a:off x="5713498" y="1733841"/>
            <a:ext cx="4433692" cy="253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6B831E82-2999-42AC-810B-20E8C5A26741}"/>
              </a:ext>
            </a:extLst>
          </p:cNvPr>
          <p:cNvCxnSpPr>
            <a:cxnSpLocks/>
          </p:cNvCxnSpPr>
          <p:nvPr/>
        </p:nvCxnSpPr>
        <p:spPr>
          <a:xfrm>
            <a:off x="4419856" y="1743511"/>
            <a:ext cx="4537278" cy="2706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5A87BC72-3843-4557-A9EB-62E472728808}"/>
              </a:ext>
            </a:extLst>
          </p:cNvPr>
          <p:cNvCxnSpPr>
            <a:cxnSpLocks/>
          </p:cNvCxnSpPr>
          <p:nvPr/>
        </p:nvCxnSpPr>
        <p:spPr>
          <a:xfrm flipH="1" flipV="1">
            <a:off x="6219743" y="1745939"/>
            <a:ext cx="2737391" cy="4750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Надпись 60">
                <a:extLst>
                  <a:ext uri="{FF2B5EF4-FFF2-40B4-BE49-F238E27FC236}">
                    <a16:creationId xmlns:a16="http://schemas.microsoft.com/office/drawing/2014/main" xmlns="" id="{4723A0FF-4BF3-4D2C-AF0F-6EFB8B085993}"/>
                  </a:ext>
                </a:extLst>
              </p:cNvPr>
              <p:cNvSpPr txBox="1"/>
              <p:nvPr/>
            </p:nvSpPr>
            <p:spPr>
              <a:xfrm>
                <a:off x="3982180" y="1278592"/>
                <a:ext cx="765368" cy="420268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Надпись 60">
                <a:extLst>
                  <a:ext uri="{FF2B5EF4-FFF2-40B4-BE49-F238E27FC236}">
                    <a16:creationId xmlns:a16="http://schemas.microsoft.com/office/drawing/2014/main" id="{4723A0FF-4BF3-4D2C-AF0F-6EFB8B0859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180" y="1278592"/>
                <a:ext cx="765368" cy="4202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Надпись 59">
                <a:extLst>
                  <a:ext uri="{FF2B5EF4-FFF2-40B4-BE49-F238E27FC236}">
                    <a16:creationId xmlns:a16="http://schemas.microsoft.com/office/drawing/2014/main" xmlns="" id="{20A532C0-5E4C-4C0E-B8D0-6305B8904179}"/>
                  </a:ext>
                </a:extLst>
              </p:cNvPr>
              <p:cNvSpPr txBox="1"/>
              <p:nvPr/>
            </p:nvSpPr>
            <p:spPr>
              <a:xfrm>
                <a:off x="5883713" y="885460"/>
                <a:ext cx="446405" cy="47688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b="1" i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ru-RU" sz="20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000" b="1" i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sz="2000" b="1" i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Надпись 59">
                <a:extLst>
                  <a:ext uri="{FF2B5EF4-FFF2-40B4-BE49-F238E27FC236}">
                    <a16:creationId xmlns:a16="http://schemas.microsoft.com/office/drawing/2014/main" id="{20A532C0-5E4C-4C0E-B8D0-6305B89041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3713" y="885460"/>
                <a:ext cx="446405" cy="476885"/>
              </a:xfrm>
              <a:prstGeom prst="rect">
                <a:avLst/>
              </a:prstGeom>
              <a:blipFill>
                <a:blip r:embed="rId5"/>
                <a:stretch>
                  <a:fillRect r="-36986" b="-61538"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Надпись 63">
            <a:extLst>
              <a:ext uri="{FF2B5EF4-FFF2-40B4-BE49-F238E27FC236}">
                <a16:creationId xmlns:a16="http://schemas.microsoft.com/office/drawing/2014/main" xmlns="" id="{6B8E3ACA-BBAA-4992-B779-7EED4288DE04}"/>
              </a:ext>
            </a:extLst>
          </p:cNvPr>
          <p:cNvSpPr txBox="1"/>
          <p:nvPr/>
        </p:nvSpPr>
        <p:spPr>
          <a:xfrm>
            <a:off x="6671017" y="1262867"/>
            <a:ext cx="236220" cy="27051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FD6D91E9-54AA-4DC5-9BA7-1CD16EE9720D}"/>
              </a:ext>
            </a:extLst>
          </p:cNvPr>
          <p:cNvCxnSpPr>
            <a:cxnSpLocks/>
          </p:cNvCxnSpPr>
          <p:nvPr/>
        </p:nvCxnSpPr>
        <p:spPr>
          <a:xfrm>
            <a:off x="5514886" y="1745939"/>
            <a:ext cx="3418045" cy="333551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xmlns="" id="{DCD9B413-882B-4B9E-B48B-526478301360}"/>
              </a:ext>
            </a:extLst>
          </p:cNvPr>
          <p:cNvCxnSpPr>
            <a:cxnSpLocks/>
          </p:cNvCxnSpPr>
          <p:nvPr/>
        </p:nvCxnSpPr>
        <p:spPr>
          <a:xfrm flipH="1">
            <a:off x="6066908" y="1733842"/>
            <a:ext cx="2866077" cy="286144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Надпись 38">
            <a:extLst>
              <a:ext uri="{FF2B5EF4-FFF2-40B4-BE49-F238E27FC236}">
                <a16:creationId xmlns:a16="http://schemas.microsoft.com/office/drawing/2014/main" xmlns="" id="{938A61AF-6D96-4736-9AE0-F2AB717461D8}"/>
              </a:ext>
            </a:extLst>
          </p:cNvPr>
          <p:cNvSpPr txBox="1"/>
          <p:nvPr/>
        </p:nvSpPr>
        <p:spPr>
          <a:xfrm>
            <a:off x="5287845" y="1298761"/>
            <a:ext cx="622667" cy="5808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Надпись 58">
                <a:extLst>
                  <a:ext uri="{FF2B5EF4-FFF2-40B4-BE49-F238E27FC236}">
                    <a16:creationId xmlns:a16="http://schemas.microsoft.com/office/drawing/2014/main" xmlns="" id="{0E80D995-110E-4692-B273-1FEF0E350AF1}"/>
                  </a:ext>
                </a:extLst>
              </p:cNvPr>
              <p:cNvSpPr txBox="1"/>
              <p:nvPr/>
            </p:nvSpPr>
            <p:spPr>
              <a:xfrm>
                <a:off x="7750084" y="864704"/>
                <a:ext cx="578339" cy="597459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000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ru-RU" sz="2000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0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7" name="Надпись 58">
                <a:extLst>
                  <a:ext uri="{FF2B5EF4-FFF2-40B4-BE49-F238E27FC236}">
                    <a16:creationId xmlns:a16="http://schemas.microsoft.com/office/drawing/2014/main" id="{0E80D995-110E-4692-B273-1FEF0E350A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0084" y="864704"/>
                <a:ext cx="578339" cy="597459"/>
              </a:xfrm>
              <a:prstGeom prst="rect">
                <a:avLst/>
              </a:prstGeom>
              <a:blipFill>
                <a:blip r:embed="rId6"/>
                <a:stretch>
                  <a:fillRect b="-27551"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Надпись 36">
            <a:extLst>
              <a:ext uri="{FF2B5EF4-FFF2-40B4-BE49-F238E27FC236}">
                <a16:creationId xmlns:a16="http://schemas.microsoft.com/office/drawing/2014/main" xmlns="" id="{70B313ED-D444-44DC-AD60-94F809DD8D7E}"/>
              </a:ext>
            </a:extLst>
          </p:cNvPr>
          <p:cNvSpPr txBox="1"/>
          <p:nvPr/>
        </p:nvSpPr>
        <p:spPr>
          <a:xfrm>
            <a:off x="8957136" y="1325830"/>
            <a:ext cx="278130" cy="3175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Надпись 57">
                <a:extLst>
                  <a:ext uri="{FF2B5EF4-FFF2-40B4-BE49-F238E27FC236}">
                    <a16:creationId xmlns:a16="http://schemas.microsoft.com/office/drawing/2014/main" xmlns="" id="{EED137F2-D8B5-415A-A94F-1B1E7042E58F}"/>
                  </a:ext>
                </a:extLst>
              </p:cNvPr>
              <p:cNvSpPr txBox="1"/>
              <p:nvPr/>
            </p:nvSpPr>
            <p:spPr>
              <a:xfrm>
                <a:off x="10147190" y="1255470"/>
                <a:ext cx="358775" cy="41338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Надпись 57">
                <a:extLst>
                  <a:ext uri="{FF2B5EF4-FFF2-40B4-BE49-F238E27FC236}">
                    <a16:creationId xmlns:a16="http://schemas.microsoft.com/office/drawing/2014/main" id="{EED137F2-D8B5-415A-A94F-1B1E7042E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190" y="1255470"/>
                <a:ext cx="358775" cy="413385"/>
              </a:xfrm>
              <a:prstGeom prst="rect">
                <a:avLst/>
              </a:prstGeom>
              <a:blipFill>
                <a:blip r:embed="rId7"/>
                <a:stretch>
                  <a:fillRect r="-17241"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Надпись 57">
                <a:extLst>
                  <a:ext uri="{FF2B5EF4-FFF2-40B4-BE49-F238E27FC236}">
                    <a16:creationId xmlns:a16="http://schemas.microsoft.com/office/drawing/2014/main" xmlns="" id="{0561E7D0-7A83-4EB1-B55C-B6735A68B26B}"/>
                  </a:ext>
                </a:extLst>
              </p:cNvPr>
              <p:cNvSpPr txBox="1"/>
              <p:nvPr/>
            </p:nvSpPr>
            <p:spPr>
              <a:xfrm>
                <a:off x="8887241" y="-73490"/>
                <a:ext cx="358775" cy="41338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" name="Надпись 57">
                <a:extLst>
                  <a:ext uri="{FF2B5EF4-FFF2-40B4-BE49-F238E27FC236}">
                    <a16:creationId xmlns:a16="http://schemas.microsoft.com/office/drawing/2014/main" id="{0561E7D0-7A83-4EB1-B55C-B6735A68B2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7241" y="-73490"/>
                <a:ext cx="358775" cy="413385"/>
              </a:xfrm>
              <a:prstGeom prst="rect">
                <a:avLst/>
              </a:prstGeom>
              <a:blipFill>
                <a:blip r:embed="rId8"/>
                <a:stretch>
                  <a:fillRect r="-15254"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Надпись 58">
                <a:extLst>
                  <a:ext uri="{FF2B5EF4-FFF2-40B4-BE49-F238E27FC236}">
                    <a16:creationId xmlns:a16="http://schemas.microsoft.com/office/drawing/2014/main" xmlns="" id="{87C5DE4A-18D7-4045-978A-606099C87032}"/>
                  </a:ext>
                </a:extLst>
              </p:cNvPr>
              <p:cNvSpPr txBox="1"/>
              <p:nvPr/>
            </p:nvSpPr>
            <p:spPr>
              <a:xfrm>
                <a:off x="8957136" y="2046410"/>
                <a:ext cx="406400" cy="48450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0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0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Надпись 58">
                <a:extLst>
                  <a:ext uri="{FF2B5EF4-FFF2-40B4-BE49-F238E27FC236}">
                    <a16:creationId xmlns:a16="http://schemas.microsoft.com/office/drawing/2014/main" id="{87C5DE4A-18D7-4045-978A-606099C870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7136" y="2046410"/>
                <a:ext cx="406400" cy="484505"/>
              </a:xfrm>
              <a:prstGeom prst="rect">
                <a:avLst/>
              </a:prstGeom>
              <a:blipFill>
                <a:blip r:embed="rId9"/>
                <a:stretch>
                  <a:fillRect r="-2985" b="-58228"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Надпись 63">
            <a:extLst>
              <a:ext uri="{FF2B5EF4-FFF2-40B4-BE49-F238E27FC236}">
                <a16:creationId xmlns:a16="http://schemas.microsoft.com/office/drawing/2014/main" xmlns="" id="{170BB57C-5619-4E8E-BF56-BC94C28B9820}"/>
              </a:ext>
            </a:extLst>
          </p:cNvPr>
          <p:cNvSpPr txBox="1"/>
          <p:nvPr/>
        </p:nvSpPr>
        <p:spPr>
          <a:xfrm>
            <a:off x="8982806" y="3293745"/>
            <a:ext cx="236220" cy="27051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Надпись 59">
                <a:extLst>
                  <a:ext uri="{FF2B5EF4-FFF2-40B4-BE49-F238E27FC236}">
                    <a16:creationId xmlns:a16="http://schemas.microsoft.com/office/drawing/2014/main" xmlns="" id="{11096D4B-5B4E-4E17-912F-2A0BEA5EF387}"/>
                  </a:ext>
                </a:extLst>
              </p:cNvPr>
              <p:cNvSpPr txBox="1"/>
              <p:nvPr/>
            </p:nvSpPr>
            <p:spPr>
              <a:xfrm>
                <a:off x="8965606" y="3937903"/>
                <a:ext cx="446405" cy="476885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ru-RU" sz="20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000" b="1" i="1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3" name="Надпись 59">
                <a:extLst>
                  <a:ext uri="{FF2B5EF4-FFF2-40B4-BE49-F238E27FC236}">
                    <a16:creationId xmlns:a16="http://schemas.microsoft.com/office/drawing/2014/main" id="{11096D4B-5B4E-4E17-912F-2A0BEA5EF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5606" y="3937903"/>
                <a:ext cx="446405" cy="476885"/>
              </a:xfrm>
              <a:prstGeom prst="rect">
                <a:avLst/>
              </a:prstGeom>
              <a:blipFill>
                <a:blip r:embed="rId10"/>
                <a:stretch>
                  <a:fillRect r="-35616" b="-60256"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Надпись 38">
            <a:extLst>
              <a:ext uri="{FF2B5EF4-FFF2-40B4-BE49-F238E27FC236}">
                <a16:creationId xmlns:a16="http://schemas.microsoft.com/office/drawing/2014/main" xmlns="" id="{0457E421-0357-43F2-AA2D-CD599EBE5C04}"/>
              </a:ext>
            </a:extLst>
          </p:cNvPr>
          <p:cNvSpPr txBox="1"/>
          <p:nvPr/>
        </p:nvSpPr>
        <p:spPr>
          <a:xfrm>
            <a:off x="5928995" y="3302000"/>
            <a:ext cx="334010" cy="25400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45" name="Надпись 38">
            <a:extLst>
              <a:ext uri="{FF2B5EF4-FFF2-40B4-BE49-F238E27FC236}">
                <a16:creationId xmlns:a16="http://schemas.microsoft.com/office/drawing/2014/main" xmlns="" id="{D3CFA11A-8694-40D0-89FF-BC5F66BD5FB6}"/>
              </a:ext>
            </a:extLst>
          </p:cNvPr>
          <p:cNvSpPr txBox="1"/>
          <p:nvPr/>
        </p:nvSpPr>
        <p:spPr>
          <a:xfrm>
            <a:off x="8965606" y="4845707"/>
            <a:ext cx="622667" cy="58089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Надпись 60">
                <a:extLst>
                  <a:ext uri="{FF2B5EF4-FFF2-40B4-BE49-F238E27FC236}">
                    <a16:creationId xmlns:a16="http://schemas.microsoft.com/office/drawing/2014/main" xmlns="" id="{6332F4B2-EC3F-4ABC-9F4B-D26E1C9150BD}"/>
                  </a:ext>
                </a:extLst>
              </p:cNvPr>
              <p:cNvSpPr txBox="1"/>
              <p:nvPr/>
            </p:nvSpPr>
            <p:spPr>
              <a:xfrm>
                <a:off x="8863332" y="6157114"/>
                <a:ext cx="765368" cy="420268"/>
              </a:xfrm>
              <a:prstGeom prst="rect">
                <a:avLst/>
              </a:prstGeom>
              <a:noFill/>
              <a:ln w="6350">
                <a:noFill/>
              </a:ln>
            </p:spPr>
            <p:txBody>
              <a:bodyPr rot="0" spcFirstLastPara="0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1" i="1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000" b="1" i="1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ru-RU" sz="20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6" name="Надпись 60">
                <a:extLst>
                  <a:ext uri="{FF2B5EF4-FFF2-40B4-BE49-F238E27FC236}">
                    <a16:creationId xmlns:a16="http://schemas.microsoft.com/office/drawing/2014/main" id="{6332F4B2-EC3F-4ABC-9F4B-D26E1C915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3332" y="6157114"/>
                <a:ext cx="765368" cy="42026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6350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236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F57EFA-FE4D-4139-88B4-A258B1370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887355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C197C2-BCBF-4F29-BF6E-D8C05FA0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Стандартная тригонометрическая окружность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AAB78579-1A30-43EC-9B09-3D0A9130ED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2179" y="1938957"/>
            <a:ext cx="4782924" cy="465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195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4C539BD-F999-4115-BCB6-4A2F33E62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успешной работы с тригонометрической окружностью нужно знать всего три вещи.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DC5F22F-2149-4CA5-82C0-5F03727D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Первое. Надо знать, что такое синус, косинус, тангенс и котангенс в применении к прямоугольному треугольнику (это мы изучаем в курсе геометрии  8 класса).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Второе. Надо знать, что такое единичная окружность, градусная и радианная меры углов, уметь отсчитывать точки, соответствующие углам.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Третье. Уметь сопоставлять точки на тригонометрической окружности и значения тригонометрических функций.  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659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642D168-F320-4111-A6F7-9A5C4BC21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681" y="410902"/>
            <a:ext cx="6355287" cy="582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1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1C3A0D3-939E-49E6-B67D-98CB7B60E8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478" y="439665"/>
            <a:ext cx="6341219" cy="60433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245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EDFE77-18A9-4B6E-9FA5-C5A3B9521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4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ля удобства изображения единичной окружности мы возьмем ровно 1 см. </a:t>
            </a:r>
            <a:endParaRPr lang="ru-RU" dirty="0"/>
          </a:p>
        </p:txBody>
      </p:sp>
      <p:pic>
        <p:nvPicPr>
          <p:cNvPr id="4" name="Объект 5">
            <a:extLst>
              <a:ext uri="{FF2B5EF4-FFF2-40B4-BE49-F238E27FC236}">
                <a16:creationId xmlns:a16="http://schemas.microsoft.com/office/drawing/2014/main" xmlns="" id="{49F441D0-97B1-4FF9-B321-0706C90B5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2855" y="1579914"/>
            <a:ext cx="4950862" cy="5140719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9246133-C0BC-478C-B5A3-23A2C2CFBC67}"/>
              </a:ext>
            </a:extLst>
          </p:cNvPr>
          <p:cNvSpPr/>
          <p:nvPr/>
        </p:nvSpPr>
        <p:spPr>
          <a:xfrm>
            <a:off x="838200" y="2069824"/>
            <a:ext cx="2538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Макет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0722ED3A-327C-43B9-84FF-18CCAE070278}"/>
                  </a:ext>
                </a:extLst>
              </p:cNvPr>
              <p:cNvSpPr txBox="1"/>
              <p:nvPr/>
            </p:nvSpPr>
            <p:spPr>
              <a:xfrm>
                <a:off x="7188591" y="3429000"/>
                <a:ext cx="396262" cy="5688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722ED3A-327C-43B9-84FF-18CCAE0702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8591" y="3429000"/>
                <a:ext cx="396262" cy="5688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35CBB39B-6372-47D4-B36D-07F55401DD23}"/>
                  </a:ext>
                </a:extLst>
              </p:cNvPr>
              <p:cNvSpPr txBox="1"/>
              <p:nvPr/>
            </p:nvSpPr>
            <p:spPr>
              <a:xfrm>
                <a:off x="5341250" y="2333520"/>
                <a:ext cx="534121" cy="6109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CBB39B-6372-47D4-B36D-07F55401DD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250" y="2333520"/>
                <a:ext cx="534121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1B7CA5BD-FEB6-45BF-8D8B-8F46653EA227}"/>
                  </a:ext>
                </a:extLst>
              </p:cNvPr>
              <p:cNvSpPr txBox="1"/>
              <p:nvPr/>
            </p:nvSpPr>
            <p:spPr>
              <a:xfrm>
                <a:off x="4728730" y="2402351"/>
                <a:ext cx="534121" cy="6127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B7CA5BD-FEB6-45BF-8D8B-8F46653EA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730" y="2402351"/>
                <a:ext cx="534121" cy="612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80A9911A-8BA2-48F3-8366-02DF2CBB92F9}"/>
                  </a:ext>
                </a:extLst>
              </p:cNvPr>
              <p:cNvSpPr txBox="1"/>
              <p:nvPr/>
            </p:nvSpPr>
            <p:spPr>
              <a:xfrm>
                <a:off x="6316630" y="2402351"/>
                <a:ext cx="534121" cy="6127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0A9911A-8BA2-48F3-8366-02DF2CBB9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6630" y="2402351"/>
                <a:ext cx="534121" cy="6127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A0AF327D-3A97-4443-BFAC-01889B9B6662}"/>
                  </a:ext>
                </a:extLst>
              </p:cNvPr>
              <p:cNvSpPr txBox="1"/>
              <p:nvPr/>
            </p:nvSpPr>
            <p:spPr>
              <a:xfrm>
                <a:off x="3922748" y="3429000"/>
                <a:ext cx="534121" cy="6183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0AF327D-3A97-4443-BFAC-01889B9B66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748" y="3429000"/>
                <a:ext cx="534121" cy="61831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98C8D08D-B31E-43DA-AFD4-049F80EF6C60}"/>
                  </a:ext>
                </a:extLst>
              </p:cNvPr>
              <p:cNvSpPr txBox="1"/>
              <p:nvPr/>
            </p:nvSpPr>
            <p:spPr>
              <a:xfrm>
                <a:off x="7190958" y="4982439"/>
                <a:ext cx="560340" cy="5013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/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8C8D08D-B31E-43DA-AFD4-049F80EF6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0958" y="4982439"/>
                <a:ext cx="560340" cy="501356"/>
              </a:xfrm>
              <a:prstGeom prst="rect">
                <a:avLst/>
              </a:prstGeom>
              <a:blipFill>
                <a:blip r:embed="rId8"/>
                <a:stretch>
                  <a:fillRect l="-11957" b="-722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4BBA238F-B939-4C28-8DCB-BDAEF6CDE249}"/>
                  </a:ext>
                </a:extLst>
              </p:cNvPr>
              <p:cNvSpPr txBox="1"/>
              <p:nvPr/>
            </p:nvSpPr>
            <p:spPr>
              <a:xfrm>
                <a:off x="6208371" y="5991519"/>
                <a:ext cx="642379" cy="53694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/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BBA238F-B939-4C28-8DCB-BDAEF6CDE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371" y="5991519"/>
                <a:ext cx="642379" cy="536942"/>
              </a:xfrm>
              <a:prstGeom prst="rect">
                <a:avLst/>
              </a:prstGeom>
              <a:blipFill>
                <a:blip r:embed="rId9"/>
                <a:stretch>
                  <a:fillRect l="-9434" b="-79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BCDFD2F6-BC0A-4253-A2EA-A332EF285831}"/>
                  </a:ext>
                </a:extLst>
              </p:cNvPr>
              <p:cNvSpPr txBox="1"/>
              <p:nvPr/>
            </p:nvSpPr>
            <p:spPr>
              <a:xfrm>
                <a:off x="4660758" y="5856975"/>
                <a:ext cx="642378" cy="5361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/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CDFD2F6-BC0A-4253-A2EA-A332EF2858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758" y="5856975"/>
                <a:ext cx="642378" cy="536109"/>
              </a:xfrm>
              <a:prstGeom prst="rect">
                <a:avLst/>
              </a:prstGeom>
              <a:blipFill>
                <a:blip r:embed="rId10"/>
                <a:stretch>
                  <a:fillRect l="-10476" b="-79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7D82C826-35B6-4C4F-B95F-97BC5C90F454}"/>
                  </a:ext>
                </a:extLst>
              </p:cNvPr>
              <p:cNvSpPr txBox="1"/>
              <p:nvPr/>
            </p:nvSpPr>
            <p:spPr>
              <a:xfrm>
                <a:off x="3742006" y="4982439"/>
                <a:ext cx="675027" cy="5414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sz="2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D82C826-35B6-4C4F-B95F-97BC5C90F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006" y="4982439"/>
                <a:ext cx="675027" cy="541495"/>
              </a:xfrm>
              <a:prstGeom prst="rect">
                <a:avLst/>
              </a:prstGeom>
              <a:blipFill>
                <a:blip r:embed="rId11"/>
                <a:stretch>
                  <a:fillRect l="-9910" b="-78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id="{CC9D9A37-048E-4AFB-BC7F-FC377E1BA72C}"/>
                  </a:ext>
                </a:extLst>
              </p:cNvPr>
              <p:cNvSpPr txBox="1"/>
              <p:nvPr/>
            </p:nvSpPr>
            <p:spPr>
              <a:xfrm>
                <a:off x="3912013" y="4145543"/>
                <a:ext cx="39626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C9D9A37-048E-4AFB-BC7F-FC377E1BA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013" y="4145543"/>
                <a:ext cx="396262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B0A060DB-29F8-4D51-A1B5-3C29A541B50C}"/>
                  </a:ext>
                </a:extLst>
              </p:cNvPr>
              <p:cNvSpPr txBox="1"/>
              <p:nvPr/>
            </p:nvSpPr>
            <p:spPr>
              <a:xfrm>
                <a:off x="3738888" y="4379325"/>
                <a:ext cx="56938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0A060DB-29F8-4D51-A1B5-3C29A541B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8888" y="4379325"/>
                <a:ext cx="56938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B0CBD2F8-4732-405B-9E5F-5892B2C04FA0}"/>
                  </a:ext>
                </a:extLst>
              </p:cNvPr>
              <p:cNvSpPr txBox="1"/>
              <p:nvPr/>
            </p:nvSpPr>
            <p:spPr>
              <a:xfrm>
                <a:off x="7209429" y="4190379"/>
                <a:ext cx="37542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0CBD2F8-4732-405B-9E5F-5892B2C04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9429" y="4190379"/>
                <a:ext cx="375424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0025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46FB755B-73DF-4D89-8715-5BDC47FB8D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781" b="10580"/>
          <a:stretch/>
        </p:blipFill>
        <p:spPr bwMode="auto">
          <a:xfrm>
            <a:off x="3699803" y="1559080"/>
            <a:ext cx="4339146" cy="442247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CD7B9B0B-3CC6-4234-B499-59AF0076B822}"/>
              </a:ext>
            </a:extLst>
          </p:cNvPr>
          <p:cNvSpPr/>
          <p:nvPr/>
        </p:nvSpPr>
        <p:spPr>
          <a:xfrm>
            <a:off x="4636157" y="199947"/>
            <a:ext cx="2538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Макет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E7CE0EA8-2A76-4AAE-92AE-872ADA57ED37}"/>
                  </a:ext>
                </a:extLst>
              </p:cNvPr>
              <p:cNvSpPr txBox="1"/>
              <p:nvPr/>
            </p:nvSpPr>
            <p:spPr>
              <a:xfrm>
                <a:off x="6717216" y="365185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7CE0EA8-2A76-4AAE-92AE-872ADA57ED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7216" y="3651850"/>
                <a:ext cx="914400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BEB6D0A4-8794-40AA-AD7E-5E8D74867EBC}"/>
                  </a:ext>
                </a:extLst>
              </p:cNvPr>
              <p:cNvSpPr txBox="1"/>
              <p:nvPr/>
            </p:nvSpPr>
            <p:spPr>
              <a:xfrm>
                <a:off x="6399734" y="2402059"/>
                <a:ext cx="396262" cy="5670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EB6D0A4-8794-40AA-AD7E-5E8D74867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9734" y="2402059"/>
                <a:ext cx="396262" cy="5670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007322F3-A03F-4C6B-A653-FC7BD9239B05}"/>
                  </a:ext>
                </a:extLst>
              </p:cNvPr>
              <p:cNvSpPr txBox="1"/>
              <p:nvPr/>
            </p:nvSpPr>
            <p:spPr>
              <a:xfrm>
                <a:off x="2460201" y="2123796"/>
                <a:ext cx="6098344" cy="5670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07322F3-A03F-4C6B-A653-FC7BD9239B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201" y="2123796"/>
                <a:ext cx="6098344" cy="5670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B79717BD-D2B7-4475-836D-A62B496EB624}"/>
                  </a:ext>
                </a:extLst>
              </p:cNvPr>
              <p:cNvSpPr txBox="1"/>
              <p:nvPr/>
            </p:nvSpPr>
            <p:spPr>
              <a:xfrm>
                <a:off x="1276642" y="2789007"/>
                <a:ext cx="6098344" cy="610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79717BD-D2B7-4475-836D-A62B496EB6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642" y="2789007"/>
                <a:ext cx="6098344" cy="6109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id="{D858FD67-7181-4B7F-8990-E835CB2DD647}"/>
                  </a:ext>
                </a:extLst>
              </p:cNvPr>
              <p:cNvSpPr txBox="1"/>
              <p:nvPr/>
            </p:nvSpPr>
            <p:spPr>
              <a:xfrm>
                <a:off x="1181316" y="3705945"/>
                <a:ext cx="609834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858FD67-7181-4B7F-8990-E835CB2DD6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316" y="3705945"/>
                <a:ext cx="6098344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xmlns="" id="{D6C08833-1526-41DF-BF2C-C488DE0C824B}"/>
                  </a:ext>
                </a:extLst>
              </p:cNvPr>
              <p:cNvSpPr txBox="1"/>
              <p:nvPr/>
            </p:nvSpPr>
            <p:spPr>
              <a:xfrm>
                <a:off x="1276642" y="4609240"/>
                <a:ext cx="6098344" cy="6165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6C08833-1526-41DF-BF2C-C488DE0C8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642" y="4609240"/>
                <a:ext cx="6098344" cy="6165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4FA7C47F-90B2-4405-969E-9FE83967843C}"/>
                  </a:ext>
                </a:extLst>
              </p:cNvPr>
              <p:cNvSpPr txBox="1"/>
              <p:nvPr/>
            </p:nvSpPr>
            <p:spPr>
              <a:xfrm>
                <a:off x="2460201" y="5317485"/>
                <a:ext cx="6098344" cy="610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A7C47F-90B2-4405-969E-9FE8396784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201" y="5317485"/>
                <a:ext cx="6098344" cy="61093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9DA3503F-079D-4280-A44F-7BC775C67C3C}"/>
                  </a:ext>
                </a:extLst>
              </p:cNvPr>
              <p:cNvSpPr txBox="1"/>
              <p:nvPr/>
            </p:nvSpPr>
            <p:spPr>
              <a:xfrm>
                <a:off x="3541279" y="5012946"/>
                <a:ext cx="6098344" cy="6090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DA3503F-079D-4280-A44F-7BC775C67C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1279" y="5012946"/>
                <a:ext cx="6098344" cy="6090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2C6BACD9-28C4-4588-897E-2E89F917DA00}"/>
                  </a:ext>
                </a:extLst>
              </p:cNvPr>
              <p:cNvSpPr txBox="1"/>
              <p:nvPr/>
            </p:nvSpPr>
            <p:spPr>
              <a:xfrm>
                <a:off x="3538131" y="4325108"/>
                <a:ext cx="6098344" cy="5670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C6BACD9-28C4-4588-897E-2E89F917D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8131" y="4325108"/>
                <a:ext cx="6098344" cy="5670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A963BA30-6EDD-4267-AEE1-329B7243667D}"/>
                  </a:ext>
                </a:extLst>
              </p:cNvPr>
              <p:cNvSpPr txBox="1"/>
              <p:nvPr/>
            </p:nvSpPr>
            <p:spPr>
              <a:xfrm>
                <a:off x="2714049" y="4727548"/>
                <a:ext cx="6098344" cy="5670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ru-RU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963BA30-6EDD-4267-AEE1-329B724366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049" y="4727548"/>
                <a:ext cx="6098344" cy="5670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7850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3138D9-2543-4AAF-8AB0-34808DBF4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точка </a:t>
            </a:r>
            <a:r>
              <a:rPr lang="ru-RU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числовой окружности соответствует числу t, то она соответствует и числу вида t+2πk, k ∈ Z.</a:t>
            </a:r>
            <a:endParaRPr lang="ru-RU" sz="6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706EB741-5C60-4223-854C-E96759C657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Итак, запоминаем! (сами точки учить не надо): точки всегда отсчитываются от положительного направления оси 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ОХ. </a:t>
                </a:r>
                <a:r>
                  <a:rPr lang="ru-RU" b="1" i="1" dirty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Против часовой стрелки – положительное направление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:r>
                  <a:rPr lang="ru-RU" b="1" i="1" dirty="0">
                    <a:solidFill>
                      <a:srgbClr val="548DD4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 ходу часовой стрелки – отрицательное направление</a:t>
                </a:r>
                <a:r>
                  <a:rPr lang="ru-RU" b="1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От направления стрелки, в положительном или отрицательном направлении, отсчитаем шкалу  по точкам пересечения с клеткам и умножаем 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effectLst/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или берем шкалу восьмыми долями по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effectLst/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𝝅</m:t>
                        </m:r>
                      </m:num>
                      <m:den>
                        <m:r>
                          <a:rPr lang="ru-RU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06EB741-5C60-4223-854C-E96759C657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541" r="-11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9650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DF509A-E6B6-4DB5-87D1-2EED83223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 запомнить!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="" id="{4F16C42B-9A84-4770-9B33-4E6B476887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400" b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Для </a:t>
                </a:r>
                <a:r>
                  <a:rPr lang="en-US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:r>
                  <a:rPr lang="ru-RU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</a:t>
                </a:r>
                <a:r>
                  <a:rPr lang="ru-RU" sz="4400" b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</a:t>
                </a:r>
                <a:r>
                  <a:rPr lang="ru-RU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cos</a:t>
                </a:r>
                <a:r>
                  <a:rPr lang="ru-RU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ru-RU" sz="4400" b="1" i="1" dirty="0">
                  <a:solidFill>
                    <a:schemeClr val="accent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ru-RU" sz="4400" b="1" dirty="0">
                    <a:solidFill>
                      <a:schemeClr val="accent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4400" b="1" i="1">
                            <a:solidFill>
                              <a:schemeClr val="accent1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4400" b="1" i="1" smtClean="0">
                            <a:solidFill>
                              <a:schemeClr val="accent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4400" b="1" i="1" smtClean="0">
                            <a:solidFill>
                              <a:schemeClr val="accent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  ±</m:t>
                        </m:r>
                        <m:f>
                          <m:fPr>
                            <m:ctrlPr>
                              <a:rPr lang="ru-RU" sz="4400" b="1" i="1">
                                <a:solidFill>
                                  <a:schemeClr val="accent1"/>
                                </a:solidFill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4400" b="1" i="1" smtClean="0">
                                <a:solidFill>
                                  <a:schemeClr val="accent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4400" b="1" i="1" smtClean="0">
                                <a:solidFill>
                                  <a:schemeClr val="accent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ru-RU" sz="4400" b="1" i="1" smtClean="0">
                            <a:solidFill>
                              <a:schemeClr val="accent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  ±</m:t>
                        </m:r>
                        <m:f>
                          <m:fPr>
                            <m:ctrlPr>
                              <a:rPr lang="ru-RU" sz="4400" b="1" i="1">
                                <a:solidFill>
                                  <a:schemeClr val="accent1"/>
                                </a:solidFill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ru-RU" sz="4400" b="1" i="1">
                                    <a:solidFill>
                                      <a:schemeClr val="accent1"/>
                                    </a:solidFill>
                                    <a:effectLst/>
                                    <a:latin typeface="Cambria Math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u-RU" sz="4400" b="1" i="1" smtClean="0">
                                    <a:solidFill>
                                      <a:schemeClr val="accent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ru-RU" sz="4400" b="1" i="1" smtClean="0">
                                <a:solidFill>
                                  <a:schemeClr val="accent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ru-RU" sz="4400" b="1" i="1" smtClean="0">
                        <a:solidFill>
                          <a:schemeClr val="accent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 ±</m:t>
                    </m:r>
                    <m:f>
                      <m:fPr>
                        <m:ctrlPr>
                          <a:rPr lang="ru-RU" sz="4400" b="1" i="1">
                            <a:solidFill>
                              <a:schemeClr val="accent1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4400" b="1" i="1">
                                <a:solidFill>
                                  <a:schemeClr val="accent1"/>
                                </a:solidFill>
                                <a:effectLst/>
                                <a:latin typeface="Cambria Math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4400" b="1" i="1" smtClean="0">
                                <a:solidFill>
                                  <a:schemeClr val="accent1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ru-RU" sz="4400" b="1" i="1" smtClean="0">
                            <a:solidFill>
                              <a:schemeClr val="accent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ru-RU" sz="4400" b="1" i="1" smtClean="0">
                        <a:solidFill>
                          <a:schemeClr val="accent1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,  </m:t>
                    </m:r>
                    <m:d>
                      <m:dPr>
                        <m:begChr m:val=""/>
                        <m:endChr m:val="}"/>
                        <m:ctrlPr>
                          <a:rPr lang="ru-RU" sz="4400" b="1" i="1">
                            <a:solidFill>
                              <a:schemeClr val="accent1"/>
                            </a:solidFill>
                            <a:effectLst/>
                            <a:latin typeface="Cambria Math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4400" b="1" i="1" smtClean="0">
                            <a:solidFill>
                              <a:schemeClr val="accent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>
                          <a:rPr lang="ru-RU" sz="4400" b="1" i="1" smtClean="0">
                            <a:solidFill>
                              <a:schemeClr val="accent1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ru-RU" sz="44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400" b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Для </a:t>
                </a:r>
                <a:r>
                  <a:rPr lang="en-US" sz="4400" b="1" i="1" dirty="0" err="1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tg</a:t>
                </a:r>
                <a:r>
                  <a:rPr lang="ru-RU" sz="4400" b="1" i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</a:t>
                </a:r>
                <a:r>
                  <a:rPr lang="en-US" sz="4400" b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4400" b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и  </a:t>
                </a:r>
                <a:r>
                  <a:rPr lang="en-US" sz="4400" b="1" i="1" dirty="0" err="1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ctg</a:t>
                </a:r>
                <a:r>
                  <a:rPr lang="ru-RU" sz="4400" b="1" i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400" b="1" i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sz="4400" b="1" dirty="0">
                    <a:solidFill>
                      <a:srgbClr val="00B05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4400" b="1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u-RU" sz="4400" b="1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ru-RU" sz="4400" b="1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  ±</m:t>
                        </m:r>
                        <m:f>
                          <m:fPr>
                            <m:ctrlPr>
                              <a:rPr lang="ru-RU" sz="4400" b="1" i="1">
                                <a:solidFill>
                                  <a:srgbClr val="00B05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u-RU" sz="4400" b="1" i="1">
                                <a:solidFill>
                                  <a:srgbClr val="00B05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ru-RU" sz="4400" b="1" i="1">
                                    <a:solidFill>
                                      <a:srgbClr val="00B050"/>
                                    </a:solidFill>
                                    <a:effectLst/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u-RU" sz="4400" b="1" i="1">
                                    <a:solidFill>
                                      <a:srgbClr val="00B05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e>
                            </m:rad>
                          </m:den>
                        </m:f>
                        <m:r>
                          <a:rPr lang="ru-RU" sz="4400" b="1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  ±</m:t>
                        </m:r>
                        <m:r>
                          <a:rPr lang="ru-RU" sz="4400" b="1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ru-RU" sz="4400" b="1" i="1">
                            <a:solidFill>
                              <a:srgbClr val="00B05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   ± </m:t>
                        </m:r>
                        <m:d>
                          <m:dPr>
                            <m:begChr m:val=""/>
                            <m:endChr m:val="}"/>
                            <m:ctrlPr>
                              <a:rPr lang="ru-RU" sz="4400" b="1" i="1">
                                <a:solidFill>
                                  <a:srgbClr val="00B050"/>
                                </a:solidFill>
                                <a:effectLst/>
                                <a:latin typeface="Cambria Math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ru-RU" sz="4400" b="1" i="1">
                                    <a:solidFill>
                                      <a:srgbClr val="00B050"/>
                                    </a:solidFill>
                                    <a:effectLst/>
                                    <a:latin typeface="Cambria Math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ru-RU" sz="4400" b="1" i="1">
                                    <a:solidFill>
                                      <a:srgbClr val="00B05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e>
                            </m:rad>
                          </m:e>
                        </m:d>
                      </m:e>
                    </m:d>
                  </m:oMath>
                </a14:m>
                <a:endParaRPr lang="ru-RU" sz="4400" b="1" dirty="0">
                  <a:solidFill>
                    <a:srgbClr val="00B05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F16C42B-9A84-4770-9B33-4E6B476887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145" t="-1821" b="-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41303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439</Words>
  <Application>Microsoft Office PowerPoint</Application>
  <PresentationFormat>Произвольный</PresentationFormat>
  <Paragraphs>62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Особенности изучения тригонометрии на числовой окружности</vt:lpstr>
      <vt:lpstr>Стандартная тригонометрическая окружность</vt:lpstr>
      <vt:lpstr>Для успешной работы с тригонометрической окружностью нужно знать всего три вещи.</vt:lpstr>
      <vt:lpstr>Презентация PowerPoint</vt:lpstr>
      <vt:lpstr>Презентация PowerPoint</vt:lpstr>
      <vt:lpstr>Для удобства изображения единичной окружности мы возьмем ровно 1 см. </vt:lpstr>
      <vt:lpstr>Презентация PowerPoint</vt:lpstr>
      <vt:lpstr>Если точка А числовой окружности соответствует числу t, то она соответствует и числу вида t+2πk, k ∈ Z.</vt:lpstr>
      <vt:lpstr>Важно запомнить!</vt:lpstr>
      <vt:lpstr>Макет для sin t:  </vt:lpstr>
      <vt:lpstr>Макет  для cos t:</vt:lpstr>
      <vt:lpstr>Макет для sin t и cos t: </vt:lpstr>
      <vt:lpstr>Макет  для tg t и ctg t </vt:lpstr>
      <vt:lpstr>Спасибо за внимание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 Popova</dc:creator>
  <cp:lastModifiedBy>Aqarius</cp:lastModifiedBy>
  <cp:revision>6</cp:revision>
  <dcterms:created xsi:type="dcterms:W3CDTF">2022-04-17T20:50:12Z</dcterms:created>
  <dcterms:modified xsi:type="dcterms:W3CDTF">2022-04-19T06:54:25Z</dcterms:modified>
</cp:coreProperties>
</file>