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1" r:id="rId4"/>
    <p:sldId id="259" r:id="rId5"/>
    <p:sldId id="260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96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7" r:id="rId40"/>
    <p:sldId id="298" r:id="rId4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7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emf"/><Relationship Id="rId1" Type="http://schemas.openxmlformats.org/officeDocument/2006/relationships/image" Target="../media/image5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43019A-D4F8-401B-B51B-0A0C8CE9C49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18.04.2022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62BE8A-E754-42CD-BEAB-3A788A4F6C4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6265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43019A-D4F8-401B-B51B-0A0C8CE9C49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18.04.2022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62BE8A-E754-42CD-BEAB-3A788A4F6C4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3915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43019A-D4F8-401B-B51B-0A0C8CE9C49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18.04.2022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62BE8A-E754-42CD-BEAB-3A788A4F6C4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1542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43019A-D4F8-401B-B51B-0A0C8CE9C49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18.04.2022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62BE8A-E754-42CD-BEAB-3A788A4F6C4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1119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43019A-D4F8-401B-B51B-0A0C8CE9C49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18.04.2022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62BE8A-E754-42CD-BEAB-3A788A4F6C4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447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43019A-D4F8-401B-B51B-0A0C8CE9C49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18.04.2022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62BE8A-E754-42CD-BEAB-3A788A4F6C4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9111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43019A-D4F8-401B-B51B-0A0C8CE9C49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18.04.2022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62BE8A-E754-42CD-BEAB-3A788A4F6C4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2857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43019A-D4F8-401B-B51B-0A0C8CE9C49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18.04.2022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62BE8A-E754-42CD-BEAB-3A788A4F6C4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3635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43019A-D4F8-401B-B51B-0A0C8CE9C49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18.04.2022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62BE8A-E754-42CD-BEAB-3A788A4F6C4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793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43019A-D4F8-401B-B51B-0A0C8CE9C49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18.04.2022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62BE8A-E754-42CD-BEAB-3A788A4F6C4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0574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43019A-D4F8-401B-B51B-0A0C8CE9C49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18.04.2022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62BE8A-E754-42CD-BEAB-3A788A4F6C4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446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5397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43019A-D4F8-401B-B51B-0A0C8CE9C49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18.04.2022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62BE8A-E754-42CD-BEAB-3A788A4F6C4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8486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0.png"/><Relationship Id="rId2" Type="http://schemas.openxmlformats.org/officeDocument/2006/relationships/image" Target="../media/image19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0.png"/><Relationship Id="rId4" Type="http://schemas.openxmlformats.org/officeDocument/2006/relationships/image" Target="../media/image11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24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7" Type="http://schemas.openxmlformats.org/officeDocument/2006/relationships/image" Target="../media/image53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2.wmf"/><Relationship Id="rId4" Type="http://schemas.openxmlformats.org/officeDocument/2006/relationships/oleObject" Target="../embeddings/oleObject1.bin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«Планиметрические задачи базового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уровня сложности в 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ЕГЭ по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математике»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01532" y="4726546"/>
            <a:ext cx="84076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24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Шурубова</a:t>
            </a:r>
            <a:r>
              <a:rPr lang="ru-RU" sz="2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Лидия Павловна,</a:t>
            </a:r>
          </a:p>
          <a:p>
            <a:pPr algn="r"/>
            <a:r>
              <a:rPr lang="ru-RU" sz="2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учитель математики МАОУ гимназии № 92 г. Краснодара</a:t>
            </a:r>
            <a:endParaRPr lang="ru-RU" sz="2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88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8841" y="389117"/>
            <a:ext cx="6523911" cy="350030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39618" y="4370926"/>
            <a:ext cx="1052939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Квартира </a:t>
            </a:r>
            <a:r>
              <a:rPr lang="ru-RU" sz="2400" dirty="0"/>
              <a:t>состоит из двух комнат, </a:t>
            </a:r>
            <a:r>
              <a:rPr lang="ru-RU" sz="2400" dirty="0" smtClean="0"/>
              <a:t>кухни</a:t>
            </a:r>
            <a:r>
              <a:rPr lang="ru-RU" sz="2400" dirty="0"/>
              <a:t>, коридора и санузла (см. чертёж). </a:t>
            </a:r>
            <a:r>
              <a:rPr lang="ru-RU" sz="2400" dirty="0" smtClean="0"/>
              <a:t>Первая  </a:t>
            </a:r>
            <a:r>
              <a:rPr lang="ru-RU" sz="2400" dirty="0"/>
              <a:t>комната  имеет  размеры  3,5 м </a:t>
            </a:r>
            <a:r>
              <a:rPr lang="ru-RU" sz="2400" dirty="0" smtClean="0"/>
              <a:t>Х</a:t>
            </a:r>
            <a:r>
              <a:rPr lang="ru-RU" sz="2400" dirty="0"/>
              <a:t> 5 м, </a:t>
            </a:r>
            <a:r>
              <a:rPr lang="ru-RU" sz="2400" dirty="0" smtClean="0"/>
              <a:t>вторая </a:t>
            </a:r>
            <a:r>
              <a:rPr lang="ru-RU" sz="2400" dirty="0"/>
              <a:t>– 3,5 м </a:t>
            </a:r>
            <a:r>
              <a:rPr lang="ru-RU" sz="2400" dirty="0" smtClean="0"/>
              <a:t>Х</a:t>
            </a:r>
            <a:r>
              <a:rPr lang="ru-RU" sz="2400" dirty="0"/>
              <a:t> 4,5 м, санузел имеет </a:t>
            </a:r>
            <a:r>
              <a:rPr lang="ru-RU" sz="2400" dirty="0" smtClean="0"/>
              <a:t>размеры  </a:t>
            </a:r>
            <a:r>
              <a:rPr lang="ru-RU" sz="2400" dirty="0"/>
              <a:t>2 м </a:t>
            </a:r>
            <a:r>
              <a:rPr lang="ru-RU" sz="2400" dirty="0" smtClean="0"/>
              <a:t>Х</a:t>
            </a:r>
            <a:r>
              <a:rPr lang="ru-RU" sz="2400" dirty="0"/>
              <a:t> 1,5 м,  длина  коридора  11  м. </a:t>
            </a:r>
          </a:p>
          <a:p>
            <a:pPr algn="just"/>
            <a:r>
              <a:rPr lang="ru-RU" sz="2400" dirty="0"/>
              <a:t>Найдите  площадь  кухни  (в  </a:t>
            </a:r>
            <a:r>
              <a:rPr lang="ru-RU" sz="2400" dirty="0" smtClean="0"/>
              <a:t>квадратных метрах</a:t>
            </a:r>
            <a:r>
              <a:rPr lang="ru-RU" sz="2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51544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190" y="336929"/>
            <a:ext cx="2038350" cy="280987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79043" y="3318026"/>
            <a:ext cx="366189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 </a:t>
            </a:r>
            <a:r>
              <a:rPr lang="ru-RU" sz="2400" dirty="0"/>
              <a:t>Пожарную лестницу </a:t>
            </a:r>
          </a:p>
          <a:p>
            <a:pPr algn="just"/>
            <a:r>
              <a:rPr lang="ru-RU" sz="2400" dirty="0"/>
              <a:t>длиной 13 м приставили к </a:t>
            </a:r>
          </a:p>
          <a:p>
            <a:pPr algn="just"/>
            <a:r>
              <a:rPr lang="ru-RU" sz="2400" dirty="0"/>
              <a:t>окну дома. Нижний конец </a:t>
            </a:r>
          </a:p>
          <a:p>
            <a:pPr algn="just"/>
            <a:r>
              <a:rPr lang="ru-RU" sz="2400" dirty="0"/>
              <a:t>лестницы отстоит от стены </a:t>
            </a:r>
          </a:p>
          <a:p>
            <a:pPr algn="just"/>
            <a:r>
              <a:rPr lang="ru-RU" sz="2400" dirty="0"/>
              <a:t>на 5 м. На какой высоте </a:t>
            </a:r>
          </a:p>
          <a:p>
            <a:pPr algn="just"/>
            <a:r>
              <a:rPr lang="ru-RU" sz="2400" dirty="0"/>
              <a:t>находится верхний конец </a:t>
            </a:r>
          </a:p>
          <a:p>
            <a:pPr algn="just"/>
            <a:r>
              <a:rPr lang="ru-RU" sz="2400" dirty="0"/>
              <a:t>лестницы? Ответ дайте в </a:t>
            </a:r>
          </a:p>
          <a:p>
            <a:pPr algn="just"/>
            <a:r>
              <a:rPr lang="ru-RU" sz="2400" dirty="0"/>
              <a:t>метрах.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583" y="819618"/>
            <a:ext cx="2598781" cy="205237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440493" y="3313303"/>
            <a:ext cx="33569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Диагональ </a:t>
            </a:r>
            <a:r>
              <a:rPr lang="ru-RU" sz="2400" dirty="0"/>
              <a:t>прямоугольного экрана ноутбука равна 58 см, </a:t>
            </a:r>
          </a:p>
          <a:p>
            <a:r>
              <a:rPr lang="ru-RU" sz="2400" dirty="0"/>
              <a:t>а  высота  экрана  –  40  см.  Найдите  ширину  экрана.  Ответ </a:t>
            </a:r>
            <a:r>
              <a:rPr lang="ru-RU" sz="2400" dirty="0" smtClean="0"/>
              <a:t>дайте </a:t>
            </a:r>
            <a:r>
              <a:rPr lang="ru-RU" sz="2400" dirty="0"/>
              <a:t>в сантиметрах.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26284" y="779662"/>
            <a:ext cx="2923035" cy="2281114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106547" y="3313303"/>
            <a:ext cx="369050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От столба высотой 9 м к дому натянут провод, </a:t>
            </a:r>
            <a:r>
              <a:rPr lang="ru-RU" sz="2400" dirty="0" smtClean="0"/>
              <a:t>который  </a:t>
            </a:r>
            <a:r>
              <a:rPr lang="ru-RU" sz="2400" dirty="0"/>
              <a:t>крепится  на  высоте  4  м  от  земли  (см.  рисунок). </a:t>
            </a:r>
          </a:p>
          <a:p>
            <a:pPr algn="just"/>
            <a:r>
              <a:rPr lang="ru-RU" sz="2400" dirty="0"/>
              <a:t>Расстояние  от  дома  до  столба  12  м.  Найдите  длину </a:t>
            </a:r>
            <a:r>
              <a:rPr lang="ru-RU" sz="2400" dirty="0" smtClean="0"/>
              <a:t>провода</a:t>
            </a:r>
            <a:r>
              <a:rPr lang="ru-RU" sz="2400" dirty="0"/>
              <a:t>. Ответ дайте в метрах.</a:t>
            </a:r>
          </a:p>
        </p:txBody>
      </p:sp>
    </p:spTree>
    <p:extLst>
      <p:ext uri="{BB962C8B-B14F-4D97-AF65-F5344CB8AC3E}">
        <p14:creationId xmlns:p14="http://schemas.microsoft.com/office/powerpoint/2010/main" val="218101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659" y="436472"/>
            <a:ext cx="3214327" cy="1817331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756338" y="436472"/>
            <a:ext cx="79763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2400" dirty="0"/>
              <a:t>Столб подпирает детскую горку посередине. Найдите </a:t>
            </a:r>
          </a:p>
          <a:p>
            <a:r>
              <a:rPr lang="ru-RU" sz="2400" dirty="0"/>
              <a:t>высоту l этого столба, если высота h горки равна 4,2 м. </a:t>
            </a:r>
          </a:p>
          <a:p>
            <a:r>
              <a:rPr lang="ru-RU" sz="2400" dirty="0"/>
              <a:t>Ответ дайте в метрах.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659" y="3243061"/>
            <a:ext cx="7305675" cy="19431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920508" y="3014282"/>
            <a:ext cx="3657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Человек, рост которого равен 1,8 м, стоит на расстоянии 11 м от уличного фонаря. </a:t>
            </a:r>
          </a:p>
          <a:p>
            <a:pPr algn="just"/>
            <a:r>
              <a:rPr lang="ru-RU" sz="2400" dirty="0"/>
              <a:t>При этом длина тени человека равна 9 м. Определите высоту фонаря (в метрах). </a:t>
            </a:r>
          </a:p>
        </p:txBody>
      </p:sp>
    </p:spTree>
    <p:extLst>
      <p:ext uri="{BB962C8B-B14F-4D97-AF65-F5344CB8AC3E}">
        <p14:creationId xmlns:p14="http://schemas.microsoft.com/office/powerpoint/2010/main" val="293625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602" y="286219"/>
            <a:ext cx="2982634" cy="226379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640428" y="381850"/>
            <a:ext cx="81179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На рисунке изображён колодец с «журавлём». </a:t>
            </a:r>
            <a:r>
              <a:rPr lang="ru-RU" sz="2400" dirty="0" smtClean="0"/>
              <a:t>Короткое </a:t>
            </a:r>
            <a:r>
              <a:rPr lang="ru-RU" sz="2400" dirty="0"/>
              <a:t>плечо имеет длину 2 м, а длинное плечо – 7 м. На </a:t>
            </a:r>
            <a:r>
              <a:rPr lang="ru-RU" sz="2400" dirty="0" smtClean="0"/>
              <a:t>сколько </a:t>
            </a:r>
            <a:r>
              <a:rPr lang="ru-RU" sz="2400" dirty="0"/>
              <a:t>метров опустится конец длинного плеча, когда </a:t>
            </a:r>
            <a:r>
              <a:rPr lang="ru-RU" sz="2400" dirty="0" smtClean="0"/>
              <a:t>конец </a:t>
            </a:r>
            <a:r>
              <a:rPr lang="ru-RU" sz="2400" dirty="0"/>
              <a:t>короткого поднимется на 1 м?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0468" y="2716233"/>
            <a:ext cx="1736902" cy="172697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640428" y="2857901"/>
            <a:ext cx="81179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Колесо имеет 18 спиц. </a:t>
            </a:r>
            <a:r>
              <a:rPr lang="ru-RU" sz="2400" dirty="0" smtClean="0"/>
              <a:t>Углы </a:t>
            </a:r>
            <a:r>
              <a:rPr lang="ru-RU" sz="2400" dirty="0"/>
              <a:t>между соседними </a:t>
            </a:r>
            <a:r>
              <a:rPr lang="ru-RU" sz="2400" dirty="0" smtClean="0"/>
              <a:t>спицами </a:t>
            </a:r>
            <a:r>
              <a:rPr lang="ru-RU" sz="2400" dirty="0"/>
              <a:t>равны. Найдите </a:t>
            </a:r>
            <a:r>
              <a:rPr lang="ru-RU" sz="2400" dirty="0" smtClean="0"/>
              <a:t>величину </a:t>
            </a:r>
            <a:r>
              <a:rPr lang="ru-RU" sz="2400" dirty="0"/>
              <a:t>угла (в градусах), </a:t>
            </a:r>
            <a:r>
              <a:rPr lang="ru-RU" sz="2400" dirty="0" smtClean="0"/>
              <a:t>который </a:t>
            </a:r>
            <a:r>
              <a:rPr lang="ru-RU" sz="2400" dirty="0"/>
              <a:t>образуют две </a:t>
            </a:r>
            <a:r>
              <a:rPr lang="ru-RU" sz="2400" dirty="0" smtClean="0"/>
              <a:t>соседние </a:t>
            </a:r>
            <a:r>
              <a:rPr lang="ru-RU" sz="2400" dirty="0"/>
              <a:t>спицы.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7869" y="4847420"/>
            <a:ext cx="1562100" cy="161925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640428" y="4964621"/>
            <a:ext cx="81179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На рисунке показано, </a:t>
            </a:r>
            <a:r>
              <a:rPr lang="ru-RU" sz="2400" dirty="0" smtClean="0"/>
              <a:t>как </a:t>
            </a:r>
            <a:r>
              <a:rPr lang="ru-RU" sz="2400" dirty="0"/>
              <a:t>выглядит колесо с 7 </a:t>
            </a:r>
            <a:r>
              <a:rPr lang="ru-RU" sz="2400" dirty="0" smtClean="0"/>
              <a:t>спицами</a:t>
            </a:r>
            <a:r>
              <a:rPr lang="ru-RU" sz="2400" dirty="0"/>
              <a:t>. Сколько будет </a:t>
            </a:r>
            <a:r>
              <a:rPr lang="ru-RU" sz="2400" dirty="0" smtClean="0"/>
              <a:t>спиц </a:t>
            </a:r>
            <a:r>
              <a:rPr lang="ru-RU" sz="2400" dirty="0"/>
              <a:t>в колесе, если угол </a:t>
            </a:r>
            <a:r>
              <a:rPr lang="ru-RU" sz="2400" dirty="0" smtClean="0"/>
              <a:t>между </a:t>
            </a:r>
            <a:r>
              <a:rPr lang="ru-RU" sz="2400" dirty="0"/>
              <a:t>соседними спицами </a:t>
            </a:r>
            <a:r>
              <a:rPr lang="ru-RU" sz="2400" dirty="0" smtClean="0"/>
              <a:t>в </a:t>
            </a:r>
            <a:r>
              <a:rPr lang="ru-RU" sz="2400" dirty="0"/>
              <a:t>нём будет равен 36°? </a:t>
            </a:r>
          </a:p>
        </p:txBody>
      </p:sp>
    </p:spTree>
    <p:extLst>
      <p:ext uri="{BB962C8B-B14F-4D97-AF65-F5344CB8AC3E}">
        <p14:creationId xmlns:p14="http://schemas.microsoft.com/office/powerpoint/2010/main" val="260705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829" y="564926"/>
            <a:ext cx="3810585" cy="220403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490434" y="564926"/>
            <a:ext cx="71005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Перила  лестницы  дачного  дома  для  надёжности </a:t>
            </a:r>
          </a:p>
          <a:p>
            <a:pPr algn="just"/>
            <a:r>
              <a:rPr lang="ru-RU" sz="2400" dirty="0"/>
              <a:t>укреплены посередине вертикальным столбом. Найдите </a:t>
            </a:r>
            <a:r>
              <a:rPr lang="ru-RU" sz="2400" dirty="0" smtClean="0"/>
              <a:t>высоту </a:t>
            </a:r>
            <a:r>
              <a:rPr lang="ru-RU" sz="2400" dirty="0"/>
              <a:t>l этого столба, если наименьшая высота h</a:t>
            </a:r>
            <a:r>
              <a:rPr lang="ru-RU" sz="1400" dirty="0"/>
              <a:t>1</a:t>
            </a:r>
            <a:r>
              <a:rPr lang="ru-RU" sz="2400" dirty="0"/>
              <a:t> перил </a:t>
            </a:r>
            <a:r>
              <a:rPr lang="ru-RU" sz="2400" dirty="0" smtClean="0"/>
              <a:t>равна </a:t>
            </a:r>
            <a:r>
              <a:rPr lang="ru-RU" sz="2400" dirty="0"/>
              <a:t>0,7 м, а наибольшая h</a:t>
            </a:r>
            <a:r>
              <a:rPr lang="ru-RU" sz="1400" dirty="0"/>
              <a:t>2</a:t>
            </a:r>
            <a:r>
              <a:rPr lang="ru-RU" sz="2400" dirty="0"/>
              <a:t> равна 1,5 м. Ответ дайте в </a:t>
            </a:r>
            <a:r>
              <a:rPr lang="ru-RU" sz="2400" dirty="0" smtClean="0"/>
              <a:t>метрах</a:t>
            </a:r>
            <a:r>
              <a:rPr lang="ru-RU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4204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Monotype Corsiva" panose="03010101010201010101" pitchFamily="66" charset="0"/>
              </a:rPr>
              <a:t>Задача № 15 «Планиметрия»</a:t>
            </a:r>
            <a:endParaRPr lang="ru-RU" b="1" dirty="0">
              <a:latin typeface="Monotype Corsiva" panose="03010101010201010101" pitchFamily="66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ru-RU" dirty="0" smtClean="0"/>
              <a:t>Углы</a:t>
            </a:r>
          </a:p>
          <a:p>
            <a:pPr marL="514350" indent="-514350">
              <a:buAutoNum type="arabicParenR"/>
            </a:pPr>
            <a:r>
              <a:rPr lang="ru-RU" dirty="0" smtClean="0"/>
              <a:t>Биссектриса, медиана, высота, сумма углов в треугольнике</a:t>
            </a:r>
          </a:p>
          <a:p>
            <a:pPr marL="514350" indent="-514350">
              <a:buAutoNum type="arabicParenR"/>
            </a:pPr>
            <a:r>
              <a:rPr lang="ru-RU" dirty="0" smtClean="0"/>
              <a:t>Четырехугольники</a:t>
            </a:r>
          </a:p>
          <a:p>
            <a:pPr marL="514350" indent="-514350">
              <a:buAutoNum type="arabicParenR"/>
            </a:pPr>
            <a:r>
              <a:rPr lang="ru-RU" dirty="0" smtClean="0"/>
              <a:t>Площадь. Теорема Пифагора</a:t>
            </a:r>
          </a:p>
          <a:p>
            <a:pPr marL="514350" indent="-514350">
              <a:buAutoNum type="arabicParenR"/>
            </a:pPr>
            <a:r>
              <a:rPr lang="ru-RU" dirty="0" smtClean="0"/>
              <a:t>Подобные треугольники</a:t>
            </a:r>
          </a:p>
          <a:p>
            <a:pPr marL="514350" indent="-514350">
              <a:buAutoNum type="arabicParenR"/>
            </a:pPr>
            <a:r>
              <a:rPr lang="ru-RU" dirty="0" smtClean="0"/>
              <a:t>Синус, косинус, тангенс острого угла, теорема Пифагора</a:t>
            </a:r>
          </a:p>
          <a:p>
            <a:pPr marL="514350" indent="-514350">
              <a:buAutoNum type="arabicParenR"/>
            </a:pPr>
            <a:r>
              <a:rPr lang="ru-RU" dirty="0" smtClean="0"/>
              <a:t>Центральные и вписанные углы</a:t>
            </a:r>
          </a:p>
          <a:p>
            <a:pPr marL="514350" indent="-514350">
              <a:buAutoNum type="arabicParenR"/>
            </a:pPr>
            <a:r>
              <a:rPr lang="ru-RU" dirty="0" smtClean="0"/>
              <a:t>Средняя линия трапеции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382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197" y="326733"/>
            <a:ext cx="2937678" cy="177252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039672" y="468400"/>
            <a:ext cx="788616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На прямой AB взята точка M. Луч MD </a:t>
            </a:r>
            <a:r>
              <a:rPr lang="ru-RU" sz="2400" dirty="0" smtClean="0"/>
              <a:t>– биссектриса </a:t>
            </a:r>
            <a:r>
              <a:rPr lang="ru-RU" sz="2400" dirty="0"/>
              <a:t>угла </a:t>
            </a:r>
          </a:p>
          <a:p>
            <a:pPr algn="just"/>
            <a:r>
              <a:rPr lang="ru-RU" sz="2400" dirty="0"/>
              <a:t>CMB. Известно, что  </a:t>
            </a:r>
            <a:r>
              <a:rPr lang="ru-RU" sz="2400" dirty="0" smtClean="0"/>
              <a:t>угол DMC равен 18</a:t>
            </a:r>
            <a:r>
              <a:rPr lang="ru-RU" sz="2400" dirty="0"/>
              <a:t>°. Найдите угол CMA. Ответ </a:t>
            </a:r>
            <a:r>
              <a:rPr lang="ru-RU" sz="2400" dirty="0" smtClean="0"/>
              <a:t>дайте </a:t>
            </a:r>
            <a:r>
              <a:rPr lang="ru-RU" sz="2400" dirty="0"/>
              <a:t>в градусах.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197" y="2847103"/>
            <a:ext cx="2937678" cy="1627963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039672" y="2847103"/>
            <a:ext cx="77316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Прямые m и n параллельны (см. рисунок). Найдите вели-</a:t>
            </a:r>
          </a:p>
          <a:p>
            <a:pPr algn="just"/>
            <a:r>
              <a:rPr lang="ru-RU" sz="2400" dirty="0"/>
              <a:t>чину угла 3, если </a:t>
            </a:r>
            <a:r>
              <a:rPr lang="ru-RU" sz="2400" dirty="0" smtClean="0"/>
              <a:t>угол 1 равен 42</a:t>
            </a:r>
            <a:r>
              <a:rPr lang="ru-RU" sz="2400" dirty="0"/>
              <a:t>°, </a:t>
            </a:r>
            <a:r>
              <a:rPr lang="ru-RU" sz="2400" dirty="0" smtClean="0"/>
              <a:t>угол 2 равен 73</a:t>
            </a:r>
            <a:r>
              <a:rPr lang="ru-RU" sz="2400" dirty="0"/>
              <a:t>°. Ответ дайте в градусах.</a:t>
            </a:r>
          </a:p>
        </p:txBody>
      </p:sp>
    </p:spTree>
    <p:extLst>
      <p:ext uri="{BB962C8B-B14F-4D97-AF65-F5344CB8AC3E}">
        <p14:creationId xmlns:p14="http://schemas.microsoft.com/office/powerpoint/2010/main" val="71775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296" y="324990"/>
            <a:ext cx="2637042" cy="185154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374523" y="328008"/>
            <a:ext cx="73581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 треугольнике ABC сторона  AC=56, BM – медиана, </a:t>
            </a:r>
          </a:p>
          <a:p>
            <a:r>
              <a:rPr lang="ru-RU" sz="2400" dirty="0"/>
              <a:t>BH – высота, BC=BM. Найдите длину отрезка AH.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296" y="2511379"/>
            <a:ext cx="3445972" cy="167641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374522" y="2511379"/>
            <a:ext cx="71649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2400" dirty="0"/>
              <a:t>В треугольнике ABC внешние углы при вершинах A и </a:t>
            </a:r>
          </a:p>
          <a:p>
            <a:r>
              <a:rPr lang="ru-RU" sz="2400" dirty="0"/>
              <a:t>C равны 150°, AB=56. Найдите длину биссектрисы BK.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866" y="4711185"/>
            <a:ext cx="3251401" cy="1804803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374521" y="4711185"/>
            <a:ext cx="747404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 равнобедренном треугольнике ABC угол ABC равен </a:t>
            </a:r>
          </a:p>
          <a:p>
            <a:r>
              <a:rPr lang="ru-RU" sz="2400" dirty="0"/>
              <a:t>120°. Высота BK, проведённая к основанию AC, равна 17. </a:t>
            </a:r>
            <a:r>
              <a:rPr lang="ru-RU" sz="2400" dirty="0" smtClean="0"/>
              <a:t>Найдите </a:t>
            </a:r>
            <a:r>
              <a:rPr lang="ru-RU" sz="2400" dirty="0"/>
              <a:t>длину стороны AB. </a:t>
            </a:r>
          </a:p>
        </p:txBody>
      </p:sp>
    </p:spTree>
    <p:extLst>
      <p:ext uri="{BB962C8B-B14F-4D97-AF65-F5344CB8AC3E}">
        <p14:creationId xmlns:p14="http://schemas.microsoft.com/office/powerpoint/2010/main" val="303818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782" y="413399"/>
            <a:ext cx="2280904" cy="2090829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872247" y="396597"/>
            <a:ext cx="753843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В выпуклом четырёхугольнике ABCD известно, что что </a:t>
            </a:r>
          </a:p>
          <a:p>
            <a:pPr algn="just"/>
            <a:r>
              <a:rPr lang="ru-RU" sz="2400" dirty="0"/>
              <a:t>AB=BC, AD=CD, </a:t>
            </a:r>
            <a:r>
              <a:rPr lang="ru-RU" sz="2400" dirty="0" smtClean="0"/>
              <a:t>угол B равен </a:t>
            </a:r>
            <a:r>
              <a:rPr lang="ru-RU" sz="2400" dirty="0"/>
              <a:t>59°, </a:t>
            </a:r>
            <a:r>
              <a:rPr lang="ru-RU" sz="2400" dirty="0" smtClean="0"/>
              <a:t>угол D равен 147 </a:t>
            </a:r>
            <a:r>
              <a:rPr lang="ru-RU" sz="2400" dirty="0"/>
              <a:t>°. </a:t>
            </a:r>
            <a:r>
              <a:rPr lang="ru-RU" sz="2400" dirty="0" smtClean="0"/>
              <a:t>Найдите </a:t>
            </a:r>
            <a:r>
              <a:rPr lang="ru-RU" sz="2400" dirty="0"/>
              <a:t>угол A. </a:t>
            </a:r>
            <a:r>
              <a:rPr lang="ru-RU" sz="2400" dirty="0" smtClean="0"/>
              <a:t>Ответ </a:t>
            </a:r>
            <a:r>
              <a:rPr lang="ru-RU" sz="2400" dirty="0"/>
              <a:t>дайте в градусах.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336" y="2729447"/>
            <a:ext cx="2038350" cy="183688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872246" y="2729447"/>
            <a:ext cx="753843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В </a:t>
            </a:r>
            <a:r>
              <a:rPr lang="ru-RU" sz="2400" dirty="0"/>
              <a:t>трапеции ABCD известно, что  AB=CD, </a:t>
            </a:r>
            <a:r>
              <a:rPr lang="ru-RU" sz="2400" dirty="0" smtClean="0"/>
              <a:t>угол BDA равен 45</a:t>
            </a:r>
            <a:r>
              <a:rPr lang="ru-RU" sz="2400" dirty="0"/>
              <a:t>° и </a:t>
            </a:r>
            <a:r>
              <a:rPr lang="ru-RU" sz="2400" dirty="0" smtClean="0"/>
              <a:t>угол BDC равен 24</a:t>
            </a:r>
            <a:r>
              <a:rPr lang="ru-RU" sz="2400" dirty="0"/>
              <a:t>°. Найдите угол ABD. Ответ дайте в градусах.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336" y="4791551"/>
            <a:ext cx="2345892" cy="1393936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3872246" y="4791551"/>
            <a:ext cx="774449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Сумма двух углов ромба равна 120°, а его меньшая </a:t>
            </a:r>
            <a:r>
              <a:rPr lang="ru-RU" sz="2400" dirty="0" smtClean="0"/>
              <a:t>диагональ </a:t>
            </a:r>
            <a:r>
              <a:rPr lang="ru-RU" sz="2400" dirty="0"/>
              <a:t>равна 8. Найдите периметр ромба.</a:t>
            </a:r>
          </a:p>
        </p:txBody>
      </p:sp>
    </p:spTree>
    <p:extLst>
      <p:ext uri="{BB962C8B-B14F-4D97-AF65-F5344CB8AC3E}">
        <p14:creationId xmlns:p14="http://schemas.microsoft.com/office/powerpoint/2010/main" val="414662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446" y="428357"/>
            <a:ext cx="2490117" cy="158758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026794" y="470348"/>
            <a:ext cx="793767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Стороны  </a:t>
            </a:r>
            <a:r>
              <a:rPr lang="ru-RU" sz="2400" dirty="0"/>
              <a:t>параллелограмма  равны  10  и  12.  Высота, </a:t>
            </a:r>
          </a:p>
          <a:p>
            <a:pPr algn="just"/>
            <a:r>
              <a:rPr lang="ru-RU" sz="2400" dirty="0"/>
              <a:t>опущенная на меньшую сторону, равна 6. Найдите вы-</a:t>
            </a:r>
          </a:p>
          <a:p>
            <a:pPr algn="just"/>
            <a:r>
              <a:rPr lang="ru-RU" sz="2400" dirty="0"/>
              <a:t>соты, опущенной на большую сторону параллелограмма.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088" y="2260913"/>
            <a:ext cx="2276475" cy="192405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026794" y="2622773"/>
            <a:ext cx="75126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На  </a:t>
            </a:r>
            <a:r>
              <a:rPr lang="ru-RU" sz="2400" dirty="0"/>
              <a:t>стороне  BC  прямоугольника  ABCD,  у  которого </a:t>
            </a:r>
          </a:p>
          <a:p>
            <a:pPr algn="just"/>
            <a:r>
              <a:rPr lang="ru-RU" sz="2400" dirty="0"/>
              <a:t>AB=15 и AD=23, отмечена точка E так, что треугольник </a:t>
            </a:r>
          </a:p>
          <a:p>
            <a:pPr algn="just"/>
            <a:r>
              <a:rPr lang="ru-RU" sz="2400" dirty="0"/>
              <a:t>ABE равнобедренный. Найдите ED.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088" y="4429933"/>
            <a:ext cx="2378516" cy="163601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026794" y="4602952"/>
            <a:ext cx="77702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В  </a:t>
            </a:r>
            <a:r>
              <a:rPr lang="ru-RU" sz="2400" dirty="0"/>
              <a:t>равнобедренном  треугольнике  ABC  основание  AC </a:t>
            </a:r>
          </a:p>
          <a:p>
            <a:pPr algn="just"/>
            <a:r>
              <a:rPr lang="ru-RU" sz="2400" dirty="0"/>
              <a:t>равно 40, площадь треугольника равна 300. Найдите длину </a:t>
            </a:r>
            <a:r>
              <a:rPr lang="ru-RU" sz="2400" dirty="0" smtClean="0"/>
              <a:t>боковой </a:t>
            </a:r>
            <a:r>
              <a:rPr lang="ru-RU" sz="2400" dirty="0"/>
              <a:t>стороны AB.</a:t>
            </a:r>
          </a:p>
        </p:txBody>
      </p:sp>
    </p:spTree>
    <p:extLst>
      <p:ext uri="{BB962C8B-B14F-4D97-AF65-F5344CB8AC3E}">
        <p14:creationId xmlns:p14="http://schemas.microsoft.com/office/powerpoint/2010/main" val="341875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Monotype Corsiva" panose="03010101010201010101" pitchFamily="66" charset="0"/>
              </a:rPr>
              <a:t>Задача № </a:t>
            </a:r>
            <a:r>
              <a:rPr lang="ru-RU" b="1" dirty="0" smtClean="0">
                <a:latin typeface="Monotype Corsiva" panose="03010101010201010101" pitchFamily="66" charset="0"/>
              </a:rPr>
              <a:t>5 </a:t>
            </a:r>
            <a:r>
              <a:rPr lang="ru-RU" b="1" dirty="0" smtClean="0">
                <a:latin typeface="Monotype Corsiva" panose="03010101010201010101" pitchFamily="66" charset="0"/>
              </a:rPr>
              <a:t>«Площадь»</a:t>
            </a:r>
            <a:endParaRPr lang="ru-RU" b="1" dirty="0">
              <a:latin typeface="Monotype Corsiva" panose="03010101010201010101" pitchFamily="66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План  местности  разбит  на  клетки.  Каждая  клетка  обозначает  квадрат  </a:t>
            </a:r>
            <a:r>
              <a:rPr lang="ru-RU" dirty="0" smtClean="0"/>
              <a:t>1 м Х </a:t>
            </a:r>
            <a:r>
              <a:rPr lang="ru-RU" dirty="0"/>
              <a:t>1 м. Найдите площадь участка, изображённого на плане. Ответ дайте в квадратных </a:t>
            </a:r>
            <a:r>
              <a:rPr lang="ru-RU" dirty="0" smtClean="0"/>
              <a:t>метрах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2326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587" y="277365"/>
            <a:ext cx="2840052" cy="173173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576034" y="404439"/>
            <a:ext cx="81051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В </a:t>
            </a:r>
            <a:r>
              <a:rPr lang="ru-RU" sz="2400" dirty="0"/>
              <a:t>параллелограмме АВСD отмечена точка M – </a:t>
            </a:r>
            <a:r>
              <a:rPr lang="ru-RU" sz="2400" dirty="0" smtClean="0"/>
              <a:t>середина </a:t>
            </a:r>
            <a:r>
              <a:rPr lang="ru-RU" sz="2400" dirty="0"/>
              <a:t>стороны ВС. Отрезки ВD и AM пересекаются в точке </a:t>
            </a:r>
            <a:r>
              <a:rPr lang="ru-RU" sz="2400" dirty="0" smtClean="0"/>
              <a:t>K</a:t>
            </a:r>
            <a:r>
              <a:rPr lang="ru-RU" sz="2400" dirty="0"/>
              <a:t>. Найдите длину отрезка ВK, если BD=15.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587" y="2562359"/>
            <a:ext cx="3021939" cy="149448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576034" y="2562359"/>
            <a:ext cx="82467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  равнобедренном  треугольнике  ABC  медиана </a:t>
            </a:r>
            <a:r>
              <a:rPr lang="ru-RU" sz="2400" dirty="0" smtClean="0"/>
              <a:t>BK=10</a:t>
            </a:r>
            <a:r>
              <a:rPr lang="ru-RU" sz="2400" dirty="0"/>
              <a:t>, боковая сторона BC=26. Найдите длину отрезка </a:t>
            </a:r>
            <a:r>
              <a:rPr lang="ru-RU" sz="2400" dirty="0" smtClean="0"/>
              <a:t>MN</a:t>
            </a:r>
            <a:r>
              <a:rPr lang="ru-RU" sz="2400" dirty="0"/>
              <a:t>, если известно, что он соединяет середины боковых </a:t>
            </a:r>
            <a:r>
              <a:rPr lang="ru-RU" sz="2400" dirty="0" smtClean="0"/>
              <a:t>сторон</a:t>
            </a:r>
            <a:r>
              <a:rPr lang="ru-RU" sz="2400" dirty="0"/>
              <a:t>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992" y="4610099"/>
            <a:ext cx="1996025" cy="193163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576034" y="4720279"/>
            <a:ext cx="81051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 В  треугольнике  АВС  угол  С  равен  90,  AB= </a:t>
            </a:r>
            <a:r>
              <a:rPr lang="ru-RU" sz="2400" dirty="0" smtClean="0"/>
              <a:t> 41</a:t>
            </a:r>
            <a:r>
              <a:rPr lang="ru-RU" sz="2400" dirty="0"/>
              <a:t>, </a:t>
            </a:r>
          </a:p>
          <a:p>
            <a:r>
              <a:rPr lang="ru-RU" sz="2400" dirty="0"/>
              <a:t>BC=4. Найдите </a:t>
            </a:r>
            <a:r>
              <a:rPr lang="ru-RU" sz="2400" dirty="0" err="1"/>
              <a:t>tgA</a:t>
            </a:r>
            <a:r>
              <a:rPr lang="ru-RU" sz="2400" dirty="0"/>
              <a:t>. 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9427335" y="4790941"/>
            <a:ext cx="90152" cy="28333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9517487" y="4720279"/>
            <a:ext cx="51516" cy="36687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9517487" y="4720279"/>
            <a:ext cx="47651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794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14" y="339814"/>
            <a:ext cx="2419753" cy="207756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601790" y="339814"/>
            <a:ext cx="787328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 равнобедренном треугольнике ABC боковые стороны </a:t>
            </a:r>
          </a:p>
          <a:p>
            <a:r>
              <a:rPr lang="ru-RU" sz="2400" dirty="0"/>
              <a:t>AB=BC=5, медиана BM=4. Найдите </a:t>
            </a:r>
            <a:r>
              <a:rPr lang="ru-RU" sz="2400" dirty="0" err="1" smtClean="0"/>
              <a:t>cosBAC</a:t>
            </a:r>
            <a:r>
              <a:rPr lang="ru-RU" sz="2400" dirty="0"/>
              <a:t>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214" y="2545255"/>
            <a:ext cx="2708590" cy="203495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601789" y="2806825"/>
            <a:ext cx="81179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В  равнобедренном  треугольнике  ABC  высота  BM, </a:t>
            </a:r>
          </a:p>
          <a:p>
            <a:pPr algn="just"/>
            <a:r>
              <a:rPr lang="ru-RU" sz="2400" dirty="0"/>
              <a:t>проведённая к основанию, равна 3, а </a:t>
            </a:r>
            <a:r>
              <a:rPr lang="ru-RU" sz="2400" dirty="0" err="1"/>
              <a:t>tgA</a:t>
            </a:r>
            <a:r>
              <a:rPr lang="ru-RU" sz="2400" dirty="0"/>
              <a:t>=0,6. Найдите </a:t>
            </a:r>
          </a:p>
          <a:p>
            <a:pPr algn="just"/>
            <a:r>
              <a:rPr lang="ru-RU" sz="2400" dirty="0"/>
              <a:t>площадь треугольника ABC.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435" y="4708081"/>
            <a:ext cx="2933435" cy="214417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601789" y="5227669"/>
            <a:ext cx="78732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Площадь прямоугольника ABCD равна 300, сторона </a:t>
            </a:r>
          </a:p>
          <a:p>
            <a:r>
              <a:rPr lang="ru-RU" sz="2400" dirty="0"/>
              <a:t>AB=9. Найдите тангенс угла CAD</a:t>
            </a:r>
          </a:p>
        </p:txBody>
      </p:sp>
    </p:spTree>
    <p:extLst>
      <p:ext uri="{BB962C8B-B14F-4D97-AF65-F5344CB8AC3E}">
        <p14:creationId xmlns:p14="http://schemas.microsoft.com/office/powerpoint/2010/main" val="331911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851" y="267840"/>
            <a:ext cx="2345833" cy="2118431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318455" y="267840"/>
            <a:ext cx="83755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На </a:t>
            </a:r>
            <a:r>
              <a:rPr lang="ru-RU" sz="2400" dirty="0"/>
              <a:t>окружности по разные стороны от диаметра AB </a:t>
            </a:r>
            <a:r>
              <a:rPr lang="ru-RU" sz="2400" dirty="0" smtClean="0"/>
              <a:t>отмечены </a:t>
            </a:r>
            <a:r>
              <a:rPr lang="ru-RU" sz="2400" dirty="0"/>
              <a:t>точки D и C. Известно, что  </a:t>
            </a:r>
            <a:r>
              <a:rPr lang="ru-RU" sz="2400" dirty="0" smtClean="0"/>
              <a:t>угол DBA равен 23</a:t>
            </a:r>
            <a:r>
              <a:rPr lang="ru-RU" sz="2400" dirty="0"/>
              <a:t>°. </a:t>
            </a:r>
            <a:r>
              <a:rPr lang="ru-RU" sz="2400" dirty="0" smtClean="0"/>
              <a:t>Найдите </a:t>
            </a:r>
            <a:r>
              <a:rPr lang="ru-RU" sz="2400" dirty="0"/>
              <a:t>угол DCB. Ответ дайте в градусах.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454" y="2386271"/>
            <a:ext cx="2278019" cy="223357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318454" y="2593848"/>
            <a:ext cx="85043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Четырёхугольник ABCD вписан в окружность. Угол </a:t>
            </a:r>
            <a:r>
              <a:rPr lang="ru-RU" sz="2400" dirty="0" smtClean="0"/>
              <a:t>ABC </a:t>
            </a:r>
            <a:r>
              <a:rPr lang="ru-RU" sz="2400" dirty="0"/>
              <a:t>равен 56°, угол CAD равен 42°. Найдите угол ABD. </a:t>
            </a:r>
            <a:r>
              <a:rPr lang="ru-RU" sz="2400" dirty="0" smtClean="0"/>
              <a:t>Ответ </a:t>
            </a:r>
            <a:r>
              <a:rPr lang="ru-RU" sz="2400" dirty="0"/>
              <a:t>дайте в градусах.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942" y="4826760"/>
            <a:ext cx="2316320" cy="186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408609" y="4919856"/>
            <a:ext cx="84141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В </a:t>
            </a:r>
            <a:r>
              <a:rPr lang="ru-RU" sz="2400" dirty="0"/>
              <a:t>прямоугольной трапеции АВСD с основаниями ВС и </a:t>
            </a:r>
            <a:r>
              <a:rPr lang="ru-RU" sz="2400" dirty="0" smtClean="0"/>
              <a:t>АD </a:t>
            </a:r>
            <a:r>
              <a:rPr lang="ru-RU" sz="2400" dirty="0"/>
              <a:t>угол ВAD прямой,  AB=12,  BC=CD=13. Найдите </a:t>
            </a:r>
            <a:r>
              <a:rPr lang="ru-RU" sz="2400" dirty="0" smtClean="0"/>
              <a:t>среднюю </a:t>
            </a:r>
            <a:r>
              <a:rPr lang="ru-RU" sz="2400" dirty="0"/>
              <a:t>линию трапеции. </a:t>
            </a:r>
          </a:p>
        </p:txBody>
      </p:sp>
    </p:spTree>
    <p:extLst>
      <p:ext uri="{BB962C8B-B14F-4D97-AF65-F5344CB8AC3E}">
        <p14:creationId xmlns:p14="http://schemas.microsoft.com/office/powerpoint/2010/main" val="241343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Monotype Corsiva" panose="03010101010201010101" pitchFamily="66" charset="0"/>
              </a:rPr>
              <a:t>Задача № </a:t>
            </a:r>
            <a:r>
              <a:rPr lang="ru-RU" b="1" dirty="0" smtClean="0">
                <a:latin typeface="Monotype Corsiva" panose="03010101010201010101" pitchFamily="66" charset="0"/>
              </a:rPr>
              <a:t>3 </a:t>
            </a:r>
            <a:r>
              <a:rPr lang="ru-RU" b="1" dirty="0" smtClean="0">
                <a:latin typeface="Monotype Corsiva" panose="03010101010201010101" pitchFamily="66" charset="0"/>
              </a:rPr>
              <a:t>«Планиметрия»</a:t>
            </a:r>
            <a:endParaRPr lang="ru-RU" b="1" dirty="0">
              <a:latin typeface="Monotype Corsiva" panose="03010101010201010101" pitchFamily="66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ru-RU" dirty="0" smtClean="0"/>
              <a:t>Биссектриса</a:t>
            </a:r>
            <a:r>
              <a:rPr lang="ru-RU" dirty="0" smtClean="0"/>
              <a:t>, медиана, высота, сумма углов в треугольнике</a:t>
            </a:r>
          </a:p>
          <a:p>
            <a:pPr marL="514350" indent="-514350">
              <a:buAutoNum type="arabicParenR"/>
            </a:pPr>
            <a:r>
              <a:rPr lang="ru-RU" dirty="0" smtClean="0"/>
              <a:t>Четырехугольники</a:t>
            </a:r>
          </a:p>
          <a:p>
            <a:pPr marL="514350" indent="-514350">
              <a:buAutoNum type="arabicParenR"/>
            </a:pPr>
            <a:r>
              <a:rPr lang="ru-RU" dirty="0" smtClean="0"/>
              <a:t>Площадь. Теорема Пифагора</a:t>
            </a:r>
          </a:p>
          <a:p>
            <a:pPr marL="514350" indent="-514350">
              <a:buAutoNum type="arabicParenR"/>
            </a:pPr>
            <a:r>
              <a:rPr lang="ru-RU" dirty="0" smtClean="0"/>
              <a:t>Подобные треугольники</a:t>
            </a:r>
          </a:p>
          <a:p>
            <a:pPr marL="514350" indent="-514350">
              <a:buAutoNum type="arabicParenR"/>
            </a:pPr>
            <a:r>
              <a:rPr lang="ru-RU" dirty="0" smtClean="0"/>
              <a:t>Синус, косинус, тангенс острого угла, теорема Пифагора</a:t>
            </a:r>
          </a:p>
          <a:p>
            <a:pPr marL="514350" indent="-514350">
              <a:buAutoNum type="arabicParenR"/>
            </a:pPr>
            <a:r>
              <a:rPr lang="ru-RU" dirty="0" smtClean="0"/>
              <a:t>Центральные и вписанные </a:t>
            </a:r>
            <a:r>
              <a:rPr lang="ru-RU" dirty="0" smtClean="0"/>
              <a:t>углы</a:t>
            </a:r>
          </a:p>
          <a:p>
            <a:pPr marL="514350" indent="-514350">
              <a:buAutoNum type="arabicParenR"/>
            </a:pPr>
            <a:r>
              <a:rPr lang="ru-RU" dirty="0" smtClean="0"/>
              <a:t>Вписанная окружность</a:t>
            </a:r>
          </a:p>
          <a:p>
            <a:pPr marL="514350" indent="-514350">
              <a:buAutoNum type="arabicParenR"/>
            </a:pPr>
            <a:r>
              <a:rPr lang="ru-RU" dirty="0" smtClean="0"/>
              <a:t>Описанная окружность</a:t>
            </a:r>
            <a:endParaRPr lang="ru-RU" dirty="0" smtClean="0"/>
          </a:p>
          <a:p>
            <a:pPr marL="514350" indent="-514350">
              <a:buAutoNum type="arabicParenR"/>
            </a:pPr>
            <a:r>
              <a:rPr lang="ru-RU" dirty="0" smtClean="0"/>
              <a:t>Расширенная теорема синусов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690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2"/>
              <p:cNvSpPr>
                <a:spLocks noChangeArrowheads="1"/>
              </p:cNvSpPr>
              <p:nvPr/>
            </p:nvSpPr>
            <p:spPr bwMode="auto">
              <a:xfrm>
                <a:off x="309093" y="194101"/>
                <a:ext cx="4816699" cy="8309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ru-RU" altLang="ru-RU" sz="2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В треугольнике </a:t>
                </a:r>
                <a:r>
                  <a:rPr kumimoji="0" lang="ru-RU" altLang="ru-RU" sz="2400" b="0" i="1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ABC</a:t>
                </a:r>
                <a:r>
                  <a:rPr kumimoji="0" lang="ru-RU" altLang="ru-RU" sz="2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угол </a:t>
                </a:r>
                <a:r>
                  <a:rPr kumimoji="0" lang="ru-RU" altLang="ru-RU" sz="2400" b="0" i="1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kumimoji="0" lang="ru-RU" altLang="ru-RU" sz="2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равен 90°, </a:t>
                </a:r>
                <a:r>
                  <a:rPr kumimoji="0" lang="ru-RU" altLang="ru-RU" sz="2400" b="0" i="1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AC</a:t>
                </a:r>
                <a:r>
                  <a:rPr kumimoji="0" lang="ru-RU" altLang="ru-RU" sz="2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= 24, </a:t>
                </a:r>
                <a:r>
                  <a:rPr kumimoji="0" lang="ru-RU" altLang="ru-RU" sz="2400" b="0" i="1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BC</a:t>
                </a:r>
                <a:r>
                  <a:rPr kumimoji="0" lang="ru-RU" altLang="ru-RU" sz="2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= 7. Найти </a:t>
                </a:r>
                <a:r>
                  <a:rPr kumimoji="0" lang="en-US" altLang="ru-RU" sz="2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sin</a:t>
                </a:r>
                <a:r>
                  <a:rPr lang="en-US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kumimoji="0" lang="en-US" altLang="ru-RU" sz="2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kumimoji="0" lang="ru-RU" altLang="ru-RU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9093" y="194101"/>
                <a:ext cx="4816699" cy="830997"/>
              </a:xfrm>
              <a:prstGeom prst="rect">
                <a:avLst/>
              </a:prstGeom>
              <a:blipFill>
                <a:blip r:embed="rId2"/>
                <a:stretch>
                  <a:fillRect l="-2025" t="-5147" b="-1617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98564" y="6053070"/>
            <a:ext cx="2527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Ответ: 0,28</a:t>
            </a:r>
            <a:endParaRPr lang="ru-RU" sz="2400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962919" y="194101"/>
                <a:ext cx="5808371" cy="9855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/>
                  <a:t>В треугольнике АВС  </a:t>
                </a:r>
                <a:r>
                  <a:rPr lang="ru-RU" sz="2400" dirty="0"/>
                  <a:t>угол </a:t>
                </a:r>
                <a:r>
                  <a:rPr lang="ru-RU" sz="2400" dirty="0" smtClean="0"/>
                  <a:t>С  </a:t>
                </a:r>
                <a:r>
                  <a:rPr lang="ru-RU" sz="2400" dirty="0"/>
                  <a:t>равен 90°,  </a:t>
                </a:r>
                <a:r>
                  <a:rPr lang="ru-RU" sz="2400" dirty="0" smtClean="0"/>
                  <a:t>СН </a:t>
                </a:r>
                <a:r>
                  <a:rPr lang="ru-RU" sz="2400" dirty="0"/>
                  <a:t>– высота</a:t>
                </a:r>
                <a:r>
                  <a:rPr lang="ru-RU" sz="2400" dirty="0" smtClean="0"/>
                  <a:t>, А</a:t>
                </a:r>
                <a:r>
                  <a:rPr lang="en-US" sz="2400" dirty="0"/>
                  <a:t>B</a:t>
                </a:r>
                <a:r>
                  <a:rPr lang="ru-RU" sz="2400" dirty="0" smtClean="0"/>
                  <a:t>=13, </a:t>
                </a:r>
                <a:r>
                  <a:rPr lang="en-US" sz="2400" dirty="0" err="1" smtClean="0"/>
                  <a:t>tg</a:t>
                </a:r>
                <a:r>
                  <a:rPr lang="en-US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 </m:t>
                    </m:r>
                  </m:oMath>
                </a14:m>
                <a:r>
                  <a:rPr lang="en-US" sz="2400" dirty="0" err="1" smtClean="0"/>
                  <a:t>A</a:t>
                </a:r>
                <a:r>
                  <a:rPr lang="en-US" sz="24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ru-RU" sz="2400" dirty="0" smtClean="0"/>
                  <a:t>.   </a:t>
                </a:r>
                <a:r>
                  <a:rPr lang="ru-RU" sz="2400" dirty="0"/>
                  <a:t>Найдите </a:t>
                </a:r>
                <a:r>
                  <a:rPr lang="en-US" sz="2400" dirty="0" smtClean="0"/>
                  <a:t>AH.</a:t>
                </a:r>
                <a:endParaRPr lang="ru-RU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2919" y="194101"/>
                <a:ext cx="5808371" cy="985526"/>
              </a:xfrm>
              <a:prstGeom prst="rect">
                <a:avLst/>
              </a:prstGeom>
              <a:blipFill>
                <a:blip r:embed="rId3"/>
                <a:stretch>
                  <a:fillRect l="-1574" t="-4938" b="-5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50" name="Группа 2049"/>
          <p:cNvGrpSpPr/>
          <p:nvPr/>
        </p:nvGrpSpPr>
        <p:grpSpPr>
          <a:xfrm>
            <a:off x="498564" y="1326524"/>
            <a:ext cx="4459802" cy="3003947"/>
            <a:chOff x="498564" y="1326524"/>
            <a:chExt cx="4459802" cy="3003947"/>
          </a:xfrm>
        </p:grpSpPr>
        <p:sp>
          <p:nvSpPr>
            <p:cNvPr id="6" name="TextBox 5"/>
            <p:cNvSpPr txBox="1"/>
            <p:nvPr/>
          </p:nvSpPr>
          <p:spPr>
            <a:xfrm>
              <a:off x="3490175" y="1326524"/>
              <a:ext cx="2575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С</a:t>
              </a:r>
              <a:endParaRPr lang="ru-RU" sz="2400" b="1" dirty="0"/>
            </a:p>
          </p:txBody>
        </p:sp>
        <p:grpSp>
          <p:nvGrpSpPr>
            <p:cNvPr id="2048" name="Группа 2047"/>
            <p:cNvGrpSpPr/>
            <p:nvPr/>
          </p:nvGrpSpPr>
          <p:grpSpPr>
            <a:xfrm>
              <a:off x="498564" y="2387626"/>
              <a:ext cx="4459802" cy="1942845"/>
              <a:chOff x="498564" y="2387626"/>
              <a:chExt cx="4459802" cy="1942845"/>
            </a:xfrm>
          </p:grpSpPr>
          <p:sp>
            <p:nvSpPr>
              <p:cNvPr id="4" name="Прямоугольный треугольник 3"/>
              <p:cNvSpPr/>
              <p:nvPr/>
            </p:nvSpPr>
            <p:spPr>
              <a:xfrm rot="8873385">
                <a:off x="1135481" y="2387626"/>
                <a:ext cx="3163921" cy="1942845"/>
              </a:xfrm>
              <a:prstGeom prst="rt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498564" y="3174382"/>
                <a:ext cx="36255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/>
                  <a:t>А</a:t>
                </a:r>
                <a:endParaRPr lang="ru-RU" sz="2400" b="1" dirty="0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4573765" y="3097438"/>
                <a:ext cx="38460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/>
                  <a:t>В</a:t>
                </a:r>
                <a:endParaRPr lang="ru-RU" sz="2800" dirty="0"/>
              </a:p>
            </p:txBody>
          </p:sp>
        </p:grpSp>
      </p:grpSp>
      <p:grpSp>
        <p:nvGrpSpPr>
          <p:cNvPr id="2075" name="Группа 2074"/>
          <p:cNvGrpSpPr/>
          <p:nvPr/>
        </p:nvGrpSpPr>
        <p:grpSpPr>
          <a:xfrm>
            <a:off x="6119232" y="1173491"/>
            <a:ext cx="4459802" cy="3003947"/>
            <a:chOff x="6119232" y="1173491"/>
            <a:chExt cx="4459802" cy="3003947"/>
          </a:xfrm>
        </p:grpSpPr>
        <p:grpSp>
          <p:nvGrpSpPr>
            <p:cNvPr id="57" name="Группа 56"/>
            <p:cNvGrpSpPr/>
            <p:nvPr/>
          </p:nvGrpSpPr>
          <p:grpSpPr>
            <a:xfrm>
              <a:off x="6119232" y="1173491"/>
              <a:ext cx="4459802" cy="3003947"/>
              <a:chOff x="498564" y="1326524"/>
              <a:chExt cx="4459802" cy="3003947"/>
            </a:xfrm>
          </p:grpSpPr>
          <p:sp>
            <p:nvSpPr>
              <p:cNvPr id="58" name="TextBox 57"/>
              <p:cNvSpPr txBox="1"/>
              <p:nvPr/>
            </p:nvSpPr>
            <p:spPr>
              <a:xfrm>
                <a:off x="3490175" y="1326524"/>
                <a:ext cx="2575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/>
                  <a:t>С</a:t>
                </a:r>
                <a:endParaRPr lang="ru-RU" sz="2400" b="1" dirty="0"/>
              </a:p>
            </p:txBody>
          </p:sp>
          <p:grpSp>
            <p:nvGrpSpPr>
              <p:cNvPr id="59" name="Группа 58"/>
              <p:cNvGrpSpPr/>
              <p:nvPr/>
            </p:nvGrpSpPr>
            <p:grpSpPr>
              <a:xfrm>
                <a:off x="498564" y="2387626"/>
                <a:ext cx="4459802" cy="1942845"/>
                <a:chOff x="498564" y="2387626"/>
                <a:chExt cx="4459802" cy="1942845"/>
              </a:xfrm>
            </p:grpSpPr>
            <p:sp>
              <p:nvSpPr>
                <p:cNvPr id="60" name="Прямоугольный треугольник 59"/>
                <p:cNvSpPr/>
                <p:nvPr/>
              </p:nvSpPr>
              <p:spPr>
                <a:xfrm rot="8873385">
                  <a:off x="1135481" y="2387626"/>
                  <a:ext cx="3163921" cy="1942845"/>
                </a:xfrm>
                <a:prstGeom prst="rtTriangl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61" name="TextBox 60"/>
                <p:cNvSpPr txBox="1"/>
                <p:nvPr/>
              </p:nvSpPr>
              <p:spPr>
                <a:xfrm>
                  <a:off x="498564" y="3174382"/>
                  <a:ext cx="36255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2400" b="1" dirty="0" smtClean="0"/>
                    <a:t>А</a:t>
                  </a:r>
                  <a:endParaRPr lang="ru-RU" sz="2400" b="1" dirty="0"/>
                </a:p>
              </p:txBody>
            </p:sp>
            <p:sp>
              <p:nvSpPr>
                <p:cNvPr id="62" name="TextBox 61"/>
                <p:cNvSpPr txBox="1"/>
                <p:nvPr/>
              </p:nvSpPr>
              <p:spPr>
                <a:xfrm>
                  <a:off x="4573765" y="3097438"/>
                  <a:ext cx="38460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2800" dirty="0" smtClean="0"/>
                    <a:t>В</a:t>
                  </a:r>
                  <a:endParaRPr lang="ru-RU" sz="2800" dirty="0"/>
                </a:p>
              </p:txBody>
            </p:sp>
          </p:grpSp>
        </p:grpSp>
        <p:sp>
          <p:nvSpPr>
            <p:cNvPr id="2062" name="TextBox 2061"/>
            <p:cNvSpPr txBox="1"/>
            <p:nvPr/>
          </p:nvSpPr>
          <p:spPr>
            <a:xfrm>
              <a:off x="8984470" y="3097438"/>
              <a:ext cx="3839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H</a:t>
              </a:r>
              <a:endParaRPr lang="ru-RU" sz="2400" b="1" dirty="0"/>
            </a:p>
          </p:txBody>
        </p:sp>
      </p:grpSp>
      <p:sp>
        <p:nvSpPr>
          <p:cNvPr id="2065" name="AutoShape 34" descr="AH=AC косинус A=AB косинус в степени 2 A=AB умножить на дробь, числитель — 1, знаменатель — 1 плюс \text{tg в степени 2 A} =13 умножить на дробь, числитель — 1, знаменатель — 1 плюс дробь, числитель — 1 {25, знаменатель — } =13 умножить на дробь, числитель — 25, знаменатель — 26 =12,5."/>
          <p:cNvSpPr>
            <a:spLocks noChangeAspect="1" noChangeArrowheads="1"/>
          </p:cNvSpPr>
          <p:nvPr/>
        </p:nvSpPr>
        <p:spPr bwMode="auto">
          <a:xfrm>
            <a:off x="123825" y="-603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6" name="AutoShape 36" descr="AH=AC косинус A=AB косинус в степени 2 A=AB умножить на дробь, числитель — 1, знаменатель — 1 плюс \text{tg в степени 2 A} =13 умножить на дробь, числитель — 1, знаменатель — 1 плюс дробь, числитель — 1 {25, знаменатель — } =13 умножить на дробь, числитель — 25, знаменатель — 26 =12,5."/>
          <p:cNvSpPr>
            <a:spLocks noChangeAspect="1" noChangeArrowheads="1"/>
          </p:cNvSpPr>
          <p:nvPr/>
        </p:nvSpPr>
        <p:spPr bwMode="auto">
          <a:xfrm>
            <a:off x="276225" y="920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 rot="19671908">
            <a:off x="9021323" y="1579942"/>
            <a:ext cx="223520" cy="22352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74" name="TextBox 2073"/>
          <p:cNvSpPr txBox="1"/>
          <p:nvPr/>
        </p:nvSpPr>
        <p:spPr>
          <a:xfrm>
            <a:off x="5889358" y="6053070"/>
            <a:ext cx="2994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Ответ: 12,5</a:t>
            </a:r>
            <a:endParaRPr lang="ru-RU" sz="2400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 rot="19671908">
            <a:off x="3390144" y="1740067"/>
            <a:ext cx="223520" cy="22352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9167495" y="1554853"/>
            <a:ext cx="4445" cy="16511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Месяц 16"/>
          <p:cNvSpPr/>
          <p:nvPr/>
        </p:nvSpPr>
        <p:spPr>
          <a:xfrm rot="10470024">
            <a:off x="6875419" y="2985816"/>
            <a:ext cx="45719" cy="223245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Месяц 42"/>
          <p:cNvSpPr/>
          <p:nvPr/>
        </p:nvSpPr>
        <p:spPr>
          <a:xfrm rot="10470024">
            <a:off x="1250233" y="3140558"/>
            <a:ext cx="45719" cy="223245"/>
          </a:xfrm>
          <a:prstGeom prst="mo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87490" y="4583591"/>
                <a:ext cx="5494133" cy="5722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𝐵𝐶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𝐴𝐵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𝐵𝐶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𝐵𝐶</m:t>
                              </m:r>
                              <m:r>
                                <a:rPr lang="en-US" b="0" i="1" baseline="3000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𝐴𝐶</m:t>
                              </m:r>
                              <m:r>
                                <a:rPr lang="en-US" b="0" i="1" baseline="3000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576+49</m:t>
                              </m:r>
                            </m:e>
                          </m:rad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25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=0,28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90" y="4583591"/>
                <a:ext cx="5494133" cy="57227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5781900" y="4523463"/>
                <a:ext cx="6337119" cy="5745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𝐴𝐻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𝐴𝐶𝑐𝑜𝑠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𝐴𝐵𝑐𝑜𝑠</m:t>
                      </m:r>
                      <m:r>
                        <a:rPr lang="en-US" b="0" i="1" baseline="300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∠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𝐴𝐵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𝑡𝑔</m:t>
                          </m:r>
                          <m:r>
                            <a:rPr lang="en-US" b="0" i="1" baseline="3000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=13•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25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26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=12,5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1900" y="4523463"/>
                <a:ext cx="6337119" cy="57458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670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780503" y="496173"/>
                <a:ext cx="8416345" cy="6148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/>
                  <a:t>В треугольнике </a:t>
                </a:r>
                <a:r>
                  <a:rPr lang="ru-RU" sz="2400" i="1" dirty="0" smtClean="0"/>
                  <a:t>ABC</a:t>
                </a:r>
                <a:r>
                  <a:rPr lang="ru-RU" sz="2400" dirty="0" smtClean="0"/>
                  <a:t>   </a:t>
                </a:r>
                <a:r>
                  <a:rPr lang="ru-RU" sz="2400" i="1" dirty="0" smtClean="0"/>
                  <a:t>AC</a:t>
                </a:r>
                <a:r>
                  <a:rPr lang="ru-RU" sz="2400" dirty="0" smtClean="0"/>
                  <a:t> = </a:t>
                </a:r>
                <a:r>
                  <a:rPr lang="ru-RU" sz="2400" i="1" dirty="0" smtClean="0"/>
                  <a:t>BC</a:t>
                </a:r>
                <a:r>
                  <a:rPr lang="ru-RU" sz="2400" dirty="0" smtClean="0"/>
                  <a:t>, </a:t>
                </a:r>
                <a:r>
                  <a:rPr lang="ru-RU" sz="2400" i="1" dirty="0" smtClean="0"/>
                  <a:t>AB</a:t>
                </a:r>
                <a:r>
                  <a:rPr lang="ru-RU" sz="2400" dirty="0" smtClean="0"/>
                  <a:t> = 9,6, </a:t>
                </a:r>
                <a:r>
                  <a:rPr lang="en-US" sz="2400" dirty="0" err="1" smtClean="0"/>
                  <a:t>sinA</a:t>
                </a:r>
                <a:r>
                  <a:rPr lang="en-US" sz="24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ru-RU" sz="2400" b="0" i="1" smtClean="0">
                        <a:latin typeface="Cambria Math" panose="02040503050406030204" pitchFamily="18" charset="0"/>
                      </a:rPr>
                      <m:t>. Найти АС.</m:t>
                    </m:r>
                  </m:oMath>
                </a14:m>
                <a:r>
                  <a:rPr lang="ru-RU" sz="2400" dirty="0" smtClean="0"/>
                  <a:t> </a:t>
                </a:r>
                <a:endParaRPr lang="ru-RU" sz="2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0503" y="496173"/>
                <a:ext cx="8416345" cy="614848"/>
              </a:xfrm>
              <a:prstGeom prst="rect">
                <a:avLst/>
              </a:prstGeom>
              <a:blipFill>
                <a:blip r:embed="rId2"/>
                <a:stretch>
                  <a:fillRect l="-1086" b="-89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337474" y="3941362"/>
            <a:ext cx="1161412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2383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Треугольник 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АВС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 равнобедренный, значит, высота 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СН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 делит</a:t>
            </a:r>
            <a:r>
              <a:rPr kumimoji="0" lang="ru-RU" altLang="ru-RU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основание 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АВ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 пополам. Тогда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pic>
        <p:nvPicPr>
          <p:cNvPr id="3074" name="Picture 2" descr="AC= дробь, числитель — AH, знаменатель — косинус A = дробь, числитель — AB, знаменатель — 2 косинус A = дробь, числитель — AB, знаменатель — 2 корень из { 1 минус синус в степени 2 A }= дробь, числитель — 9,6, знаменатель — 2 корень из { 1 минус левая круглая скобка дробь, числитель — 7 {25, знаменатель — п равая круглая скобка в степени 2 }}= дробь, числитель — 4,8 умножить на 25, знаменатель — 24 =5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140" y="4464631"/>
            <a:ext cx="7680129" cy="1057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5" name="Группа 24"/>
          <p:cNvGrpSpPr/>
          <p:nvPr/>
        </p:nvGrpSpPr>
        <p:grpSpPr>
          <a:xfrm>
            <a:off x="3918396" y="1597381"/>
            <a:ext cx="4140557" cy="1834537"/>
            <a:chOff x="2917065" y="1478068"/>
            <a:chExt cx="4140557" cy="1834537"/>
          </a:xfrm>
        </p:grpSpPr>
        <p:grpSp>
          <p:nvGrpSpPr>
            <p:cNvPr id="20" name="Группа 19"/>
            <p:cNvGrpSpPr/>
            <p:nvPr/>
          </p:nvGrpSpPr>
          <p:grpSpPr>
            <a:xfrm>
              <a:off x="3181082" y="1897252"/>
              <a:ext cx="3631842" cy="1017430"/>
              <a:chOff x="746975" y="2112136"/>
              <a:chExt cx="3631842" cy="1017430"/>
            </a:xfrm>
          </p:grpSpPr>
          <p:sp>
            <p:nvSpPr>
              <p:cNvPr id="2" name="Равнобедренный треугольник 1"/>
              <p:cNvSpPr/>
              <p:nvPr/>
            </p:nvSpPr>
            <p:spPr>
              <a:xfrm>
                <a:off x="746975" y="2112136"/>
                <a:ext cx="3631842" cy="1017430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8" name="Прямая соединительная линия 7"/>
              <p:cNvCxnSpPr/>
              <p:nvPr/>
            </p:nvCxnSpPr>
            <p:spPr>
              <a:xfrm>
                <a:off x="1613079" y="2501721"/>
                <a:ext cx="83713" cy="18674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/>
              <p:nvPr/>
            </p:nvCxnSpPr>
            <p:spPr>
              <a:xfrm flipH="1">
                <a:off x="3429000" y="2530698"/>
                <a:ext cx="83714" cy="157767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TextBox 20"/>
            <p:cNvSpPr txBox="1"/>
            <p:nvPr/>
          </p:nvSpPr>
          <p:spPr>
            <a:xfrm>
              <a:off x="2917065" y="2730016"/>
              <a:ext cx="52803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А</a:t>
              </a:r>
              <a:endParaRPr lang="ru-RU" sz="2400" b="1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722771" y="2716832"/>
              <a:ext cx="3348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В</a:t>
              </a:r>
              <a:endParaRPr lang="ru-RU" sz="2400" b="1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842456" y="1478068"/>
              <a:ext cx="3090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С</a:t>
              </a:r>
              <a:endParaRPr lang="ru-RU" sz="2400" b="1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818604" y="2850940"/>
              <a:ext cx="4121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Н</a:t>
              </a:r>
              <a:endParaRPr lang="ru-RU" sz="2400" b="1" dirty="0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850125" y="5568206"/>
            <a:ext cx="12498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Ответ: 5</a:t>
            </a:r>
            <a:endParaRPr lang="ru-RU" sz="2400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88675" y="2875648"/>
            <a:ext cx="155859" cy="158347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5994646" y="2016727"/>
            <a:ext cx="0" cy="10174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8495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05307" y="476519"/>
                <a:ext cx="9813701" cy="5002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 smtClean="0"/>
                  <a:t>В треугольнике АВС АС=ВС=4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</a:rPr>
                          <m:t>5 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ru-RU" sz="2400" dirty="0" smtClean="0"/>
                  <a:t>, </a:t>
                </a:r>
                <a:r>
                  <a:rPr lang="en-US" sz="2400" dirty="0" smtClean="0"/>
                  <a:t>sin</a:t>
                </a:r>
                <a:r>
                  <a:rPr lang="ru-RU" sz="2400" i="1" dirty="0" smtClean="0"/>
                  <a:t>ВА</a:t>
                </a:r>
                <a:r>
                  <a:rPr lang="en-US" sz="2400" i="1" dirty="0" smtClean="0"/>
                  <a:t>C</a:t>
                </a:r>
                <a:r>
                  <a:rPr lang="en-US" sz="2400" dirty="0" smtClean="0"/>
                  <a:t>=</a:t>
                </a:r>
                <a:r>
                  <a:rPr lang="ru-RU" sz="2400" dirty="0" smtClean="0"/>
                  <a:t>0,25. Найти высоту АН.</a:t>
                </a:r>
                <a:endParaRPr lang="ru-RU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307" y="476519"/>
                <a:ext cx="9813701" cy="500202"/>
              </a:xfrm>
              <a:prstGeom prst="rect">
                <a:avLst/>
              </a:prstGeom>
              <a:blipFill>
                <a:blip r:embed="rId2"/>
                <a:stretch>
                  <a:fillRect l="-932" t="-2439" b="-268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/>
          <p:cNvSpPr txBox="1"/>
          <p:nvPr/>
        </p:nvSpPr>
        <p:spPr>
          <a:xfrm>
            <a:off x="4937439" y="1091196"/>
            <a:ext cx="57568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Треугольник АВС равнобедренный, значит углы САВ и АВН равны как углы при основании и высота СК, проведенная к основанию, делит его пополам.</a:t>
            </a:r>
            <a:endParaRPr lang="ru-RU" sz="2400" dirty="0"/>
          </a:p>
        </p:txBody>
      </p:sp>
      <p:grpSp>
        <p:nvGrpSpPr>
          <p:cNvPr id="52" name="Группа 51"/>
          <p:cNvGrpSpPr/>
          <p:nvPr/>
        </p:nvGrpSpPr>
        <p:grpSpPr>
          <a:xfrm>
            <a:off x="1053528" y="1307699"/>
            <a:ext cx="2897746" cy="3811160"/>
            <a:chOff x="1056068" y="1302741"/>
            <a:chExt cx="2897746" cy="3811160"/>
          </a:xfrm>
        </p:grpSpPr>
        <p:grpSp>
          <p:nvGrpSpPr>
            <p:cNvPr id="4120" name="Группа 4119"/>
            <p:cNvGrpSpPr/>
            <p:nvPr/>
          </p:nvGrpSpPr>
          <p:grpSpPr>
            <a:xfrm>
              <a:off x="1056068" y="1302741"/>
              <a:ext cx="2897746" cy="3590244"/>
              <a:chOff x="1056068" y="1302741"/>
              <a:chExt cx="2897746" cy="3590244"/>
            </a:xfrm>
          </p:grpSpPr>
          <p:sp>
            <p:nvSpPr>
              <p:cNvPr id="11" name="Равнобедренный треугольник 10"/>
              <p:cNvSpPr/>
              <p:nvPr/>
            </p:nvSpPr>
            <p:spPr>
              <a:xfrm>
                <a:off x="1414136" y="1764406"/>
                <a:ext cx="2305318" cy="2897747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5" name="Прямая соединительная линия 14"/>
              <p:cNvCxnSpPr/>
              <p:nvPr/>
            </p:nvCxnSpPr>
            <p:spPr>
              <a:xfrm>
                <a:off x="1927860" y="3180202"/>
                <a:ext cx="122241" cy="6773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Прямая соединительная линия 16"/>
              <p:cNvCxnSpPr/>
              <p:nvPr/>
            </p:nvCxnSpPr>
            <p:spPr>
              <a:xfrm flipV="1">
                <a:off x="3078050" y="3180202"/>
                <a:ext cx="142670" cy="7196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16" name="TextBox 4115"/>
              <p:cNvSpPr txBox="1"/>
              <p:nvPr/>
            </p:nvSpPr>
            <p:spPr>
              <a:xfrm>
                <a:off x="1056068" y="4431320"/>
                <a:ext cx="3606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/>
                  <a:t>А</a:t>
                </a:r>
                <a:endParaRPr lang="ru-RU" sz="2400" b="1" dirty="0"/>
              </a:p>
            </p:txBody>
          </p:sp>
          <p:sp>
            <p:nvSpPr>
              <p:cNvPr id="4117" name="TextBox 4116"/>
              <p:cNvSpPr txBox="1"/>
              <p:nvPr/>
            </p:nvSpPr>
            <p:spPr>
              <a:xfrm>
                <a:off x="2343954" y="1302741"/>
                <a:ext cx="45076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/>
                  <a:t>С</a:t>
                </a:r>
                <a:endParaRPr lang="ru-RU" sz="2400" b="1" dirty="0"/>
              </a:p>
            </p:txBody>
          </p:sp>
          <p:sp>
            <p:nvSpPr>
              <p:cNvPr id="4118" name="TextBox 4117"/>
              <p:cNvSpPr txBox="1"/>
              <p:nvPr/>
            </p:nvSpPr>
            <p:spPr>
              <a:xfrm>
                <a:off x="3696236" y="4431320"/>
                <a:ext cx="25757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/>
                  <a:t>В</a:t>
                </a:r>
                <a:endParaRPr lang="ru-RU" sz="2400" b="1" dirty="0"/>
              </a:p>
            </p:txBody>
          </p:sp>
          <p:sp>
            <p:nvSpPr>
              <p:cNvPr id="4119" name="TextBox 4118"/>
              <p:cNvSpPr txBox="1"/>
              <p:nvPr/>
            </p:nvSpPr>
            <p:spPr>
              <a:xfrm>
                <a:off x="3400022" y="3726437"/>
                <a:ext cx="32197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/>
                  <a:t>Н</a:t>
                </a:r>
                <a:endParaRPr lang="ru-RU" sz="2400" b="1" dirty="0"/>
              </a:p>
            </p:txBody>
          </p:sp>
        </p:grpSp>
        <p:sp>
          <p:nvSpPr>
            <p:cNvPr id="44" name="TextBox 43"/>
            <p:cNvSpPr txBox="1"/>
            <p:nvPr/>
          </p:nvSpPr>
          <p:spPr>
            <a:xfrm>
              <a:off x="2374540" y="4652236"/>
              <a:ext cx="33807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К</a:t>
              </a:r>
              <a:endParaRPr lang="ru-RU" sz="2400" b="1" dirty="0"/>
            </a:p>
          </p:txBody>
        </p:sp>
      </p:grpSp>
      <p:pic>
        <p:nvPicPr>
          <p:cNvPr id="45" name="Рисунок 11" descr="AH=AB умножить на синус \angle ABH=AB умножить на синус \angle BAC=2AK умножить на синус \angle BAC=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025" y="2980484"/>
            <a:ext cx="7661401" cy="272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Рисунок 12" descr="=2AC умножить на косинус \angle BAC умножить на синус \angle BAC=2AC умножить на синус \angle BAC умножить на корень из { 1 минус синус в степени 2 \angle BAC}=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0184" y="3605952"/>
            <a:ext cx="7211365" cy="58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Рисунок 13" descr="=2 умножить на 4 корень из { 15} умножить на дробь, числитель — 1, знаменатель — 4 корень из { 1 минус дробь, числитель — 1, знаменатель — 16 }= дробь, числитель — 15, знаменатель — 2 =7,5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2157" y="4331558"/>
            <a:ext cx="4251408" cy="771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Rectangle 32"/>
          <p:cNvSpPr>
            <a:spLocks noChangeArrowheads="1"/>
          </p:cNvSpPr>
          <p:nvPr/>
        </p:nvSpPr>
        <p:spPr bwMode="auto">
          <a:xfrm>
            <a:off x="0" y="7048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0" name="Rectangle 33"/>
          <p:cNvSpPr>
            <a:spLocks noChangeArrowheads="1"/>
          </p:cNvSpPr>
          <p:nvPr/>
        </p:nvSpPr>
        <p:spPr bwMode="auto">
          <a:xfrm>
            <a:off x="0" y="914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" name="TextBox 52"/>
          <p:cNvSpPr txBox="1"/>
          <p:nvPr/>
        </p:nvSpPr>
        <p:spPr>
          <a:xfrm>
            <a:off x="9974817" y="5921963"/>
            <a:ext cx="1638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Ответ: 7,5</a:t>
            </a:r>
            <a:endParaRPr lang="ru-RU" sz="2400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402861" y="4501509"/>
            <a:ext cx="155859" cy="158347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569334" y="1764406"/>
            <a:ext cx="0" cy="28977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 rot="4320009">
            <a:off x="3355282" y="4093065"/>
            <a:ext cx="155859" cy="158347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2" name="Прямая соединительная линия 31"/>
          <p:cNvCxnSpPr>
            <a:endCxn id="11" idx="2"/>
          </p:cNvCxnSpPr>
          <p:nvPr/>
        </p:nvCxnSpPr>
        <p:spPr>
          <a:xfrm flipH="1">
            <a:off x="1411596" y="4072096"/>
            <a:ext cx="2080904" cy="59501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687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181978">
            <a:off x="2218269" y="4109349"/>
            <a:ext cx="153558" cy="15355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626771" y="471910"/>
            <a:ext cx="11157397" cy="1260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38125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треугольника со сторонами 9 и 6 проведены высоты к этим сторонам. Высота, проведенная к первой стороне, равна 4. Чему равна высота, проведенная ко второй стороне?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305318" y="173225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А</a:t>
            </a:r>
            <a:endParaRPr lang="ru-RU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99752" y="4032073"/>
            <a:ext cx="442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В</a:t>
            </a:r>
            <a:endParaRPr lang="ru-RU" sz="24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972282" y="2009254"/>
            <a:ext cx="53126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238125"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Выразим площадь двумя способами: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24" name="Рисунок 23" descr="S_{ABC}= дробь, числитель — 1, знаменатель — 2 CH умножить на AB= дробь, числитель — 1, знаменатель — 2 AK умножить на CB 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0192" y="2807391"/>
            <a:ext cx="3644721" cy="6942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Рисунок 25" descr="AK= дробь, числитель — CH умножить на AB, знаменатель — CB = дробь, числитель — 4 умножить на 9, знаменатель — 6 =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3336" y="4032073"/>
            <a:ext cx="3016913" cy="605535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Прямоугольник 26"/>
          <p:cNvSpPr/>
          <p:nvPr/>
        </p:nvSpPr>
        <p:spPr>
          <a:xfrm>
            <a:off x="5748798" y="4070710"/>
            <a:ext cx="10249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Тогда, </a:t>
            </a:r>
            <a:endParaRPr lang="ru-RU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9684913" y="5939970"/>
            <a:ext cx="143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Ответ: 6</a:t>
            </a:r>
            <a:endParaRPr lang="ru-RU" sz="2400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661375" y="2240086"/>
            <a:ext cx="360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Н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021983" y="4301542"/>
            <a:ext cx="4250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К</a:t>
            </a:r>
            <a:endParaRPr lang="ru-RU" sz="2400" b="1" dirty="0"/>
          </a:p>
        </p:txBody>
      </p:sp>
      <p:sp>
        <p:nvSpPr>
          <p:cNvPr id="36" name="Прямоугольник 35"/>
          <p:cNvSpPr/>
          <p:nvPr/>
        </p:nvSpPr>
        <p:spPr>
          <a:xfrm rot="18097820">
            <a:off x="1989201" y="2624972"/>
            <a:ext cx="153558" cy="15355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2" name="Группа 21"/>
          <p:cNvGrpSpPr/>
          <p:nvPr/>
        </p:nvGrpSpPr>
        <p:grpSpPr>
          <a:xfrm>
            <a:off x="1068946" y="2125014"/>
            <a:ext cx="4185634" cy="2484635"/>
            <a:chOff x="1068946" y="2125014"/>
            <a:chExt cx="4185634" cy="2484635"/>
          </a:xfrm>
        </p:grpSpPr>
        <p:cxnSp>
          <p:nvCxnSpPr>
            <p:cNvPr id="13" name="Прямая соединительная линия 12"/>
            <p:cNvCxnSpPr/>
            <p:nvPr/>
          </p:nvCxnSpPr>
          <p:spPr>
            <a:xfrm flipH="1">
              <a:off x="2211390" y="2125014"/>
              <a:ext cx="93932" cy="213789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flipH="1" flipV="1">
              <a:off x="2021983" y="2575775"/>
              <a:ext cx="2871989" cy="180304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 flipH="1">
              <a:off x="1068946" y="2125014"/>
              <a:ext cx="1236372" cy="209925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068946" y="4224270"/>
              <a:ext cx="3825026" cy="15454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2305318" y="2125014"/>
              <a:ext cx="2588654" cy="225380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4893972" y="4147984"/>
              <a:ext cx="3606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С</a:t>
              </a:r>
              <a:endParaRPr lang="ru-RU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96629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8439" y="484938"/>
            <a:ext cx="10745274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/>
              <a:t>Диагонали ромба относятся как 3:4. Периметр ромба равен 200. </a:t>
            </a:r>
            <a:r>
              <a:rPr lang="ru-RU" sz="2400" dirty="0" smtClean="0"/>
              <a:t>Найти </a:t>
            </a:r>
            <a:r>
              <a:rPr lang="ru-RU" sz="2400" dirty="0"/>
              <a:t>высоту ромба.</a:t>
            </a:r>
            <a:endParaRPr lang="ru-RU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5342317" y="1671880"/>
            <a:ext cx="6096000" cy="28410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/>
              <a:t>З</a:t>
            </a:r>
            <a:r>
              <a:rPr lang="ru-RU" sz="2400" dirty="0" smtClean="0"/>
              <a:t>аметим</a:t>
            </a:r>
            <a:r>
              <a:rPr lang="ru-RU" sz="2400" dirty="0"/>
              <a:t>, что сторона ромба равна 50. Диагонали ромба пересекаются под прямым углом и точкой пересечения делятся пополам. Пусть </a:t>
            </a:r>
            <a:r>
              <a:rPr lang="ru-RU" sz="2400" i="1" dirty="0"/>
              <a:t>OB</a:t>
            </a:r>
            <a:r>
              <a:rPr lang="ru-RU" sz="2400" dirty="0"/>
              <a:t> = 3</a:t>
            </a:r>
            <a:r>
              <a:rPr lang="ru-RU" sz="2400" i="1" dirty="0"/>
              <a:t>x</a:t>
            </a:r>
            <a:r>
              <a:rPr lang="ru-RU" sz="2400" dirty="0"/>
              <a:t>, тогда </a:t>
            </a:r>
            <a:r>
              <a:rPr lang="ru-RU" sz="2400" i="1" dirty="0"/>
              <a:t>AO</a:t>
            </a:r>
            <a:r>
              <a:rPr lang="ru-RU" sz="2400" dirty="0"/>
              <a:t> = 4</a:t>
            </a:r>
            <a:r>
              <a:rPr lang="ru-RU" sz="2400" i="1" dirty="0"/>
              <a:t>x</a:t>
            </a:r>
            <a:r>
              <a:rPr lang="ru-RU" sz="2400" dirty="0"/>
              <a:t>. По теореме Пифагора </a:t>
            </a:r>
            <a:r>
              <a:rPr lang="ru-RU" sz="2400" i="1" dirty="0"/>
              <a:t>AO</a:t>
            </a:r>
            <a:r>
              <a:rPr lang="ru-RU" sz="2400" baseline="30000" dirty="0"/>
              <a:t>2</a:t>
            </a:r>
            <a:r>
              <a:rPr lang="ru-RU" sz="2400" dirty="0"/>
              <a:t> + </a:t>
            </a:r>
            <a:r>
              <a:rPr lang="ru-RU" sz="2400" i="1" dirty="0"/>
              <a:t>OB</a:t>
            </a:r>
            <a:r>
              <a:rPr lang="ru-RU" sz="2400" baseline="30000" dirty="0"/>
              <a:t>2</a:t>
            </a:r>
            <a:r>
              <a:rPr lang="ru-RU" sz="2400" dirty="0"/>
              <a:t> = </a:t>
            </a:r>
            <a:r>
              <a:rPr lang="ru-RU" sz="2400" i="1" dirty="0"/>
              <a:t>AB</a:t>
            </a:r>
            <a:r>
              <a:rPr lang="ru-RU" sz="2400" baseline="30000" dirty="0"/>
              <a:t>2</a:t>
            </a:r>
            <a:r>
              <a:rPr lang="ru-RU" sz="2400" dirty="0"/>
              <a:t>, поэтому 25</a:t>
            </a:r>
            <a:r>
              <a:rPr lang="ru-RU" sz="2400" i="1" dirty="0"/>
              <a:t>x</a:t>
            </a:r>
            <a:r>
              <a:rPr lang="ru-RU" sz="2400" baseline="30000" dirty="0"/>
              <a:t>2</a:t>
            </a:r>
            <a:r>
              <a:rPr lang="ru-RU" sz="2400" dirty="0"/>
              <a:t> = 2500, откуда </a:t>
            </a:r>
            <a:r>
              <a:rPr lang="ru-RU" sz="2400" i="1" dirty="0"/>
              <a:t>x</a:t>
            </a:r>
            <a:r>
              <a:rPr lang="ru-RU" sz="2400" dirty="0"/>
              <a:t> = 10. Тогда для высоты треугольника </a:t>
            </a:r>
            <a:r>
              <a:rPr lang="ru-RU" sz="2400" i="1" dirty="0"/>
              <a:t>AOB</a:t>
            </a:r>
            <a:r>
              <a:rPr lang="ru-RU" sz="2400" dirty="0"/>
              <a:t> имеем</a:t>
            </a:r>
            <a:endParaRPr lang="ru-RU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3" name="Группа 52"/>
          <p:cNvGrpSpPr/>
          <p:nvPr/>
        </p:nvGrpSpPr>
        <p:grpSpPr>
          <a:xfrm>
            <a:off x="824250" y="1700011"/>
            <a:ext cx="4021427" cy="2329102"/>
            <a:chOff x="824250" y="1700011"/>
            <a:chExt cx="4021427" cy="2329102"/>
          </a:xfrm>
        </p:grpSpPr>
        <p:sp>
          <p:nvSpPr>
            <p:cNvPr id="3" name="Параллелограмм 2"/>
            <p:cNvSpPr/>
            <p:nvPr/>
          </p:nvSpPr>
          <p:spPr>
            <a:xfrm>
              <a:off x="1133341" y="2073499"/>
              <a:ext cx="3438660" cy="1738648"/>
            </a:xfrm>
            <a:prstGeom prst="parallelogram">
              <a:avLst>
                <a:gd name="adj" fmla="val 69444"/>
              </a:avLst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24250" y="3567448"/>
              <a:ext cx="3649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А</a:t>
              </a:r>
              <a:endParaRPr lang="ru-RU" sz="2400" b="1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417195" y="3567447"/>
              <a:ext cx="3262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В</a:t>
              </a:r>
              <a:endParaRPr lang="ru-RU" sz="2400" b="1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523705" y="1775034"/>
              <a:ext cx="3219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С</a:t>
              </a:r>
              <a:endParaRPr lang="ru-RU" sz="2400" b="1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125014" y="1700011"/>
              <a:ext cx="52803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D</a:t>
              </a:r>
              <a:endParaRPr lang="ru-RU" sz="2400" b="1" dirty="0"/>
            </a:p>
          </p:txBody>
        </p:sp>
        <p:cxnSp>
          <p:nvCxnSpPr>
            <p:cNvPr id="38" name="Прямая соединительная линия 37"/>
            <p:cNvCxnSpPr>
              <a:stCxn id="31" idx="3"/>
            </p:cNvCxnSpPr>
            <p:nvPr/>
          </p:nvCxnSpPr>
          <p:spPr>
            <a:xfrm flipV="1">
              <a:off x="1189151" y="2073498"/>
              <a:ext cx="3382850" cy="172478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>
              <a:off x="2338051" y="2072107"/>
              <a:ext cx="1028164" cy="17386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2440011" y="2630732"/>
              <a:ext cx="41024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О</a:t>
              </a:r>
              <a:endParaRPr lang="ru-RU" sz="2400" b="1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576579" y="3125191"/>
              <a:ext cx="29379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h</a:t>
              </a:r>
              <a:endParaRPr lang="ru-RU" sz="2400" b="1" dirty="0"/>
            </a:p>
          </p:txBody>
        </p:sp>
      </p:grpSp>
      <p:pic>
        <p:nvPicPr>
          <p:cNvPr id="1026" name="Picture 2" descr="h= дробь, числитель — AO умножить на OB, знаменатель — AB = дробь, числитель — 4x умножить на 3x, знаменатель — 5x = дробь, числитель — 12x, знаменатель — 5 = дробь, числитель — 12 умножить на 10, знаменатель — 5 =24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3404" y="4697662"/>
            <a:ext cx="5653825" cy="682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Прямоугольник 50"/>
          <p:cNvSpPr/>
          <p:nvPr/>
        </p:nvSpPr>
        <p:spPr>
          <a:xfrm>
            <a:off x="5463496" y="5665562"/>
            <a:ext cx="60398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</a:rPr>
              <a:t>Следовательно, высота ромба равна 2</a:t>
            </a:r>
            <a:r>
              <a:rPr lang="ru-RU" sz="2400" i="1" dirty="0">
                <a:solidFill>
                  <a:srgbClr val="000000"/>
                </a:solidFill>
              </a:rPr>
              <a:t>h</a:t>
            </a:r>
            <a:r>
              <a:rPr lang="ru-RU" sz="2400" dirty="0">
                <a:solidFill>
                  <a:srgbClr val="000000"/>
                </a:solidFill>
              </a:rPr>
              <a:t> = 48.</a:t>
            </a:r>
            <a:endParaRPr lang="ru-RU" sz="2400" dirty="0"/>
          </a:p>
        </p:txBody>
      </p:sp>
      <p:sp>
        <p:nvSpPr>
          <p:cNvPr id="52" name="TextBox 51"/>
          <p:cNvSpPr txBox="1"/>
          <p:nvPr/>
        </p:nvSpPr>
        <p:spPr>
          <a:xfrm>
            <a:off x="650383" y="5998113"/>
            <a:ext cx="2949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Ответ: 48.</a:t>
            </a:r>
            <a:endParaRPr lang="ru-RU" sz="2400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0256" y="3649630"/>
            <a:ext cx="142823" cy="14865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H="1">
            <a:off x="2844193" y="2072939"/>
            <a:ext cx="25758" cy="17386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627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1013" y="504302"/>
            <a:ext cx="107066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</a:rPr>
              <a:t>В равнобедренной трапеции диагонали перпендикулярны. Высота трапеции равна 12. </a:t>
            </a:r>
            <a:r>
              <a:rPr lang="ru-RU" sz="2400" dirty="0" smtClean="0">
                <a:solidFill>
                  <a:srgbClr val="000000"/>
                </a:solidFill>
              </a:rPr>
              <a:t>Найти </a:t>
            </a:r>
            <a:r>
              <a:rPr lang="ru-RU" sz="2400" dirty="0">
                <a:solidFill>
                  <a:srgbClr val="000000"/>
                </a:solidFill>
              </a:rPr>
              <a:t>ее среднюю линию.</a:t>
            </a:r>
            <a:endParaRPr lang="ru-RU" sz="2400" dirty="0"/>
          </a:p>
        </p:txBody>
      </p:sp>
      <p:grpSp>
        <p:nvGrpSpPr>
          <p:cNvPr id="17" name="Группа 16"/>
          <p:cNvGrpSpPr/>
          <p:nvPr/>
        </p:nvGrpSpPr>
        <p:grpSpPr>
          <a:xfrm>
            <a:off x="1018907" y="1667841"/>
            <a:ext cx="4453171" cy="3866231"/>
            <a:chOff x="1088267" y="1593812"/>
            <a:chExt cx="4453171" cy="3866231"/>
          </a:xfrm>
        </p:grpSpPr>
        <p:sp>
          <p:nvSpPr>
            <p:cNvPr id="3" name="Трапеция 2"/>
            <p:cNvSpPr/>
            <p:nvPr/>
          </p:nvSpPr>
          <p:spPr>
            <a:xfrm>
              <a:off x="1455313" y="1957589"/>
              <a:ext cx="3670479" cy="3013656"/>
            </a:xfrm>
            <a:prstGeom prst="trapezoid">
              <a:avLst>
                <a:gd name="adj" fmla="val 2884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" name="Прямая соединительная линия 4"/>
            <p:cNvCxnSpPr/>
            <p:nvPr/>
          </p:nvCxnSpPr>
          <p:spPr>
            <a:xfrm>
              <a:off x="2318197" y="1970468"/>
              <a:ext cx="2820473" cy="30136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flipH="1">
              <a:off x="1455313" y="1957589"/>
              <a:ext cx="2807594" cy="30136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>
              <a:stCxn id="3" idx="0"/>
              <a:endCxn id="3" idx="2"/>
            </p:cNvCxnSpPr>
            <p:nvPr/>
          </p:nvCxnSpPr>
          <p:spPr>
            <a:xfrm>
              <a:off x="3290553" y="1957589"/>
              <a:ext cx="0" cy="30136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1088267" y="4689884"/>
              <a:ext cx="2575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/>
                <a:t>А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142192" y="4740412"/>
              <a:ext cx="3992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В</a:t>
              </a:r>
              <a:endParaRPr lang="ru-RU" sz="2400" b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198512" y="1611834"/>
              <a:ext cx="4378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С</a:t>
              </a:r>
              <a:endParaRPr lang="ru-RU" sz="2400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983346" y="1593812"/>
              <a:ext cx="3348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D</a:t>
              </a:r>
              <a:endParaRPr lang="ru-RU" sz="2400" b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155324" y="1593812"/>
              <a:ext cx="4378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F</a:t>
              </a:r>
              <a:endParaRPr lang="ru-RU" sz="2400" b="1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138016" y="4998378"/>
              <a:ext cx="39924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E</a:t>
              </a:r>
              <a:endParaRPr lang="ru-RU" sz="2400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859110" y="2781759"/>
              <a:ext cx="3606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O</a:t>
              </a:r>
              <a:endParaRPr lang="ru-RU" sz="2400" b="1" dirty="0"/>
            </a:p>
          </p:txBody>
        </p:sp>
      </p:grpSp>
      <p:pic>
        <p:nvPicPr>
          <p:cNvPr id="2052" name="Picture 4" descr="\angle OCF=\angle COF={{45} в степени \circ }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6039" y="2731545"/>
            <a:ext cx="3124201" cy="287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\angle OBE=\angle BOE={{45} в степени \circ }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6040" y="3320347"/>
            <a:ext cx="3063240" cy="324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5743976" y="1784025"/>
            <a:ext cx="57675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Треугольники </a:t>
            </a:r>
            <a:r>
              <a:rPr lang="en-US" sz="2400" dirty="0" smtClean="0"/>
              <a:t>CFO </a:t>
            </a:r>
            <a:r>
              <a:rPr lang="ru-RU" sz="2400" dirty="0" smtClean="0"/>
              <a:t>и </a:t>
            </a:r>
            <a:r>
              <a:rPr lang="en-US" sz="2400" dirty="0" smtClean="0"/>
              <a:t>BEO </a:t>
            </a:r>
            <a:r>
              <a:rPr lang="ru-RU" sz="2400" dirty="0" smtClean="0"/>
              <a:t>равнобедренные, так как</a:t>
            </a:r>
            <a:endParaRPr lang="ru-RU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5921060" y="3866345"/>
            <a:ext cx="5413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Следовательно, средняя линия равна</a:t>
            </a:r>
            <a:endParaRPr lang="ru-RU" sz="2400" dirty="0"/>
          </a:p>
        </p:txBody>
      </p:sp>
      <p:pic>
        <p:nvPicPr>
          <p:cNvPr id="2055" name="Picture 7" descr=" дробь, числитель — DC плюс AB, знаменатель — 2 =FC плюс EB=FO плюс OE=FE=12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1447" y="4618577"/>
            <a:ext cx="5440104" cy="630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6111023" y="5756856"/>
            <a:ext cx="20799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Ответ: 12.</a:t>
            </a:r>
            <a:endParaRPr lang="ru-RU" sz="2400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9" name="Группа 28"/>
          <p:cNvGrpSpPr/>
          <p:nvPr/>
        </p:nvGrpSpPr>
        <p:grpSpPr>
          <a:xfrm>
            <a:off x="3076306" y="1897719"/>
            <a:ext cx="1082922" cy="1161181"/>
            <a:chOff x="1712890" y="5329879"/>
            <a:chExt cx="1082922" cy="1161181"/>
          </a:xfrm>
        </p:grpSpPr>
        <p:sp>
          <p:nvSpPr>
            <p:cNvPr id="24" name="Прямоугольный треугольник 23"/>
            <p:cNvSpPr/>
            <p:nvPr/>
          </p:nvSpPr>
          <p:spPr>
            <a:xfrm rot="5400000">
              <a:off x="1814825" y="5510073"/>
              <a:ext cx="1006744" cy="955230"/>
            </a:xfrm>
            <a:prstGeom prst="rt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6" name="Прямая соединительная линия 25"/>
            <p:cNvCxnSpPr/>
            <p:nvPr/>
          </p:nvCxnSpPr>
          <p:spPr>
            <a:xfrm flipV="1">
              <a:off x="2318197" y="5329879"/>
              <a:ext cx="0" cy="2894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1712890" y="5987688"/>
              <a:ext cx="27045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64" name="Группа 2063"/>
          <p:cNvGrpSpPr/>
          <p:nvPr/>
        </p:nvGrpSpPr>
        <p:grpSpPr>
          <a:xfrm>
            <a:off x="3078631" y="3080461"/>
            <a:ext cx="1946209" cy="2072514"/>
            <a:chOff x="3382425" y="4933594"/>
            <a:chExt cx="1946209" cy="2072514"/>
          </a:xfrm>
        </p:grpSpPr>
        <p:sp>
          <p:nvSpPr>
            <p:cNvPr id="22" name="Прямоугольный треугольник 21"/>
            <p:cNvSpPr/>
            <p:nvPr/>
          </p:nvSpPr>
          <p:spPr>
            <a:xfrm>
              <a:off x="3506270" y="4933594"/>
              <a:ext cx="1822364" cy="1952215"/>
            </a:xfrm>
            <a:prstGeom prst="rt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1" name="Прямая соединительная линия 30"/>
            <p:cNvCxnSpPr/>
            <p:nvPr/>
          </p:nvCxnSpPr>
          <p:spPr>
            <a:xfrm>
              <a:off x="3382425" y="5987688"/>
              <a:ext cx="21249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1" name="Прямая соединительная линия 2060"/>
            <p:cNvCxnSpPr/>
            <p:nvPr/>
          </p:nvCxnSpPr>
          <p:spPr>
            <a:xfrm>
              <a:off x="4367741" y="6735651"/>
              <a:ext cx="0" cy="2704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3" name="Прямая соединительная линия 2062"/>
            <p:cNvCxnSpPr/>
            <p:nvPr/>
          </p:nvCxnSpPr>
          <p:spPr>
            <a:xfrm>
              <a:off x="4448448" y="6735651"/>
              <a:ext cx="0" cy="27045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" name="Прямая соединительная линия 36"/>
          <p:cNvCxnSpPr/>
          <p:nvPr/>
        </p:nvCxnSpPr>
        <p:spPr>
          <a:xfrm>
            <a:off x="3081679" y="4244283"/>
            <a:ext cx="2124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658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790" y="382443"/>
            <a:ext cx="2064107" cy="328817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1598" y="721567"/>
            <a:ext cx="4144510" cy="246080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3790" y="4044233"/>
            <a:ext cx="5344604" cy="244671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9810" y="382443"/>
            <a:ext cx="2573293" cy="313905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71629" y="4036916"/>
            <a:ext cx="4181474" cy="2494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3960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3437" y="484882"/>
            <a:ext cx="112861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</a:rPr>
              <a:t>Хорда </a:t>
            </a:r>
            <a:r>
              <a:rPr lang="ru-RU" sz="2400" i="1" dirty="0">
                <a:solidFill>
                  <a:srgbClr val="000000"/>
                </a:solidFill>
              </a:rPr>
              <a:t>AB</a:t>
            </a:r>
            <a:r>
              <a:rPr lang="ru-RU" sz="2400" dirty="0">
                <a:solidFill>
                  <a:srgbClr val="000000"/>
                </a:solidFill>
              </a:rPr>
              <a:t> делит окружность на две части, градусные величины которых относятся как 5:7. Под каким углом видна эта хорда из точки </a:t>
            </a:r>
            <a:r>
              <a:rPr lang="ru-RU" sz="2400" i="1" dirty="0">
                <a:solidFill>
                  <a:srgbClr val="000000"/>
                </a:solidFill>
              </a:rPr>
              <a:t>C</a:t>
            </a:r>
            <a:r>
              <a:rPr lang="ru-RU" sz="2400" dirty="0">
                <a:solidFill>
                  <a:srgbClr val="000000"/>
                </a:solidFill>
              </a:rPr>
              <a:t>, принадлежащей меньшей дуге окружности? Ответ </a:t>
            </a:r>
            <a:r>
              <a:rPr lang="ru-RU" sz="2400" dirty="0" smtClean="0">
                <a:solidFill>
                  <a:srgbClr val="000000"/>
                </a:solidFill>
              </a:rPr>
              <a:t>дать </a:t>
            </a:r>
            <a:r>
              <a:rPr lang="ru-RU" sz="2400" dirty="0">
                <a:solidFill>
                  <a:srgbClr val="000000"/>
                </a:solidFill>
              </a:rPr>
              <a:t>в градусах.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201407" y="1895221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</a:rPr>
              <a:t>Из точки </a:t>
            </a:r>
            <a:r>
              <a:rPr lang="ru-RU" sz="2400" i="1" dirty="0">
                <a:solidFill>
                  <a:srgbClr val="000000"/>
                </a:solidFill>
              </a:rPr>
              <a:t>C</a:t>
            </a:r>
            <a:r>
              <a:rPr lang="ru-RU" sz="2400" dirty="0">
                <a:solidFill>
                  <a:srgbClr val="000000"/>
                </a:solidFill>
              </a:rPr>
              <a:t> хорда </a:t>
            </a:r>
            <a:r>
              <a:rPr lang="ru-RU" sz="2400" i="1" dirty="0">
                <a:solidFill>
                  <a:srgbClr val="000000"/>
                </a:solidFill>
              </a:rPr>
              <a:t>АВ</a:t>
            </a:r>
            <a:r>
              <a:rPr lang="ru-RU" sz="2400" dirty="0">
                <a:solidFill>
                  <a:srgbClr val="000000"/>
                </a:solidFill>
              </a:rPr>
              <a:t> видна под углом </a:t>
            </a:r>
            <a:r>
              <a:rPr lang="ru-RU" sz="2400" i="1" dirty="0">
                <a:solidFill>
                  <a:srgbClr val="000000"/>
                </a:solidFill>
              </a:rPr>
              <a:t>АCВ</a:t>
            </a:r>
            <a:r>
              <a:rPr lang="ru-RU" sz="2400" dirty="0">
                <a:solidFill>
                  <a:srgbClr val="000000"/>
                </a:solidFill>
              </a:rPr>
              <a:t>. Пусть большая часть окружности равна 7</a:t>
            </a:r>
            <a:r>
              <a:rPr lang="ru-RU" sz="2400" i="1" dirty="0">
                <a:solidFill>
                  <a:srgbClr val="000000"/>
                </a:solidFill>
              </a:rPr>
              <a:t>x</a:t>
            </a:r>
            <a:r>
              <a:rPr lang="ru-RU" sz="2400" dirty="0">
                <a:solidFill>
                  <a:srgbClr val="000000"/>
                </a:solidFill>
              </a:rPr>
              <a:t>, тогда меньшая равна 5</a:t>
            </a:r>
            <a:r>
              <a:rPr lang="ru-RU" sz="2400" i="1" dirty="0">
                <a:solidFill>
                  <a:srgbClr val="000000"/>
                </a:solidFill>
              </a:rPr>
              <a:t>x</a:t>
            </a:r>
            <a:r>
              <a:rPr lang="ru-RU" sz="2400" dirty="0">
                <a:solidFill>
                  <a:srgbClr val="000000"/>
                </a:solidFill>
              </a:rPr>
              <a:t>.</a:t>
            </a:r>
            <a:endParaRPr lang="ru-RU" sz="2400" dirty="0"/>
          </a:p>
        </p:txBody>
      </p:sp>
      <p:pic>
        <p:nvPicPr>
          <p:cNvPr id="3074" name="Picture 2" descr="7x плюс 5x=360{} в степени circ равносильно 12x=360 в степени circ равносильно x=30{} в степени circ 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1365" y="3305560"/>
            <a:ext cx="5936083" cy="354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201407" y="3882980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2400" dirty="0">
                <a:solidFill>
                  <a:srgbClr val="000000"/>
                </a:solidFill>
              </a:rPr>
              <a:t>Значит, меньшая дуга окружности равна 150°, а большая — 210°. Вписанный угол равен половине дуги, на которую он опирается, значит, опирающийся на большую дугу угол </a:t>
            </a:r>
            <a:r>
              <a:rPr lang="ru-RU" sz="2400" i="1" dirty="0">
                <a:solidFill>
                  <a:srgbClr val="000000"/>
                </a:solidFill>
              </a:rPr>
              <a:t>АCВ</a:t>
            </a:r>
            <a:r>
              <a:rPr lang="ru-RU" sz="2400" dirty="0">
                <a:solidFill>
                  <a:srgbClr val="000000"/>
                </a:solidFill>
              </a:rPr>
              <a:t> равен 105</a:t>
            </a:r>
            <a:r>
              <a:rPr lang="ru-RU" sz="2400" dirty="0" smtClean="0">
                <a:solidFill>
                  <a:srgbClr val="000000"/>
                </a:solidFill>
              </a:rPr>
              <a:t>°.</a:t>
            </a:r>
            <a:endParaRPr lang="ru-RU" sz="2400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01407" y="6147737"/>
            <a:ext cx="2253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Ответ: 105.</a:t>
            </a:r>
            <a:endParaRPr lang="ru-RU" sz="2400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17564" y="1929067"/>
            <a:ext cx="3863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С</a:t>
            </a:r>
            <a:endParaRPr lang="ru-RU" sz="2400" b="1" dirty="0"/>
          </a:p>
        </p:txBody>
      </p:sp>
      <p:grpSp>
        <p:nvGrpSpPr>
          <p:cNvPr id="20" name="Группа 19"/>
          <p:cNvGrpSpPr/>
          <p:nvPr/>
        </p:nvGrpSpPr>
        <p:grpSpPr>
          <a:xfrm>
            <a:off x="694853" y="2356833"/>
            <a:ext cx="3723206" cy="3052293"/>
            <a:chOff x="694853" y="2356833"/>
            <a:chExt cx="3723206" cy="3052293"/>
          </a:xfrm>
        </p:grpSpPr>
        <p:sp>
          <p:nvSpPr>
            <p:cNvPr id="3" name="Овал 2"/>
            <p:cNvSpPr/>
            <p:nvPr/>
          </p:nvSpPr>
          <p:spPr>
            <a:xfrm>
              <a:off x="965915" y="2356833"/>
              <a:ext cx="3219718" cy="3052293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1081825" y="3305560"/>
              <a:ext cx="3103808" cy="35439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>
              <a:endCxn id="3" idx="0"/>
            </p:cNvCxnSpPr>
            <p:nvPr/>
          </p:nvCxnSpPr>
          <p:spPr>
            <a:xfrm flipV="1">
              <a:off x="1081825" y="2356833"/>
              <a:ext cx="1493949" cy="94872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>
              <a:stCxn id="3" idx="0"/>
            </p:cNvCxnSpPr>
            <p:nvPr/>
          </p:nvCxnSpPr>
          <p:spPr>
            <a:xfrm>
              <a:off x="2575774" y="2356833"/>
              <a:ext cx="1609859" cy="13031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694853" y="3074727"/>
              <a:ext cx="3090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А</a:t>
              </a:r>
              <a:endParaRPr lang="ru-RU" sz="2400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104697" y="3395221"/>
              <a:ext cx="3133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В</a:t>
              </a:r>
              <a:endParaRPr lang="ru-RU" sz="2400" b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275898" y="3725942"/>
              <a:ext cx="3348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С</a:t>
              </a:r>
              <a:endParaRPr lang="ru-RU" sz="2400" b="1" dirty="0"/>
            </a:p>
          </p:txBody>
        </p:sp>
        <p:sp>
          <p:nvSpPr>
            <p:cNvPr id="19" name="Овал 18"/>
            <p:cNvSpPr/>
            <p:nvPr/>
          </p:nvSpPr>
          <p:spPr>
            <a:xfrm flipH="1">
              <a:off x="2539021" y="3812859"/>
              <a:ext cx="95037" cy="1034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54866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901521" y="180627"/>
            <a:ext cx="104447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Найти угол АСВ, если вписанные углы </a:t>
            </a:r>
            <a:r>
              <a:rPr lang="en-US" sz="2400" dirty="0" smtClean="0"/>
              <a:t>ADB</a:t>
            </a:r>
            <a:r>
              <a:rPr lang="ru-RU" sz="2400" dirty="0" smtClean="0"/>
              <a:t> и </a:t>
            </a:r>
            <a:r>
              <a:rPr lang="en-US" sz="2400" dirty="0" smtClean="0"/>
              <a:t>DAE </a:t>
            </a:r>
            <a:r>
              <a:rPr lang="ru-RU" sz="2400" dirty="0" smtClean="0"/>
              <a:t>опираются на дуги окружности, градусные величины которых равны соответственно 118 и 36 градусов. Ответ дать в градусах.</a:t>
            </a:r>
            <a:endParaRPr lang="ru-RU" sz="24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5771748" y="1918953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</a:rPr>
              <a:t>Угол между двумя секущими равен </a:t>
            </a:r>
            <a:r>
              <a:rPr lang="ru-RU" sz="2400" dirty="0" err="1">
                <a:solidFill>
                  <a:srgbClr val="000000"/>
                </a:solidFill>
              </a:rPr>
              <a:t>полуразности</a:t>
            </a:r>
            <a:r>
              <a:rPr lang="ru-RU" sz="2400" dirty="0">
                <a:solidFill>
                  <a:srgbClr val="000000"/>
                </a:solidFill>
              </a:rPr>
              <a:t> высекаемых ими дуг:</a:t>
            </a:r>
            <a:endParaRPr lang="ru-RU" sz="2400" dirty="0"/>
          </a:p>
        </p:txBody>
      </p:sp>
      <p:pic>
        <p:nvPicPr>
          <p:cNvPr id="4115" name="Picture 19" descr="\angle ACB= дробь, числитель — \cup AB минус \cup DE, знаменатель — 2 = дробь, числитель — 118 в степени circ минус 38 в степени circ, знаменатель — 2 =40 в степени circ 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9936" y="3562731"/>
            <a:ext cx="5876790" cy="747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10" name="TextBox 4109"/>
          <p:cNvSpPr txBox="1"/>
          <p:nvPr/>
        </p:nvSpPr>
        <p:spPr>
          <a:xfrm>
            <a:off x="9755613" y="5870792"/>
            <a:ext cx="2112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Ответ: 40</a:t>
            </a:r>
            <a:r>
              <a:rPr lang="ru-RU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/>
          </p:nvPr>
        </p:nvGraphicFramePr>
        <p:xfrm>
          <a:off x="507457" y="1849410"/>
          <a:ext cx="4260099" cy="4021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Visio" r:id="rId4" imgW="6062040" imgH="5722920" progId="Visio.Drawing.15">
                  <p:embed/>
                </p:oleObj>
              </mc:Choice>
              <mc:Fallback>
                <p:oleObj name="Visio" r:id="rId4" imgW="6062040" imgH="5722920" progId="Visio.Drawing.15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07457" y="1849410"/>
                        <a:ext cx="4260099" cy="4021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Объект 27"/>
          <p:cNvGraphicFramePr>
            <a:graphicFrameLocks noChangeAspect="1"/>
          </p:cNvGraphicFramePr>
          <p:nvPr>
            <p:extLst/>
          </p:nvPr>
        </p:nvGraphicFramePr>
        <p:xfrm>
          <a:off x="507456" y="1849410"/>
          <a:ext cx="4260099" cy="4021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Visio" r:id="rId6" imgW="6050351" imgH="5714906" progId="Visio.Drawing.15">
                  <p:embed/>
                </p:oleObj>
              </mc:Choice>
              <mc:Fallback>
                <p:oleObj name="Visio" r:id="rId6" imgW="6050351" imgH="5714906" progId="Visio.Drawing.15">
                  <p:embed/>
                  <p:pic>
                    <p:nvPicPr>
                      <p:cNvPr id="28" name="Объект 27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07456" y="1849410"/>
                        <a:ext cx="4260099" cy="4021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6374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98490" y="579549"/>
            <a:ext cx="99860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Сторона ромба равна 1, острый угол равен 30 градусов. Найти радиус вписанной окружности этого ромба.</a:t>
            </a:r>
            <a:endParaRPr lang="ru-RU" sz="2400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650380" y="2454410"/>
            <a:ext cx="4327302" cy="2181982"/>
            <a:chOff x="631063" y="2408349"/>
            <a:chExt cx="4327302" cy="2181982"/>
          </a:xfrm>
        </p:grpSpPr>
        <p:sp>
          <p:nvSpPr>
            <p:cNvPr id="4" name="Параллелограмм 3"/>
            <p:cNvSpPr/>
            <p:nvPr/>
          </p:nvSpPr>
          <p:spPr>
            <a:xfrm>
              <a:off x="901521" y="2794714"/>
              <a:ext cx="3863662" cy="1455314"/>
            </a:xfrm>
            <a:prstGeom prst="parallelogram">
              <a:avLst>
                <a:gd name="adj" fmla="val 110459"/>
              </a:avLst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Овал 4"/>
            <p:cNvSpPr/>
            <p:nvPr/>
          </p:nvSpPr>
          <p:spPr>
            <a:xfrm>
              <a:off x="2060618" y="2794714"/>
              <a:ext cx="1571223" cy="14553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631063" y="4019195"/>
              <a:ext cx="4121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А</a:t>
              </a:r>
              <a:endParaRPr lang="ru-RU" sz="2400" b="1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116686" y="4128666"/>
              <a:ext cx="5151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В</a:t>
              </a:r>
              <a:endParaRPr lang="ru-RU" sz="2400" b="1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649272" y="2409334"/>
              <a:ext cx="3090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С</a:t>
              </a:r>
              <a:endParaRPr lang="ru-RU" sz="2400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331076" y="2408349"/>
              <a:ext cx="6053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D</a:t>
              </a:r>
              <a:endParaRPr lang="ru-RU" sz="2400" b="1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2704559" y="2840775"/>
            <a:ext cx="386370" cy="1455314"/>
            <a:chOff x="2704561" y="2817744"/>
            <a:chExt cx="386370" cy="1455314"/>
          </a:xfrm>
        </p:grpSpPr>
        <p:grpSp>
          <p:nvGrpSpPr>
            <p:cNvPr id="14" name="Группа 13"/>
            <p:cNvGrpSpPr/>
            <p:nvPr/>
          </p:nvGrpSpPr>
          <p:grpSpPr>
            <a:xfrm>
              <a:off x="2704561" y="2817744"/>
              <a:ext cx="321974" cy="1455314"/>
              <a:chOff x="2704561" y="2817744"/>
              <a:chExt cx="321974" cy="1455314"/>
            </a:xfrm>
          </p:grpSpPr>
          <p:cxnSp>
            <p:nvCxnSpPr>
              <p:cNvPr id="11" name="Прямая соединительная линия 10"/>
              <p:cNvCxnSpPr/>
              <p:nvPr/>
            </p:nvCxnSpPr>
            <p:spPr>
              <a:xfrm>
                <a:off x="2846230" y="2817744"/>
                <a:ext cx="12878" cy="145531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TextBox 12"/>
              <p:cNvSpPr txBox="1"/>
              <p:nvPr/>
            </p:nvSpPr>
            <p:spPr>
              <a:xfrm>
                <a:off x="2704561" y="3338019"/>
                <a:ext cx="32197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•</a:t>
                </a:r>
                <a:endParaRPr lang="ru-RU" dirty="0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2820473" y="3245686"/>
              <a:ext cx="2704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d</a:t>
              </a:r>
              <a:endParaRPr lang="ru-RU" sz="2400" b="1" dirty="0"/>
            </a:p>
          </p:txBody>
        </p:sp>
      </p:grpSp>
      <p:pic>
        <p:nvPicPr>
          <p:cNvPr id="1026" name="Picture 2" descr="r= дробь, числитель — d, знаменатель — 2 = дробь, числитель — DH, знаменатель — 2 = дробь, числитель — AD синус A, знаменатель — 2 = дробь, числитель — 1, знаменатель — 2 умножить на дробь, числитель — 1, знаменатель — 2 =0,25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597" y="3545401"/>
            <a:ext cx="5042082" cy="681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Прямоугольник 25"/>
          <p:cNvSpPr/>
          <p:nvPr/>
        </p:nvSpPr>
        <p:spPr>
          <a:xfrm>
            <a:off x="5699977" y="2091569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</a:rPr>
              <a:t>Радиус </a:t>
            </a:r>
            <a:r>
              <a:rPr lang="ru-RU" sz="2400" i="1" dirty="0">
                <a:solidFill>
                  <a:srgbClr val="000000"/>
                </a:solidFill>
              </a:rPr>
              <a:t>r</a:t>
            </a:r>
            <a:r>
              <a:rPr lang="ru-RU" sz="2400" dirty="0">
                <a:solidFill>
                  <a:srgbClr val="000000"/>
                </a:solidFill>
              </a:rPr>
              <a:t> вписанной в ромб окружности вдвое меньше его высоты </a:t>
            </a:r>
            <a:r>
              <a:rPr lang="ru-RU" sz="2400" i="1" dirty="0">
                <a:solidFill>
                  <a:srgbClr val="000000"/>
                </a:solidFill>
              </a:rPr>
              <a:t>d</a:t>
            </a:r>
            <a:r>
              <a:rPr lang="ru-RU" sz="2400" dirty="0">
                <a:solidFill>
                  <a:srgbClr val="000000"/>
                </a:solidFill>
              </a:rPr>
              <a:t>. Поэтому</a:t>
            </a:r>
            <a:endParaRPr lang="ru-RU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7254237" y="5872337"/>
            <a:ext cx="2034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Ответ: 0,25</a:t>
            </a:r>
            <a:endParaRPr lang="ru-RU" sz="2400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17549" y="4174727"/>
            <a:ext cx="121361" cy="12136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537130" y="2840775"/>
            <a:ext cx="8051" cy="14553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7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64" name="Группа 2063"/>
          <p:cNvGrpSpPr/>
          <p:nvPr/>
        </p:nvGrpSpPr>
        <p:grpSpPr>
          <a:xfrm>
            <a:off x="966915" y="4444351"/>
            <a:ext cx="3424298" cy="831388"/>
            <a:chOff x="1934729" y="1546144"/>
            <a:chExt cx="3424298" cy="831388"/>
          </a:xfrm>
        </p:grpSpPr>
        <p:sp>
          <p:nvSpPr>
            <p:cNvPr id="2051" name="Равнобедренный треугольник 2050"/>
            <p:cNvSpPr/>
            <p:nvPr/>
          </p:nvSpPr>
          <p:spPr>
            <a:xfrm>
              <a:off x="1934729" y="1546144"/>
              <a:ext cx="3424298" cy="831388"/>
            </a:xfrm>
            <a:prstGeom prst="triangle">
              <a:avLst>
                <a:gd name="adj" fmla="val 49623"/>
              </a:avLst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061" name="Прямая соединительная линия 2060"/>
            <p:cNvCxnSpPr/>
            <p:nvPr/>
          </p:nvCxnSpPr>
          <p:spPr>
            <a:xfrm>
              <a:off x="2686273" y="1863580"/>
              <a:ext cx="185974" cy="20042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3" name="Прямая соединительная линия 2062"/>
            <p:cNvCxnSpPr/>
            <p:nvPr/>
          </p:nvCxnSpPr>
          <p:spPr>
            <a:xfrm flipH="1">
              <a:off x="4377271" y="1858846"/>
              <a:ext cx="246244" cy="2244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9" name="Группа 2058"/>
          <p:cNvGrpSpPr/>
          <p:nvPr/>
        </p:nvGrpSpPr>
        <p:grpSpPr>
          <a:xfrm>
            <a:off x="1780381" y="2987331"/>
            <a:ext cx="1811785" cy="1476399"/>
            <a:chOff x="3648164" y="1457316"/>
            <a:chExt cx="1811785" cy="1476399"/>
          </a:xfrm>
        </p:grpSpPr>
        <p:sp>
          <p:nvSpPr>
            <p:cNvPr id="2049" name="Равнобедренный треугольник 2048"/>
            <p:cNvSpPr/>
            <p:nvPr/>
          </p:nvSpPr>
          <p:spPr>
            <a:xfrm rot="10800000">
              <a:off x="3648164" y="1457316"/>
              <a:ext cx="1811785" cy="1476399"/>
            </a:xfrm>
            <a:prstGeom prst="triangl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055" name="Прямая соединительная линия 2054"/>
            <p:cNvCxnSpPr/>
            <p:nvPr/>
          </p:nvCxnSpPr>
          <p:spPr>
            <a:xfrm flipH="1">
              <a:off x="3978657" y="2110322"/>
              <a:ext cx="228877" cy="10519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7" name="Прямая соединительная линия 2056"/>
            <p:cNvCxnSpPr/>
            <p:nvPr/>
          </p:nvCxnSpPr>
          <p:spPr>
            <a:xfrm>
              <a:off x="4881093" y="2111152"/>
              <a:ext cx="283335" cy="16788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Прямоугольник 1"/>
          <p:cNvSpPr/>
          <p:nvPr/>
        </p:nvSpPr>
        <p:spPr>
          <a:xfrm>
            <a:off x="884349" y="373590"/>
            <a:ext cx="1010133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</a:rPr>
              <a:t>Основания равнобедренной трапеции равны 8 и 6. Радиус описанной окружности равен 5. Центр окружности лежит внутри трапеции. Найти высоту трапеции.</a:t>
            </a:r>
            <a:endParaRPr lang="ru-RU" sz="2400" dirty="0"/>
          </a:p>
        </p:txBody>
      </p:sp>
      <p:pic>
        <p:nvPicPr>
          <p:cNvPr id="2052" name="Picture 4" descr="KO= корень из { O{{C} в степени 2 } минус K{{C} в степени 2 }}= корень из { {{R} в степени 2 } минус дробь, числитель — D{{C} в степени 2 }, знаменатель — 4 }= корень из { 25 минус 9}=4,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3338" y="3214016"/>
            <a:ext cx="5868267" cy="80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OH= корень из { O{{B} в степени 2 } минус H{{B} в степени 2 }}= корень из { {{R} в степени 2 } минус дробь, числитель — A{{B} в степени 2 }, знаменатель — 4 }= корень из { 25 минус 16}=3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2746" y="4212867"/>
            <a:ext cx="5858859" cy="785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535473" y="1553253"/>
            <a:ext cx="58682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Высота трапеции КН=КО+ОН, где КО и ОН – высоты равнобедренных треугольников </a:t>
            </a:r>
            <a:r>
              <a:rPr lang="en-US" sz="2400" dirty="0" smtClean="0"/>
              <a:t>DOC </a:t>
            </a:r>
            <a:r>
              <a:rPr lang="ru-RU" sz="2400" dirty="0" smtClean="0"/>
              <a:t>и АОВ. По теореме Пифагора: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535473" y="4952790"/>
            <a:ext cx="4767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Тогда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КН=КО+ОН=7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12746" y="5767761"/>
            <a:ext cx="1792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Ответ: 7.</a:t>
            </a:r>
            <a:endParaRPr lang="ru-RU" sz="2400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048" name="Группа 2047"/>
          <p:cNvGrpSpPr/>
          <p:nvPr/>
        </p:nvGrpSpPr>
        <p:grpSpPr>
          <a:xfrm>
            <a:off x="679705" y="2574136"/>
            <a:ext cx="4032417" cy="3655290"/>
            <a:chOff x="679705" y="2574136"/>
            <a:chExt cx="4032417" cy="3655290"/>
          </a:xfrm>
        </p:grpSpPr>
        <p:sp>
          <p:nvSpPr>
            <p:cNvPr id="7" name="Овал 6"/>
            <p:cNvSpPr/>
            <p:nvPr/>
          </p:nvSpPr>
          <p:spPr>
            <a:xfrm>
              <a:off x="759855" y="2730321"/>
              <a:ext cx="3863660" cy="349910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Трапеция 7"/>
            <p:cNvSpPr/>
            <p:nvPr/>
          </p:nvSpPr>
          <p:spPr>
            <a:xfrm>
              <a:off x="1005582" y="2966723"/>
              <a:ext cx="3361385" cy="2339373"/>
            </a:xfrm>
            <a:prstGeom prst="trapezoid">
              <a:avLst>
                <a:gd name="adj" fmla="val 33025"/>
              </a:avLst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0000"/>
                </a:solidFill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2699669" y="2966723"/>
              <a:ext cx="0" cy="2339373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flipH="1" flipV="1">
              <a:off x="1777286" y="2966723"/>
              <a:ext cx="930564" cy="151315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flipV="1">
              <a:off x="2699669" y="2945851"/>
              <a:ext cx="916075" cy="151023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flipH="1">
              <a:off x="1003523" y="4456090"/>
              <a:ext cx="1681722" cy="85000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2717442" y="4443211"/>
              <a:ext cx="1647466" cy="862885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679705" y="5151474"/>
              <a:ext cx="2361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А</a:t>
              </a:r>
              <a:endParaRPr lang="ru-RU" sz="2400" b="1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377271" y="5149424"/>
              <a:ext cx="3348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В</a:t>
              </a:r>
              <a:endParaRPr lang="ru-RU" sz="2400" b="1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06828" y="2574136"/>
              <a:ext cx="3380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С</a:t>
              </a:r>
              <a:endParaRPr lang="ru-RU" sz="2400" b="1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468192" y="2588654"/>
              <a:ext cx="4893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D</a:t>
              </a:r>
              <a:endParaRPr lang="ru-RU" sz="2400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278123" y="4171163"/>
              <a:ext cx="2446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О</a:t>
              </a:r>
              <a:endParaRPr lang="ru-RU" sz="2400" b="1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369007" y="2900708"/>
              <a:ext cx="37941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К</a:t>
              </a:r>
              <a:endParaRPr lang="ru-RU" sz="2400" b="1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485881" y="5262801"/>
              <a:ext cx="3863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Н</a:t>
              </a:r>
              <a:endParaRPr lang="ru-RU" sz="2400" b="1" dirty="0"/>
            </a:p>
          </p:txBody>
        </p:sp>
      </p:grpSp>
      <p:sp>
        <p:nvSpPr>
          <p:cNvPr id="2065" name="Прямоугольный треугольник 2064"/>
          <p:cNvSpPr/>
          <p:nvPr/>
        </p:nvSpPr>
        <p:spPr>
          <a:xfrm rot="10800000" flipH="1">
            <a:off x="2690006" y="2987331"/>
            <a:ext cx="911046" cy="1468758"/>
          </a:xfrm>
          <a:prstGeom prst="rtTriangl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66" name="Прямоугольный треугольник 2065"/>
          <p:cNvSpPr/>
          <p:nvPr/>
        </p:nvSpPr>
        <p:spPr>
          <a:xfrm>
            <a:off x="2686273" y="4456090"/>
            <a:ext cx="1678635" cy="829446"/>
          </a:xfrm>
          <a:prstGeom prst="rtTriangl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7962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86" y="320128"/>
            <a:ext cx="3855544" cy="184328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632101" y="272276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/>
              <a:t>В прямоугольном треугольнике угол между высотой и биссектрисой,  проведёнными  из  вершины  прямого  угла,  равен 14°. Найдите меньший угол прямоугольного треугольника. Ответ дайте в градусах. 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186" y="3347432"/>
            <a:ext cx="4268351" cy="206169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632101" y="3470134"/>
            <a:ext cx="67399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Угол между биссектрисой и медианой прямоугольного треугольника,  проведёнными  из  вершины  прямого  угла,  равен 12°. Найдите меньший угол прямоугольного треугольника. </a:t>
            </a:r>
          </a:p>
          <a:p>
            <a:r>
              <a:rPr lang="ru-RU" sz="2400" dirty="0" smtClean="0"/>
              <a:t>Ответ дайте в градусах.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3736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105" y="470749"/>
            <a:ext cx="2136083" cy="206448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048000" y="492952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 </a:t>
            </a:r>
            <a:r>
              <a:rPr lang="ru-RU" sz="2400" dirty="0" smtClean="0"/>
              <a:t>В  равностороннем  треугольнике  ABC  высота  CH  равна              . Найдите AB.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7967" y="864173"/>
            <a:ext cx="731138" cy="42500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983" y="3301821"/>
            <a:ext cx="1606205" cy="307026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048000" y="3405217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Угол при вершине, противолежащей основанию равнобедренного треугольника, равен 30°. Боковая сторона треугольника равна 11. Найдите площадь этого треугольника.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7679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207" y="342698"/>
            <a:ext cx="2332417" cy="270972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41182" y="342698"/>
            <a:ext cx="84528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В треугольнике ABC угол A равен 44°, углы B и C – острые,  высоты  BD  и  CE  пересекаются  в  точке  O. </a:t>
            </a:r>
          </a:p>
          <a:p>
            <a:r>
              <a:rPr lang="ru-RU" sz="2400" dirty="0" smtClean="0"/>
              <a:t>Найдите угол DOE. Ответ дайте в градусах.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327" y="3465759"/>
            <a:ext cx="2450074" cy="280625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421487" y="3465759"/>
            <a:ext cx="827253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2400" dirty="0" smtClean="0"/>
              <a:t>В треугольнике ABC угол C равен 58°, биссектрисы </a:t>
            </a:r>
          </a:p>
          <a:p>
            <a:r>
              <a:rPr lang="ru-RU" sz="2400" dirty="0" smtClean="0"/>
              <a:t>AD и BE пересекаются в точке O. Найдите угол AOB. </a:t>
            </a:r>
          </a:p>
          <a:p>
            <a:r>
              <a:rPr lang="ru-RU" sz="2400" dirty="0" smtClean="0"/>
              <a:t>Ответ дайте в градусах.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4145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260" y="202038"/>
            <a:ext cx="2158151" cy="239794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781836" y="419622"/>
            <a:ext cx="91311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2400" dirty="0" smtClean="0"/>
              <a:t>В  треугольнике  ABC DE – средняя линия. Площадь  треугольника  CDE равна  24.  Найдите  площадь треугольника ABC. 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492" y="3183027"/>
            <a:ext cx="2259344" cy="189124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138152" y="3492201"/>
            <a:ext cx="86588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2400" dirty="0" smtClean="0"/>
              <a:t>Площадь параллелограмма ABCD равна 20. Точка F – середина стороны BC. Найдите площадь трапеции AFCD.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1142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426" y="366780"/>
            <a:ext cx="2931697" cy="187414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940936" y="366780"/>
            <a:ext cx="79076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2400" dirty="0" smtClean="0"/>
              <a:t>В  ромбе  ABCD  угол  DAB  равен  148°.  Найдите  угол BDC. Ответ дайте в градусах. 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355" y="3308997"/>
            <a:ext cx="2558402" cy="193440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940936" y="3352868"/>
            <a:ext cx="79076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Отрезки AC и BD – диаметры окружности с центром O. </a:t>
            </a:r>
          </a:p>
          <a:p>
            <a:r>
              <a:rPr lang="ru-RU" sz="2400" dirty="0" smtClean="0"/>
              <a:t>Угол ACB равен 56°. Найдите угол AOD. Ответ дайте в градусах.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649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601" y="397702"/>
            <a:ext cx="2495242" cy="204928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15426" y="507994"/>
            <a:ext cx="86717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Угол ACB равен 54°. Градусная мера дуги AB </a:t>
            </a:r>
            <a:r>
              <a:rPr lang="ru-RU" sz="2400" dirty="0" smtClean="0"/>
              <a:t>окружности</a:t>
            </a:r>
            <a:r>
              <a:rPr lang="ru-RU" sz="2400" dirty="0"/>
              <a:t>, не содержащей точек D и E, равна 138°. Найдите </a:t>
            </a:r>
            <a:r>
              <a:rPr lang="ru-RU" sz="2400" dirty="0" smtClean="0"/>
              <a:t>угол </a:t>
            </a:r>
            <a:r>
              <a:rPr lang="ru-RU" sz="2400" dirty="0"/>
              <a:t>DAE. Ответ дайте в градусах.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600" y="2580739"/>
            <a:ext cx="2351267" cy="194036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215426" y="2580739"/>
            <a:ext cx="86717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Периметр  прямоугольной  трапеции,  описанной  около </a:t>
            </a:r>
          </a:p>
          <a:p>
            <a:pPr algn="just"/>
            <a:r>
              <a:rPr lang="ru-RU" sz="2400" dirty="0"/>
              <a:t>окружности, равен 40, её большая боковая сторона равна 11. </a:t>
            </a:r>
          </a:p>
          <a:p>
            <a:pPr algn="just"/>
            <a:r>
              <a:rPr lang="ru-RU" sz="2400" dirty="0"/>
              <a:t>Найдите радиус окружности.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600" y="4654858"/>
            <a:ext cx="2351267" cy="205894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215426" y="4688979"/>
            <a:ext cx="867177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Четырёхугольник ABCD вписан в окружность. Угол ABD </a:t>
            </a:r>
            <a:r>
              <a:rPr lang="ru-RU" sz="2400" dirty="0" smtClean="0"/>
              <a:t>равен </a:t>
            </a:r>
            <a:r>
              <a:rPr lang="ru-RU" sz="2400" dirty="0"/>
              <a:t>70°, угол CAD равен 49°. Найдите угол ABC. Ответ дайте в </a:t>
            </a:r>
            <a:r>
              <a:rPr lang="ru-RU" sz="2400" dirty="0" smtClean="0"/>
              <a:t>градусах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625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/>
          <p:cNvPicPr>
            <a:picLocks noChangeAspect="1"/>
          </p:cNvPicPr>
          <p:nvPr/>
        </p:nvPicPr>
        <p:blipFill rotWithShape="1">
          <a:blip r:embed="rId2"/>
          <a:srcRect l="1675" t="3571" r="2507" b="3348"/>
          <a:stretch/>
        </p:blipFill>
        <p:spPr>
          <a:xfrm>
            <a:off x="6062279" y="679389"/>
            <a:ext cx="4575435" cy="3672522"/>
          </a:xfrm>
          <a:prstGeom prst="rect">
            <a:avLst/>
          </a:prstGeom>
        </p:spPr>
      </p:pic>
      <p:pic>
        <p:nvPicPr>
          <p:cNvPr id="50" name="Рисунок 49"/>
          <p:cNvPicPr>
            <a:picLocks noChangeAspect="1"/>
          </p:cNvPicPr>
          <p:nvPr/>
        </p:nvPicPr>
        <p:blipFill rotWithShape="1">
          <a:blip r:embed="rId2"/>
          <a:srcRect l="1675" t="3571" r="2507" b="3348"/>
          <a:stretch/>
        </p:blipFill>
        <p:spPr>
          <a:xfrm>
            <a:off x="880296" y="655193"/>
            <a:ext cx="4575435" cy="3672522"/>
          </a:xfrm>
          <a:prstGeom prst="rect">
            <a:avLst/>
          </a:prstGeom>
        </p:spPr>
      </p:pic>
      <p:sp>
        <p:nvSpPr>
          <p:cNvPr id="31" name="Прямоугольный треугольник 30"/>
          <p:cNvSpPr/>
          <p:nvPr/>
        </p:nvSpPr>
        <p:spPr>
          <a:xfrm rot="10800000" flipH="1">
            <a:off x="1341022" y="1069099"/>
            <a:ext cx="1003799" cy="2814805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Прямоугольный треугольник 31"/>
          <p:cNvSpPr/>
          <p:nvPr/>
        </p:nvSpPr>
        <p:spPr>
          <a:xfrm rot="10800000">
            <a:off x="2416731" y="1073911"/>
            <a:ext cx="2637512" cy="1401496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Прямоугольный треугольник 32"/>
          <p:cNvSpPr/>
          <p:nvPr/>
        </p:nvSpPr>
        <p:spPr>
          <a:xfrm flipH="1">
            <a:off x="4547135" y="2502845"/>
            <a:ext cx="518220" cy="1375916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5" name="Группа 24"/>
          <p:cNvGrpSpPr/>
          <p:nvPr/>
        </p:nvGrpSpPr>
        <p:grpSpPr>
          <a:xfrm>
            <a:off x="1338529" y="1092202"/>
            <a:ext cx="3696237" cy="2802994"/>
            <a:chOff x="1313645" y="1212759"/>
            <a:chExt cx="3696237" cy="2678806"/>
          </a:xfrm>
        </p:grpSpPr>
        <p:cxnSp>
          <p:nvCxnSpPr>
            <p:cNvPr id="4" name="Прямая соединительная линия 3"/>
            <p:cNvCxnSpPr/>
            <p:nvPr/>
          </p:nvCxnSpPr>
          <p:spPr>
            <a:xfrm flipH="1">
              <a:off x="1313646" y="1212760"/>
              <a:ext cx="1056066" cy="267880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 flipH="1">
              <a:off x="4533364" y="2550017"/>
              <a:ext cx="476518" cy="134154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1313645" y="3891565"/>
              <a:ext cx="3219719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2369712" y="1212759"/>
              <a:ext cx="2640170" cy="133725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cxnSp>
        <p:nvCxnSpPr>
          <p:cNvPr id="52" name="Прямая соединительная линия 51"/>
          <p:cNvCxnSpPr/>
          <p:nvPr/>
        </p:nvCxnSpPr>
        <p:spPr>
          <a:xfrm>
            <a:off x="7065591" y="2515650"/>
            <a:ext cx="3168203" cy="0"/>
          </a:xfrm>
          <a:prstGeom prst="line">
            <a:avLst/>
          </a:prstGeom>
          <a:ln w="5715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3" name="Равнобедренный треугольник 52"/>
          <p:cNvSpPr/>
          <p:nvPr/>
        </p:nvSpPr>
        <p:spPr>
          <a:xfrm>
            <a:off x="7091349" y="1122772"/>
            <a:ext cx="3168203" cy="1385353"/>
          </a:xfrm>
          <a:prstGeom prst="triangle">
            <a:avLst>
              <a:gd name="adj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125270" y="4990656"/>
                <a:ext cx="174129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S=14</a:t>
                </a:r>
                <a:r>
                  <a:rPr kumimoji="0" lang="ru-RU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ru-RU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∙</m:t>
                    </m:r>
                  </m:oMath>
                </a14:m>
                <a:r>
                  <a:rPr kumimoji="0" lang="en-US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10-</a:t>
                </a:r>
                <a:endParaRPr kumimoji="0" lang="ru-RU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270" y="4990656"/>
                <a:ext cx="1741293" cy="584775"/>
              </a:xfrm>
              <a:prstGeom prst="rect">
                <a:avLst/>
              </a:prstGeom>
              <a:blipFill>
                <a:blip r:embed="rId3"/>
                <a:stretch>
                  <a:fillRect l="-9123" t="-12500" r="-8772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6" name="Группа 65"/>
          <p:cNvGrpSpPr/>
          <p:nvPr/>
        </p:nvGrpSpPr>
        <p:grpSpPr>
          <a:xfrm>
            <a:off x="1313641" y="1085205"/>
            <a:ext cx="3740601" cy="2813273"/>
            <a:chOff x="1313641" y="1085205"/>
            <a:chExt cx="3740601" cy="2813273"/>
          </a:xfrm>
        </p:grpSpPr>
        <p:cxnSp>
          <p:nvCxnSpPr>
            <p:cNvPr id="58" name="Прямая соединительная линия 57"/>
            <p:cNvCxnSpPr/>
            <p:nvPr/>
          </p:nvCxnSpPr>
          <p:spPr>
            <a:xfrm>
              <a:off x="1313641" y="1085205"/>
              <a:ext cx="374060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flipH="1">
              <a:off x="5030733" y="1085205"/>
              <a:ext cx="23509" cy="280084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61"/>
            <p:cNvCxnSpPr/>
            <p:nvPr/>
          </p:nvCxnSpPr>
          <p:spPr>
            <a:xfrm flipH="1">
              <a:off x="4511039" y="3898478"/>
              <a:ext cx="54320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63"/>
            <p:cNvCxnSpPr/>
            <p:nvPr/>
          </p:nvCxnSpPr>
          <p:spPr>
            <a:xfrm>
              <a:off x="1313641" y="1085205"/>
              <a:ext cx="0" cy="280084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Параллелограмм 66"/>
          <p:cNvSpPr/>
          <p:nvPr/>
        </p:nvSpPr>
        <p:spPr>
          <a:xfrm>
            <a:off x="6582923" y="2475407"/>
            <a:ext cx="3696236" cy="1391420"/>
          </a:xfrm>
          <a:prstGeom prst="parallelogram">
            <a:avLst>
              <a:gd name="adj" fmla="val 373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45" name="Группа 44"/>
          <p:cNvGrpSpPr/>
          <p:nvPr/>
        </p:nvGrpSpPr>
        <p:grpSpPr>
          <a:xfrm>
            <a:off x="6537557" y="1101348"/>
            <a:ext cx="3696237" cy="2802994"/>
            <a:chOff x="1313645" y="1212759"/>
            <a:chExt cx="3696237" cy="2678806"/>
          </a:xfrm>
        </p:grpSpPr>
        <p:cxnSp>
          <p:nvCxnSpPr>
            <p:cNvPr id="46" name="Прямая соединительная линия 45"/>
            <p:cNvCxnSpPr/>
            <p:nvPr/>
          </p:nvCxnSpPr>
          <p:spPr>
            <a:xfrm flipH="1">
              <a:off x="1313646" y="1212760"/>
              <a:ext cx="1056066" cy="267880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 flipH="1">
              <a:off x="4533364" y="2550017"/>
              <a:ext cx="476518" cy="134154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>
              <a:off x="1313645" y="3891565"/>
              <a:ext cx="3219719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2369712" y="1212759"/>
              <a:ext cx="2640170" cy="133725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1707519" y="4986012"/>
                <a:ext cx="185992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0,5</a:t>
                </a:r>
                <a:r>
                  <a:rPr kumimoji="0" lang="ru-RU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ru-RU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∙</m:t>
                    </m:r>
                  </m:oMath>
                </a14:m>
                <a:r>
                  <a:rPr kumimoji="0" lang="ru-RU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10</a:t>
                </a:r>
                <a:r>
                  <a:rPr kumimoji="0" lang="ru-RU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ru-RU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∙</m:t>
                    </m:r>
                  </m:oMath>
                </a14:m>
                <a:r>
                  <a:rPr kumimoji="0" lang="ru-RU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4-</a:t>
                </a:r>
                <a:endParaRPr kumimoji="0" lang="ru-RU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7519" y="4986012"/>
                <a:ext cx="1859929" cy="584775"/>
              </a:xfrm>
              <a:prstGeom prst="rect">
                <a:avLst/>
              </a:prstGeom>
              <a:blipFill>
                <a:blip r:embed="rId4"/>
                <a:stretch>
                  <a:fillRect l="-8197" t="-12500" r="-8525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3357786" y="4980970"/>
                <a:ext cx="195697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0,5</a:t>
                </a:r>
                <a:r>
                  <a:rPr kumimoji="0" lang="ru-RU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ru-RU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∙ </m:t>
                    </m:r>
                  </m:oMath>
                </a14:m>
                <a:r>
                  <a:rPr kumimoji="0" lang="ru-RU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10</a:t>
                </a:r>
                <a:r>
                  <a:rPr kumimoji="0" lang="ru-RU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ru-RU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∙</m:t>
                    </m:r>
                  </m:oMath>
                </a14:m>
                <a:r>
                  <a:rPr kumimoji="0" lang="ru-RU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5-</a:t>
                </a:r>
                <a:endParaRPr kumimoji="0" lang="ru-RU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7786" y="4980970"/>
                <a:ext cx="1956975" cy="584775"/>
              </a:xfrm>
              <a:prstGeom prst="rect">
                <a:avLst/>
              </a:prstGeom>
              <a:blipFill>
                <a:blip r:embed="rId5"/>
                <a:stretch>
                  <a:fillRect l="-8100" t="-12500" r="-7165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5082244" y="4990655"/>
                <a:ext cx="168782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0,5</a:t>
                </a:r>
                <a:r>
                  <a:rPr kumimoji="0" lang="ru-RU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ru-RU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∙ </m:t>
                    </m:r>
                  </m:oMath>
                </a14:m>
                <a:r>
                  <a:rPr kumimoji="0" lang="ru-RU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</a:t>
                </a:r>
                <a:r>
                  <a:rPr kumimoji="0" lang="ru-RU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ru-RU" sz="32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∙</m:t>
                    </m:r>
                  </m:oMath>
                </a14:m>
                <a:r>
                  <a:rPr kumimoji="0" lang="ru-RU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5</a:t>
                </a:r>
                <a:endParaRPr kumimoji="0" lang="ru-RU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2244" y="4990655"/>
                <a:ext cx="1687828" cy="584775"/>
              </a:xfrm>
              <a:prstGeom prst="rect">
                <a:avLst/>
              </a:prstGeom>
              <a:blipFill>
                <a:blip r:embed="rId6"/>
                <a:stretch>
                  <a:fillRect l="-9386" t="-12500" r="-4332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TextBox 71"/>
          <p:cNvSpPr txBox="1"/>
          <p:nvPr/>
        </p:nvSpPr>
        <p:spPr>
          <a:xfrm>
            <a:off x="6571283" y="5014851"/>
            <a:ext cx="12363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=90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6275068" y="5599626"/>
                <a:ext cx="140870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S=1</a:t>
                </a:r>
                <a:r>
                  <a:rPr kumimoji="0" lang="ru-RU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</a:t>
                </a:r>
                <a:r>
                  <a:rPr kumimoji="0" lang="ru-RU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ru-RU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∙</m:t>
                    </m:r>
                  </m:oMath>
                </a14:m>
                <a:r>
                  <a:rPr kumimoji="0" lang="en-US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5</a:t>
                </a:r>
                <a:endParaRPr kumimoji="0" lang="ru-RU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5068" y="5599626"/>
                <a:ext cx="1408708" cy="584775"/>
              </a:xfrm>
              <a:prstGeom prst="rect">
                <a:avLst/>
              </a:prstGeom>
              <a:blipFill>
                <a:blip r:embed="rId7"/>
                <a:stretch>
                  <a:fillRect l="-10823" t="-12500" r="-10823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7490594" y="5575430"/>
                <a:ext cx="211704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+</a:t>
                </a:r>
                <a:r>
                  <a:rPr kumimoji="0" lang="ru-RU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0,5</a:t>
                </a:r>
                <a:r>
                  <a:rPr kumimoji="0" lang="ru-RU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ru-RU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∙ </m:t>
                    </m:r>
                  </m:oMath>
                </a14:m>
                <a:r>
                  <a:rPr kumimoji="0" lang="ru-RU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12</a:t>
                </a:r>
                <a:r>
                  <a:rPr kumimoji="0" lang="ru-RU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ru-RU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∙</m:t>
                    </m:r>
                  </m:oMath>
                </a14:m>
                <a:r>
                  <a:rPr kumimoji="0" lang="ru-RU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5</a:t>
                </a:r>
                <a:endParaRPr kumimoji="0" lang="ru-RU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0594" y="5575430"/>
                <a:ext cx="2117045" cy="584775"/>
              </a:xfrm>
              <a:prstGeom prst="rect">
                <a:avLst/>
              </a:prstGeom>
              <a:blipFill>
                <a:blip r:embed="rId8"/>
                <a:stretch>
                  <a:fillRect l="-7493" t="-12500" r="-2882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TextBox 74"/>
          <p:cNvSpPr txBox="1"/>
          <p:nvPr/>
        </p:nvSpPr>
        <p:spPr>
          <a:xfrm>
            <a:off x="9386845" y="5575430"/>
            <a:ext cx="13007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=90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flipV="1">
            <a:off x="7070501" y="2475407"/>
            <a:ext cx="3189051" cy="102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765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490" y="503013"/>
            <a:ext cx="2229589" cy="225478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035120" y="503013"/>
            <a:ext cx="892505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Четырёхугольник ABCD вписан в окружность. Угол BAD </a:t>
            </a:r>
            <a:r>
              <a:rPr lang="ru-RU" sz="2400" dirty="0" smtClean="0"/>
              <a:t>равен </a:t>
            </a:r>
            <a:r>
              <a:rPr lang="ru-RU" sz="2400" dirty="0"/>
              <a:t>136°. Найдите угол BCD. Ответ дайте в градусах.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490" y="3118403"/>
            <a:ext cx="2229589" cy="209167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035119" y="3215202"/>
            <a:ext cx="892505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В </a:t>
            </a:r>
            <a:r>
              <a:rPr lang="ru-RU" sz="2400" dirty="0"/>
              <a:t>треугольнике ABC сторона AB равна  32, угол C равен </a:t>
            </a:r>
            <a:r>
              <a:rPr lang="ru-RU" sz="2400" dirty="0" smtClean="0"/>
              <a:t>135</a:t>
            </a:r>
            <a:r>
              <a:rPr lang="ru-RU" sz="2400" dirty="0"/>
              <a:t>°.  Найдите  радиус  описанной  около  этого  треугольника </a:t>
            </a:r>
          </a:p>
          <a:p>
            <a:pPr algn="just"/>
            <a:r>
              <a:rPr lang="ru-RU" sz="2400" dirty="0"/>
              <a:t>окружности. </a:t>
            </a:r>
          </a:p>
        </p:txBody>
      </p:sp>
    </p:spTree>
    <p:extLst>
      <p:ext uri="{BB962C8B-B14F-4D97-AF65-F5344CB8AC3E}">
        <p14:creationId xmlns:p14="http://schemas.microsoft.com/office/powerpoint/2010/main" val="347567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471" y="1060463"/>
            <a:ext cx="4838700" cy="3810000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7979" y="1060463"/>
            <a:ext cx="4838700" cy="3810000"/>
          </a:xfrm>
          <a:prstGeom prst="rect">
            <a:avLst/>
          </a:prstGeom>
        </p:spPr>
      </p:pic>
      <p:grpSp>
        <p:nvGrpSpPr>
          <p:cNvPr id="16" name="Группа 15"/>
          <p:cNvGrpSpPr/>
          <p:nvPr/>
        </p:nvGrpSpPr>
        <p:grpSpPr>
          <a:xfrm>
            <a:off x="1017431" y="1558344"/>
            <a:ext cx="3284113" cy="2202287"/>
            <a:chOff x="1017431" y="1558344"/>
            <a:chExt cx="3284113" cy="2202287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 flipH="1">
              <a:off x="1030310" y="1558344"/>
              <a:ext cx="1635618" cy="218940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flipV="1">
              <a:off x="1017431" y="2640169"/>
              <a:ext cx="1648496" cy="1120462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2665927" y="1558344"/>
              <a:ext cx="1596980" cy="217443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2665927" y="2640169"/>
              <a:ext cx="1635617" cy="1120462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Прямая соединительная линия 17"/>
          <p:cNvCxnSpPr/>
          <p:nvPr/>
        </p:nvCxnSpPr>
        <p:spPr>
          <a:xfrm>
            <a:off x="2665927" y="1558344"/>
            <a:ext cx="0" cy="1081825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665927" y="2640169"/>
            <a:ext cx="0" cy="1141891"/>
          </a:xfrm>
          <a:prstGeom prst="line">
            <a:avLst/>
          </a:prstGeom>
          <a:ln w="38100"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030310" y="3760631"/>
            <a:ext cx="1635617" cy="0"/>
          </a:xfrm>
          <a:prstGeom prst="line">
            <a:avLst/>
          </a:prstGeom>
          <a:ln w="38100"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56823" y="5422006"/>
                <a:ext cx="459775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S=</a:t>
                </a:r>
                <a:r>
                  <a:rPr kumimoji="0" lang="ru-RU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</a:t>
                </a:r>
                <a:r>
                  <a:rPr kumimoji="0" lang="en-US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32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∙ </m:t>
                    </m:r>
                  </m:oMath>
                </a14:m>
                <a:r>
                  <a:rPr kumimoji="0" lang="ru-RU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0,5</a:t>
                </a:r>
                <a:r>
                  <a:rPr kumimoji="0" lang="en-US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32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∙ </m:t>
                    </m:r>
                  </m:oMath>
                </a14:m>
                <a:r>
                  <a:rPr kumimoji="0" lang="ru-RU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4</a:t>
                </a:r>
                <a:r>
                  <a:rPr kumimoji="0" lang="en-US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32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∙ </m:t>
                    </m:r>
                  </m:oMath>
                </a14:m>
                <a:r>
                  <a:rPr kumimoji="0" lang="ru-RU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6=24</a:t>
                </a:r>
                <a:endParaRPr kumimoji="0" lang="ru-RU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823" y="5422006"/>
                <a:ext cx="4597757" cy="584775"/>
              </a:xfrm>
              <a:prstGeom prst="rect">
                <a:avLst/>
              </a:prstGeom>
              <a:blipFill>
                <a:blip r:embed="rId3"/>
                <a:stretch>
                  <a:fillRect l="-3448"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1" name="Группа 30"/>
          <p:cNvGrpSpPr/>
          <p:nvPr/>
        </p:nvGrpSpPr>
        <p:grpSpPr>
          <a:xfrm>
            <a:off x="6928833" y="1342725"/>
            <a:ext cx="2730321" cy="3232597"/>
            <a:chOff x="6928834" y="1326524"/>
            <a:chExt cx="2730321" cy="3232597"/>
          </a:xfrm>
        </p:grpSpPr>
        <p:cxnSp>
          <p:nvCxnSpPr>
            <p:cNvPr id="26" name="Прямая соединительная линия 25"/>
            <p:cNvCxnSpPr/>
            <p:nvPr/>
          </p:nvCxnSpPr>
          <p:spPr>
            <a:xfrm flipV="1">
              <a:off x="6928834" y="1326524"/>
              <a:ext cx="1081825" cy="323259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8023538" y="1339403"/>
              <a:ext cx="1635617" cy="2717442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flipV="1">
              <a:off x="6928834" y="4056845"/>
              <a:ext cx="2730321" cy="50227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Группа 40"/>
          <p:cNvGrpSpPr/>
          <p:nvPr/>
        </p:nvGrpSpPr>
        <p:grpSpPr>
          <a:xfrm>
            <a:off x="6928832" y="1355604"/>
            <a:ext cx="2730321" cy="3219718"/>
            <a:chOff x="6928834" y="1339403"/>
            <a:chExt cx="2730321" cy="3219718"/>
          </a:xfrm>
        </p:grpSpPr>
        <p:cxnSp>
          <p:nvCxnSpPr>
            <p:cNvPr id="33" name="Прямая соединительная линия 32"/>
            <p:cNvCxnSpPr/>
            <p:nvPr/>
          </p:nvCxnSpPr>
          <p:spPr>
            <a:xfrm flipV="1">
              <a:off x="6928834" y="1339403"/>
              <a:ext cx="0" cy="3219718"/>
            </a:xfrm>
            <a:prstGeom prst="line">
              <a:avLst/>
            </a:prstGeom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>
              <a:off x="6928834" y="1339403"/>
              <a:ext cx="2730321" cy="0"/>
            </a:xfrm>
            <a:prstGeom prst="line">
              <a:avLst/>
            </a:prstGeom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>
              <a:off x="9659155" y="1339403"/>
              <a:ext cx="0" cy="3219718"/>
            </a:xfrm>
            <a:prstGeom prst="line">
              <a:avLst/>
            </a:prstGeom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flipH="1">
              <a:off x="6928834" y="4559121"/>
              <a:ext cx="2730321" cy="0"/>
            </a:xfrm>
            <a:prstGeom prst="line">
              <a:avLst/>
            </a:prstGeom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5262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88934" y="417112"/>
            <a:ext cx="50012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На  фрагменте  географической </a:t>
            </a:r>
          </a:p>
          <a:p>
            <a:pPr algn="just"/>
            <a:r>
              <a:rPr lang="ru-RU" sz="2400" dirty="0" smtClean="0"/>
              <a:t>карты  схематично  изображены  очертания Большого  пруда  Екатерининского  парка  с </a:t>
            </a:r>
          </a:p>
          <a:p>
            <a:pPr algn="just"/>
            <a:r>
              <a:rPr lang="ru-RU" sz="2400" dirty="0" smtClean="0"/>
              <a:t>островами (площадь одной клетки равна одному  гектару).  Оцените  приближённо  площадь Большого острова. Ответ дайте в гектарах с округлением до целого числа. </a:t>
            </a:r>
            <a:endParaRPr lang="ru-RU" sz="2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028" y="430347"/>
            <a:ext cx="6430766" cy="5699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8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290" y="302452"/>
            <a:ext cx="5328592" cy="620137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838422" y="468628"/>
            <a:ext cx="602301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На фрагменте географической </a:t>
            </a:r>
            <a:r>
              <a:rPr lang="ru-RU" sz="2400" dirty="0" smtClean="0"/>
              <a:t>карты </a:t>
            </a:r>
            <a:r>
              <a:rPr lang="ru-RU" sz="2400" dirty="0"/>
              <a:t>схематично изображены границы </a:t>
            </a:r>
            <a:r>
              <a:rPr lang="ru-RU" sz="2400" dirty="0" smtClean="0"/>
              <a:t>города  </a:t>
            </a:r>
            <a:r>
              <a:rPr lang="ru-RU" sz="2400" dirty="0"/>
              <a:t>Выксы  и  очертания  водоёмов  (длина </a:t>
            </a:r>
            <a:r>
              <a:rPr lang="ru-RU" sz="2400" dirty="0" smtClean="0"/>
              <a:t>стороны  </a:t>
            </a:r>
            <a:r>
              <a:rPr lang="ru-RU" sz="2400" dirty="0"/>
              <a:t>квадратной  клетки  равна  1  км). </a:t>
            </a:r>
          </a:p>
          <a:p>
            <a:pPr algn="just"/>
            <a:r>
              <a:rPr lang="ru-RU" sz="2400" dirty="0"/>
              <a:t>Оцените  приближённо  площадь  озера  </a:t>
            </a:r>
            <a:r>
              <a:rPr lang="ru-RU" sz="2400" dirty="0" smtClean="0"/>
              <a:t>Карьер</a:t>
            </a:r>
            <a:r>
              <a:rPr lang="ru-RU" sz="2400" dirty="0"/>
              <a:t>. Ответ дайте в квадратных километрах </a:t>
            </a:r>
            <a:r>
              <a:rPr lang="ru-RU" sz="2400" dirty="0" smtClean="0"/>
              <a:t>с </a:t>
            </a:r>
            <a:r>
              <a:rPr lang="ru-RU" sz="2400" dirty="0"/>
              <a:t>округлением до целого числа. </a:t>
            </a:r>
          </a:p>
        </p:txBody>
      </p:sp>
    </p:spTree>
    <p:extLst>
      <p:ext uri="{BB962C8B-B14F-4D97-AF65-F5344CB8AC3E}">
        <p14:creationId xmlns:p14="http://schemas.microsoft.com/office/powerpoint/2010/main" val="153980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Monotype Corsiva" panose="03010101010201010101" pitchFamily="66" charset="0"/>
              </a:rPr>
              <a:t>Задача № 10 «Прикладная планиметрия»</a:t>
            </a:r>
            <a:endParaRPr lang="ru-RU" b="1" dirty="0">
              <a:latin typeface="Monotype Corsiva" panose="03010101010201010101" pitchFamily="66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ru-RU" dirty="0" smtClean="0"/>
              <a:t>Периметр</a:t>
            </a:r>
          </a:p>
          <a:p>
            <a:pPr marL="514350" indent="-514350">
              <a:buAutoNum type="arabicParenR"/>
            </a:pPr>
            <a:r>
              <a:rPr lang="ru-RU" dirty="0" smtClean="0"/>
              <a:t>Площадь</a:t>
            </a:r>
          </a:p>
          <a:p>
            <a:pPr marL="514350" indent="-514350">
              <a:buAutoNum type="arabicParenR"/>
            </a:pPr>
            <a:r>
              <a:rPr lang="ru-RU" dirty="0" smtClean="0"/>
              <a:t>Теорема Пифагора</a:t>
            </a:r>
          </a:p>
          <a:p>
            <a:pPr marL="514350" indent="-514350">
              <a:buAutoNum type="arabicParenR"/>
            </a:pPr>
            <a:r>
              <a:rPr lang="ru-RU" dirty="0" smtClean="0"/>
              <a:t>Подобные треугольники</a:t>
            </a:r>
          </a:p>
          <a:p>
            <a:pPr marL="514350" indent="-514350">
              <a:buAutoNum type="arabicParenR"/>
            </a:pPr>
            <a:r>
              <a:rPr lang="ru-RU" dirty="0" smtClean="0"/>
              <a:t>Окружность</a:t>
            </a:r>
          </a:p>
          <a:p>
            <a:pPr marL="514350" indent="-514350">
              <a:buAutoNum type="arabicParenR"/>
            </a:pPr>
            <a:r>
              <a:rPr lang="ru-RU" dirty="0" smtClean="0"/>
              <a:t>Средняя линия трапеции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836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689" y="318836"/>
            <a:ext cx="3037336" cy="205755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885125" y="318836"/>
            <a:ext cx="788616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Дачный  участок  имеет  форму  прямоугольника  со </a:t>
            </a:r>
          </a:p>
          <a:p>
            <a:r>
              <a:rPr lang="ru-RU" sz="2400" dirty="0"/>
              <a:t>сторонами  30  метров  и  20  метров.  Хозяин  планирует </a:t>
            </a:r>
          </a:p>
          <a:p>
            <a:r>
              <a:rPr lang="ru-RU" sz="2400" dirty="0"/>
              <a:t>обнести его изгородью и отгородить такой же изгородью </a:t>
            </a:r>
          </a:p>
          <a:p>
            <a:r>
              <a:rPr lang="ru-RU" sz="2400" dirty="0"/>
              <a:t>квадратный  участок  со  стороной  12  метров  (см.  рис.). </a:t>
            </a:r>
          </a:p>
          <a:p>
            <a:r>
              <a:rPr lang="ru-RU" sz="2400" dirty="0"/>
              <a:t>Найдите суммарную длину изгороди в метрах.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689" y="3241988"/>
            <a:ext cx="3037336" cy="196226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885125" y="3241988"/>
            <a:ext cx="788616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2400" dirty="0"/>
              <a:t>Дачный  участок  имеет  форму  прямоугольника  со </a:t>
            </a:r>
          </a:p>
          <a:p>
            <a:r>
              <a:rPr lang="ru-RU" sz="2400" dirty="0"/>
              <a:t>сторонами 35 метров и 20 метров. Хозяин отгородил на </a:t>
            </a:r>
          </a:p>
          <a:p>
            <a:r>
              <a:rPr lang="ru-RU" sz="2400" dirty="0"/>
              <a:t>участке квадратный вольер со стороной 10 метров (</a:t>
            </a:r>
            <a:r>
              <a:rPr lang="ru-RU" sz="2400" dirty="0" smtClean="0"/>
              <a:t>см.</a:t>
            </a:r>
          </a:p>
          <a:p>
            <a:r>
              <a:rPr lang="ru-RU" sz="2400" dirty="0" smtClean="0"/>
              <a:t>рис</a:t>
            </a:r>
            <a:r>
              <a:rPr lang="ru-RU" sz="2400" dirty="0"/>
              <a:t>.). Найдите площадь оставшейся части участка. Ответ </a:t>
            </a:r>
          </a:p>
          <a:p>
            <a:r>
              <a:rPr lang="ru-RU" sz="2400" dirty="0"/>
              <a:t>дайте в квадратных метрах. </a:t>
            </a:r>
          </a:p>
        </p:txBody>
      </p:sp>
    </p:spTree>
    <p:extLst>
      <p:ext uri="{BB962C8B-B14F-4D97-AF65-F5344CB8AC3E}">
        <p14:creationId xmlns:p14="http://schemas.microsoft.com/office/powerpoint/2010/main" val="294904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1911</Words>
  <Application>Microsoft Office PowerPoint</Application>
  <PresentationFormat>Широкоэкранный</PresentationFormat>
  <Paragraphs>227</Paragraphs>
  <Slides>40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8" baseType="lpstr">
      <vt:lpstr>Arial</vt:lpstr>
      <vt:lpstr>Calibri</vt:lpstr>
      <vt:lpstr>Calibri Light</vt:lpstr>
      <vt:lpstr>Cambria Math</vt:lpstr>
      <vt:lpstr>Monotype Corsiva</vt:lpstr>
      <vt:lpstr>Times New Roman</vt:lpstr>
      <vt:lpstr>1_Тема Office</vt:lpstr>
      <vt:lpstr>Visio</vt:lpstr>
      <vt:lpstr>«Планиметрические задачи базового уровня сложности в ЕГЭ по математике»</vt:lpstr>
      <vt:lpstr>Задача № 5 «Площадь»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Задача № 10 «Прикладная планиметрия»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Задача № 15 «Планиметрия»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Задача № 3 «Планиметрия»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«Задачи по планиметрии базового уровня сложности в ЕГЭ по математике»</dc:title>
  <dc:creator>1</dc:creator>
  <cp:lastModifiedBy>1</cp:lastModifiedBy>
  <cp:revision>23</cp:revision>
  <dcterms:created xsi:type="dcterms:W3CDTF">2022-04-14T14:29:37Z</dcterms:created>
  <dcterms:modified xsi:type="dcterms:W3CDTF">2022-04-18T16:21:26Z</dcterms:modified>
</cp:coreProperties>
</file>