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03E8-9298-41AE-9ECE-BA4B07D5D084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A8EC-96BE-4D66-9B54-2232E6EC5B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03E8-9298-41AE-9ECE-BA4B07D5D084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A8EC-96BE-4D66-9B54-2232E6EC5B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03E8-9298-41AE-9ECE-BA4B07D5D084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A8EC-96BE-4D66-9B54-2232E6EC5B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03E8-9298-41AE-9ECE-BA4B07D5D084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A8EC-96BE-4D66-9B54-2232E6EC5B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03E8-9298-41AE-9ECE-BA4B07D5D084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A8EC-96BE-4D66-9B54-2232E6EC5B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03E8-9298-41AE-9ECE-BA4B07D5D084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A8EC-96BE-4D66-9B54-2232E6EC5B9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03E8-9298-41AE-9ECE-BA4B07D5D084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A8EC-96BE-4D66-9B54-2232E6EC5B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03E8-9298-41AE-9ECE-BA4B07D5D084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A8EC-96BE-4D66-9B54-2232E6EC5B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03E8-9298-41AE-9ECE-BA4B07D5D084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A8EC-96BE-4D66-9B54-2232E6EC5B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03E8-9298-41AE-9ECE-BA4B07D5D084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4A8EC-96BE-4D66-9B54-2232E6EC5B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03E8-9298-41AE-9ECE-BA4B07D5D084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4A8EC-96BE-4D66-9B54-2232E6EC5B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C3F03E8-9298-41AE-9ECE-BA4B07D5D084}" type="datetimeFigureOut">
              <a:rPr lang="ru-RU" smtClean="0"/>
              <a:t>21.03.2022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96D4A8EC-96BE-4D66-9B54-2232E6EC5B9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Предметная и методическая компетентность педагога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1920" y="2708920"/>
            <a:ext cx="5142979" cy="1152128"/>
          </a:xfrm>
        </p:spPr>
        <p:txBody>
          <a:bodyPr>
            <a:noAutofit/>
          </a:bodyPr>
          <a:lstStyle/>
          <a:p>
            <a:pPr algn="r"/>
            <a:r>
              <a:rPr lang="ru-RU" sz="2800" b="1" dirty="0" smtClean="0">
                <a:solidFill>
                  <a:srgbClr val="C00000"/>
                </a:solidFill>
              </a:rPr>
              <a:t>Профессиональная компетентность педагога</a:t>
            </a:r>
            <a:endParaRPr lang="ru-RU" sz="2800" b="1" dirty="0" smtClean="0">
              <a:solidFill>
                <a:srgbClr val="C00000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636168" y="4733528"/>
            <a:ext cx="6511131" cy="329259"/>
          </a:xfrm>
          <a:prstGeom prst="rect">
            <a:avLst/>
          </a:prstGeom>
        </p:spPr>
        <p:txBody>
          <a:bodyPr vert="horz" lIns="91440" tIns="9144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800" b="1" dirty="0" err="1" smtClean="0">
                <a:solidFill>
                  <a:schemeClr val="accent2">
                    <a:lumMod val="50000"/>
                  </a:schemeClr>
                </a:solidFill>
              </a:rPr>
              <a:t>Мармозова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</a:rPr>
              <a:t> Ольга Андреевна, заместитель директора по УВР </a:t>
            </a:r>
          </a:p>
          <a:p>
            <a:pPr algn="r"/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</a:rPr>
              <a:t>МБОУ МО ГК ООШ № 12</a:t>
            </a:r>
            <a:endParaRPr lang="ru-RU" sz="1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614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Конечный продукт проекта: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768532"/>
          </a:xfrm>
        </p:spPr>
        <p:txBody>
          <a:bodyPr/>
          <a:lstStyle/>
          <a:p>
            <a:pPr algn="r"/>
            <a:r>
              <a:rPr lang="ru-RU" sz="3600" dirty="0" smtClean="0">
                <a:solidFill>
                  <a:srgbClr val="0070C0"/>
                </a:solidFill>
              </a:rPr>
              <a:t>Положительная </a:t>
            </a:r>
            <a:r>
              <a:rPr lang="ru-RU" sz="3600" dirty="0">
                <a:solidFill>
                  <a:srgbClr val="0070C0"/>
                </a:solidFill>
              </a:rPr>
              <a:t>динамика уровня компетенций педагога и взаимодействия преподавателей в коллективе в соответствии с профессиональным стандартом педагога.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500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520940" cy="54864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Критерии оценки эффективности проекта: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1326978"/>
              </p:ext>
            </p:extLst>
          </p:nvPr>
        </p:nvGraphicFramePr>
        <p:xfrm>
          <a:off x="822325" y="1124744"/>
          <a:ext cx="7521576" cy="543318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60788"/>
                <a:gridCol w="3760788"/>
              </a:tblGrid>
              <a:tr h="3462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Ожидаемый результат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Показатели</a:t>
                      </a:r>
                      <a:endParaRPr lang="ru-RU" sz="18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Получение информации об уровне профессиональной компетенции преподавателей, сильных и слабых сторонах, об интересах и проблемах в организации образовательной деятельности.</a:t>
                      </a:r>
                      <a:endParaRPr lang="ru-RU" sz="16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Информация для построения дальнейшей методической работы с коллективом</a:t>
                      </a:r>
                      <a:endParaRPr lang="ru-RU" sz="16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Действующие инициативные группы</a:t>
                      </a:r>
                      <a:endParaRPr lang="ru-RU" sz="16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Анализ эффективности работы групп.</a:t>
                      </a:r>
                      <a:endParaRPr lang="ru-RU" sz="16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Успешная процедура аттестации</a:t>
                      </a:r>
                      <a:endParaRPr lang="ru-RU" sz="16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Положительная динамика наличия квалификационных категорий.</a:t>
                      </a:r>
                      <a:endParaRPr lang="ru-RU" sz="16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Качественно организованная система повышения квалификации педагогов</a:t>
                      </a:r>
                      <a:endParaRPr lang="ru-RU" sz="160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Положительная динамика наличия квалификационных категорий</a:t>
                      </a:r>
                      <a:r>
                        <a:rPr lang="ru-RU" sz="16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. Внедрение </a:t>
                      </a: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и применение в образовательном процессе современных технологий обучения.</a:t>
                      </a:r>
                      <a:endParaRPr lang="ru-RU" sz="16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Адаптация и самоутверждение молодых и вновь прибывших специалистов</a:t>
                      </a:r>
                      <a:endParaRPr lang="ru-RU" sz="16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Устранение сложностей в организации образовательного процесса, личная активность педагога, положительные результаты образовательного деятельности.</a:t>
                      </a:r>
                      <a:endParaRPr lang="ru-RU" sz="16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87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Критерии оценки эффективности проекта: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835363"/>
              </p:ext>
            </p:extLst>
          </p:nvPr>
        </p:nvGraphicFramePr>
        <p:xfrm>
          <a:off x="822325" y="1100138"/>
          <a:ext cx="7521576" cy="558927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60788"/>
                <a:gridCol w="3760788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Ожидаемый результат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Показатели</a:t>
                      </a:r>
                      <a:endParaRPr lang="ru-RU" sz="18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Высокая заинтересованность педагогов в творчестве и инновациях. Желание педагогов расширить и повысить свои компетенции.</a:t>
                      </a:r>
                      <a:endParaRPr lang="ru-RU" sz="16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Положительная динамика представления  педагогического опыта на разных </a:t>
                      </a:r>
                      <a:r>
                        <a:rPr lang="ru-RU" sz="160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уровнях.Статус</a:t>
                      </a: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 конкурсов(«Учитель года»…)возрастает. Разрабатываются инновационные проекты.</a:t>
                      </a:r>
                      <a:endParaRPr lang="ru-RU" sz="16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Формирование информационно-открытого педагога</a:t>
                      </a:r>
                      <a:endParaRPr lang="ru-RU" sz="160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Наличие действующего, информативного сайта, интернет-блога и т.п.</a:t>
                      </a:r>
                      <a:endParaRPr lang="ru-RU" sz="16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Профессиональный рост  и положительная мотивация педагогов. Повышение престижа профессии педагога, школы</a:t>
                      </a:r>
                      <a:endParaRPr lang="ru-RU" sz="16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Выступления на заседании ШМО И ГМО, положительная динамика результативного участия в профессиональных конкурсах разного уровня.</a:t>
                      </a:r>
                      <a:endParaRPr lang="ru-RU" sz="16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Эффективность организации образовательного процесса,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внедрение передовых образовательных технологий</a:t>
                      </a:r>
                      <a:endParaRPr lang="ru-RU" sz="16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Планы уроков, дидактические материалы, наглядные пособия, </a:t>
                      </a:r>
                      <a:r>
                        <a:rPr lang="ru-RU" sz="160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медиаресурсы</a:t>
                      </a: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видеоресурсы</a:t>
                      </a: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, электронные уроки, электронные учебники, ЭОР, виртуальные доски, </a:t>
                      </a:r>
                      <a:r>
                        <a:rPr lang="ru-RU" sz="160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скринкасты</a:t>
                      </a: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 и т п.</a:t>
                      </a:r>
                      <a:endParaRPr lang="ru-RU" sz="16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294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Критерии оценки эффективности проекта: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1518712"/>
              </p:ext>
            </p:extLst>
          </p:nvPr>
        </p:nvGraphicFramePr>
        <p:xfrm>
          <a:off x="822325" y="1100138"/>
          <a:ext cx="7521576" cy="480650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760788"/>
                <a:gridCol w="3760788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Ожидаемый результат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effectLst/>
                        </a:rPr>
                        <a:t>Показатели</a:t>
                      </a:r>
                      <a:endParaRPr lang="ru-RU" sz="18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Положительная динамика публикаций и выступлений, положительная динамика числа педагогов, представляющих свой педагогический опыт, повышение интереса учителей к обобщению и распространению педагогического опыта.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Положительная динамика представления педагогического опыта на разных уровнях в форме публикаций.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Популяризация проектной деятельности в учреждении и за ее пределами.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проектов, реализуемых в учреждении и степень участия в этих проектах педагогов.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Увеличение количества педагогов-экспертов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Положительная динамика количества педагогов, задействованных в качестве экспертов.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Положительный психолого-педагогический климат в коллективе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Положительная динамика личностных критериев. Уровень общей удовлетворенности образовательным процессом составляет не менее 75%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0507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520940" cy="548640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Прогноз возможных негативных последствий: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ru-RU" sz="2000" dirty="0">
                <a:solidFill>
                  <a:srgbClr val="00B0F0"/>
                </a:solidFill>
              </a:rPr>
              <a:t>Низкий уровень мотивации педагогов</a:t>
            </a:r>
          </a:p>
          <a:p>
            <a:pPr>
              <a:buFont typeface="+mj-lt"/>
              <a:buAutoNum type="arabicPeriod"/>
            </a:pPr>
            <a:r>
              <a:rPr lang="ru-RU" sz="2000" dirty="0">
                <a:solidFill>
                  <a:srgbClr val="00B0F0"/>
                </a:solidFill>
              </a:rPr>
              <a:t>Избыточное количество анкет и диагностик</a:t>
            </a:r>
          </a:p>
          <a:p>
            <a:pPr>
              <a:buFont typeface="+mj-lt"/>
              <a:buAutoNum type="arabicPeriod"/>
            </a:pPr>
            <a:r>
              <a:rPr lang="ru-RU" sz="2000" dirty="0">
                <a:solidFill>
                  <a:srgbClr val="00B0F0"/>
                </a:solidFill>
              </a:rPr>
              <a:t>Сложность обработки статистических данных</a:t>
            </a:r>
          </a:p>
          <a:p>
            <a:pPr>
              <a:buFont typeface="+mj-lt"/>
              <a:buAutoNum type="arabicPeriod"/>
            </a:pPr>
            <a:r>
              <a:rPr lang="en-US" sz="2000" dirty="0">
                <a:solidFill>
                  <a:srgbClr val="00B0F0"/>
                </a:solidFill>
              </a:rPr>
              <a:t>IT</a:t>
            </a:r>
            <a:r>
              <a:rPr lang="ru-RU" sz="2000" dirty="0">
                <a:solidFill>
                  <a:srgbClr val="00B0F0"/>
                </a:solidFill>
              </a:rPr>
              <a:t>-некомпетентность</a:t>
            </a:r>
          </a:p>
          <a:p>
            <a:pPr>
              <a:buFont typeface="+mj-lt"/>
              <a:buAutoNum type="arabicPeriod"/>
            </a:pPr>
            <a:r>
              <a:rPr lang="ru-RU" sz="2000" dirty="0">
                <a:solidFill>
                  <a:srgbClr val="00B0F0"/>
                </a:solidFill>
              </a:rPr>
              <a:t>Отсутствие возможности пройти КПК очно.</a:t>
            </a:r>
          </a:p>
          <a:p>
            <a:pPr>
              <a:buFont typeface="+mj-lt"/>
              <a:buAutoNum type="arabicPeriod"/>
            </a:pPr>
            <a:r>
              <a:rPr lang="ru-RU" sz="2000" dirty="0">
                <a:solidFill>
                  <a:srgbClr val="00B0F0"/>
                </a:solidFill>
              </a:rPr>
              <a:t>Невозможность реализовывать проектную деятельность в </a:t>
            </a:r>
            <a:r>
              <a:rPr lang="ru-RU" sz="2000" dirty="0" smtClean="0">
                <a:solidFill>
                  <a:srgbClr val="00B0F0"/>
                </a:solidFill>
              </a:rPr>
              <a:t>учреждении самостоятельно </a:t>
            </a:r>
            <a:r>
              <a:rPr lang="ru-RU" sz="2000" dirty="0">
                <a:solidFill>
                  <a:srgbClr val="00B0F0"/>
                </a:solidFill>
              </a:rPr>
              <a:t>в связи с большой учебной нагрузкой.</a:t>
            </a:r>
          </a:p>
          <a:p>
            <a:pPr>
              <a:buFont typeface="+mj-lt"/>
              <a:buAutoNum type="arabicPeriod"/>
            </a:pPr>
            <a:r>
              <a:rPr lang="ru-RU" sz="2000" dirty="0">
                <a:solidFill>
                  <a:srgbClr val="00B0F0"/>
                </a:solidFill>
              </a:rPr>
              <a:t>Неэффективная работа инициативных групп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4664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332656"/>
            <a:ext cx="7520940" cy="4347821"/>
          </a:xfrm>
        </p:spPr>
        <p:txBody>
          <a:bodyPr anchor="ctr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8000" dirty="0" smtClean="0">
                <a:ln/>
                <a:solidFill>
                  <a:schemeClr val="accent3"/>
                </a:solidFill>
              </a:rPr>
              <a:t>СПАСИБО ЗА ВНИМАНИЕ!</a:t>
            </a:r>
            <a:endParaRPr lang="ru-RU" sz="8000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02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 smtClean="0">
                <a:solidFill>
                  <a:srgbClr val="C00000"/>
                </a:solidFill>
              </a:rPr>
              <a:t>Актуальность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/>
            <a:r>
              <a:rPr lang="ru-RU" sz="3600" dirty="0">
                <a:solidFill>
                  <a:schemeClr val="accent3">
                    <a:lumMod val="75000"/>
                  </a:schemeClr>
                </a:solidFill>
              </a:rPr>
              <a:t>Наше будущее – </a:t>
            </a:r>
            <a:r>
              <a:rPr lang="ru-RU" sz="3600" dirty="0" smtClean="0">
                <a:solidFill>
                  <a:schemeClr val="accent3">
                    <a:lumMod val="75000"/>
                  </a:schemeClr>
                </a:solidFill>
              </a:rPr>
              <a:t>это профессиональные</a:t>
            </a:r>
            <a:r>
              <a:rPr lang="ru-RU" sz="3600" dirty="0">
                <a:solidFill>
                  <a:schemeClr val="accent3">
                    <a:lumMod val="75000"/>
                  </a:schemeClr>
                </a:solidFill>
              </a:rPr>
              <a:t>, креативные и инициативные педагоги, поэтому необходимо создавать условия для развития их творческой и инновационной устремленности в профессиональном росте. </a:t>
            </a:r>
          </a:p>
        </p:txBody>
      </p:sp>
    </p:spTree>
    <p:extLst>
      <p:ext uri="{BB962C8B-B14F-4D97-AF65-F5344CB8AC3E}">
        <p14:creationId xmlns:p14="http://schemas.microsoft.com/office/powerpoint/2010/main" val="2370907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 smtClean="0">
                <a:solidFill>
                  <a:srgbClr val="C00000"/>
                </a:solidFill>
              </a:rPr>
              <a:t>Реальность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/>
            <a:r>
              <a:rPr lang="ru-RU" sz="3200" dirty="0">
                <a:solidFill>
                  <a:schemeClr val="accent3">
                    <a:lumMod val="75000"/>
                  </a:schemeClr>
                </a:solidFill>
              </a:rPr>
              <a:t>П</a:t>
            </a:r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роцесс </a:t>
            </a:r>
            <a:r>
              <a:rPr lang="ru-RU" sz="3200" dirty="0">
                <a:solidFill>
                  <a:schemeClr val="accent3">
                    <a:lumMod val="75000"/>
                  </a:schemeClr>
                </a:solidFill>
              </a:rPr>
              <a:t>личностно-профессионального развития педагога носит неорганизованный и спонтанный характер, сводясь к отдельным креативным умениям. Потребность в постоянном творческом развитии, саморазвитии и самореализации не стали нормой профессиональной жизни.</a:t>
            </a:r>
          </a:p>
        </p:txBody>
      </p:sp>
    </p:spTree>
    <p:extLst>
      <p:ext uri="{BB962C8B-B14F-4D97-AF65-F5344CB8AC3E}">
        <p14:creationId xmlns:p14="http://schemas.microsoft.com/office/powerpoint/2010/main" val="1260226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 smtClean="0">
                <a:solidFill>
                  <a:srgbClr val="C00000"/>
                </a:solidFill>
              </a:rPr>
              <a:t>Развитие эффективности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dirty="0" smtClean="0">
                <a:solidFill>
                  <a:srgbClr val="FF0000"/>
                </a:solidFill>
              </a:rPr>
              <a:t>Целостная система  </a:t>
            </a:r>
            <a:r>
              <a:rPr lang="ru-RU" sz="3600" dirty="0" smtClean="0">
                <a:solidFill>
                  <a:srgbClr val="0070C0"/>
                </a:solidFill>
              </a:rPr>
              <a:t>непрерывное </a:t>
            </a:r>
            <a:r>
              <a:rPr lang="ru-RU" sz="3600" dirty="0">
                <a:solidFill>
                  <a:srgbClr val="0070C0"/>
                </a:solidFill>
              </a:rPr>
              <a:t>совершенствование творческого потенциала педагога, содействие его эрудиции и </a:t>
            </a:r>
            <a:r>
              <a:rPr lang="ru-RU" sz="3600" dirty="0" smtClean="0">
                <a:solidFill>
                  <a:srgbClr val="0070C0"/>
                </a:solidFill>
              </a:rPr>
              <a:t>компетентности. 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5" name="Штриховая стрелка вправо 4"/>
          <p:cNvSpPr/>
          <p:nvPr/>
        </p:nvSpPr>
        <p:spPr>
          <a:xfrm>
            <a:off x="5076056" y="1340768"/>
            <a:ext cx="360040" cy="216024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528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912548"/>
          </a:xfrm>
        </p:spPr>
        <p:txBody>
          <a:bodyPr>
            <a:normAutofit lnSpcReduction="10000"/>
          </a:bodyPr>
          <a:lstStyle/>
          <a:p>
            <a:pPr algn="r"/>
            <a:r>
              <a:rPr lang="ru-RU" sz="3200" dirty="0">
                <a:solidFill>
                  <a:srgbClr val="FF0000"/>
                </a:solidFill>
              </a:rPr>
              <a:t>Объект проектной деятельности:</a:t>
            </a:r>
            <a:r>
              <a:rPr lang="ru-RU" sz="3200" dirty="0">
                <a:solidFill>
                  <a:srgbClr val="0070C0"/>
                </a:solidFill>
              </a:rPr>
              <a:t> педагогический коллектив школы</a:t>
            </a:r>
          </a:p>
          <a:p>
            <a:pPr algn="r"/>
            <a:r>
              <a:rPr lang="ru-RU" sz="3200" dirty="0">
                <a:solidFill>
                  <a:srgbClr val="FF0000"/>
                </a:solidFill>
              </a:rPr>
              <a:t>Предмет проектной деятельности: </a:t>
            </a:r>
            <a:r>
              <a:rPr lang="ru-RU" sz="3200" dirty="0">
                <a:solidFill>
                  <a:srgbClr val="0070C0"/>
                </a:solidFill>
              </a:rPr>
              <a:t>содержание формы и методы организации методической деятельности по развитию профессиональной компетентности педагога;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006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i="1" dirty="0">
                <a:solidFill>
                  <a:srgbClr val="C00000"/>
                </a:solidFill>
              </a:rPr>
              <a:t>Цель: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128572"/>
          </a:xfrm>
        </p:spPr>
        <p:txBody>
          <a:bodyPr>
            <a:normAutofit fontScale="92500"/>
          </a:bodyPr>
          <a:lstStyle/>
          <a:p>
            <a:pPr algn="r"/>
            <a:r>
              <a:rPr lang="ru-RU" sz="2800" dirty="0" smtClean="0">
                <a:solidFill>
                  <a:srgbClr val="0070C0"/>
                </a:solidFill>
              </a:rPr>
              <a:t>Выявление </a:t>
            </a:r>
            <a:r>
              <a:rPr lang="ru-RU" sz="2800" dirty="0">
                <a:solidFill>
                  <a:srgbClr val="0070C0"/>
                </a:solidFill>
              </a:rPr>
              <a:t>актуальных направлений модернизации методической работы по развитию профессиональной компетентности педагогов, а также формирование и развитие высокопрофессионального коллектива, преподавателей, способного к творческой профессиональной деятельности, направленной на развитие образовательной системы учреждения, сохранение и приумножение традиций коллектива.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016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>
                <a:solidFill>
                  <a:srgbClr val="C00000"/>
                </a:solidFill>
              </a:rPr>
              <a:t>Гипотеза: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ru-RU" sz="3600" dirty="0" smtClean="0">
                <a:solidFill>
                  <a:srgbClr val="0070C0"/>
                </a:solidFill>
              </a:rPr>
              <a:t>если </a:t>
            </a:r>
            <a:r>
              <a:rPr lang="ru-RU" sz="3600" dirty="0">
                <a:solidFill>
                  <a:srgbClr val="0070C0"/>
                </a:solidFill>
              </a:rPr>
              <a:t>создать благоприятный климат в педагогическом коллективе, а также целостную систему методической деятельности, то работа по личностному росту преподавателя будет наиболее продуктивной.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5236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Механизм реализации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00628"/>
            <a:ext cx="7660332" cy="3912548"/>
          </a:xfrm>
        </p:spPr>
        <p:txBody>
          <a:bodyPr>
            <a:normAutofit fontScale="92500" lnSpcReduction="20000"/>
          </a:bodyPr>
          <a:lstStyle/>
          <a:p>
            <a:r>
              <a:rPr lang="ru-RU" sz="2600" dirty="0" smtClean="0">
                <a:solidFill>
                  <a:srgbClr val="FF0000"/>
                </a:solidFill>
              </a:rPr>
              <a:t>Задачи:</a:t>
            </a:r>
          </a:p>
          <a:p>
            <a:pPr algn="just">
              <a:buAutoNum type="arabicPeriod"/>
            </a:pPr>
            <a:r>
              <a:rPr lang="ru-RU" sz="2000" dirty="0" smtClean="0">
                <a:solidFill>
                  <a:srgbClr val="0070C0"/>
                </a:solidFill>
              </a:rPr>
              <a:t>Изучение </a:t>
            </a:r>
            <a:r>
              <a:rPr lang="ru-RU" sz="2000" dirty="0">
                <a:solidFill>
                  <a:srgbClr val="0070C0"/>
                </a:solidFill>
              </a:rPr>
              <a:t>уровня профессиональной компетентности и образовательных потребностей </a:t>
            </a:r>
            <a:r>
              <a:rPr lang="ru-RU" sz="2000" dirty="0" smtClean="0">
                <a:solidFill>
                  <a:srgbClr val="0070C0"/>
                </a:solidFill>
              </a:rPr>
              <a:t>преподавателей</a:t>
            </a:r>
          </a:p>
          <a:p>
            <a:pPr algn="just">
              <a:buAutoNum type="arabicPeriod"/>
            </a:pPr>
            <a:r>
              <a:rPr lang="ru-RU" sz="2000" dirty="0">
                <a:solidFill>
                  <a:srgbClr val="0070C0"/>
                </a:solidFill>
              </a:rPr>
              <a:t>Создание условий для привлечения преподавателей в работу инициативных </a:t>
            </a:r>
            <a:r>
              <a:rPr lang="ru-RU" sz="2000" dirty="0" smtClean="0">
                <a:solidFill>
                  <a:srgbClr val="0070C0"/>
                </a:solidFill>
              </a:rPr>
              <a:t>групп</a:t>
            </a:r>
          </a:p>
          <a:p>
            <a:pPr algn="just">
              <a:buAutoNum type="arabicPeriod"/>
            </a:pPr>
            <a:r>
              <a:rPr lang="ru-RU" sz="2000" dirty="0">
                <a:solidFill>
                  <a:srgbClr val="0070C0"/>
                </a:solidFill>
              </a:rPr>
              <a:t>Методическая помощь в подготовке к </a:t>
            </a:r>
            <a:r>
              <a:rPr lang="ru-RU" sz="2000" dirty="0" smtClean="0">
                <a:solidFill>
                  <a:srgbClr val="0070C0"/>
                </a:solidFill>
              </a:rPr>
              <a:t>аттестации</a:t>
            </a:r>
          </a:p>
          <a:p>
            <a:pPr algn="just">
              <a:buAutoNum type="arabicPeriod"/>
            </a:pPr>
            <a:r>
              <a:rPr lang="ru-RU" sz="2000" dirty="0">
                <a:solidFill>
                  <a:srgbClr val="0070C0"/>
                </a:solidFill>
              </a:rPr>
              <a:t>Повышение педагогической компетентности через КПК, методические </a:t>
            </a:r>
            <a:r>
              <a:rPr lang="ru-RU" sz="2000" dirty="0" smtClean="0">
                <a:solidFill>
                  <a:srgbClr val="0070C0"/>
                </a:solidFill>
              </a:rPr>
              <a:t>мероприятия</a:t>
            </a:r>
          </a:p>
          <a:p>
            <a:pPr algn="just">
              <a:buAutoNum type="arabicPeriod"/>
            </a:pPr>
            <a:r>
              <a:rPr lang="ru-RU" sz="2000" dirty="0">
                <a:solidFill>
                  <a:srgbClr val="0070C0"/>
                </a:solidFill>
              </a:rPr>
              <a:t>Формирование и развитие системы сопровождения и поддержки молодых специалистов и вновь прибывших в учреждение </a:t>
            </a:r>
            <a:r>
              <a:rPr lang="ru-RU" sz="2000" dirty="0" smtClean="0">
                <a:solidFill>
                  <a:srgbClr val="0070C0"/>
                </a:solidFill>
              </a:rPr>
              <a:t>педагогов</a:t>
            </a:r>
          </a:p>
          <a:p>
            <a:pPr algn="just">
              <a:buFont typeface="Arial" pitchFamily="34" charset="0"/>
              <a:buAutoNum type="arabicPeriod"/>
            </a:pPr>
            <a:r>
              <a:rPr lang="ru-RU" sz="2000" dirty="0" smtClean="0">
                <a:solidFill>
                  <a:srgbClr val="0070C0"/>
                </a:solidFill>
              </a:rPr>
              <a:t>Развитие </a:t>
            </a:r>
            <a:r>
              <a:rPr lang="ru-RU" sz="2000" dirty="0">
                <a:solidFill>
                  <a:srgbClr val="0070C0"/>
                </a:solidFill>
              </a:rPr>
              <a:t>информационной открытости преподавателей (создание электронных портфолио, личных сайтов)</a:t>
            </a:r>
          </a:p>
          <a:p>
            <a:pPr>
              <a:buAutoNum type="arabicPeriod"/>
            </a:pPr>
            <a:endParaRPr lang="ru-RU" dirty="0" smtClean="0"/>
          </a:p>
          <a:p>
            <a:pPr marL="0" indent="0"/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004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Механизм реализации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908720"/>
            <a:ext cx="7520940" cy="4128572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Задачи</a:t>
            </a:r>
            <a:r>
              <a:rPr lang="ru-RU" sz="2400" dirty="0" smtClean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ru-RU" sz="1900" dirty="0" smtClean="0">
                <a:solidFill>
                  <a:srgbClr val="0070C0"/>
                </a:solidFill>
              </a:rPr>
              <a:t>7. Трансляция </a:t>
            </a:r>
            <a:r>
              <a:rPr lang="ru-RU" sz="1900" dirty="0">
                <a:solidFill>
                  <a:srgbClr val="0070C0"/>
                </a:solidFill>
              </a:rPr>
              <a:t>педагогического опыта, уровня профессиональной </a:t>
            </a:r>
            <a:r>
              <a:rPr lang="ru-RU" sz="1900" dirty="0" smtClean="0">
                <a:solidFill>
                  <a:srgbClr val="0070C0"/>
                </a:solidFill>
              </a:rPr>
              <a:t>компетентности</a:t>
            </a:r>
          </a:p>
          <a:p>
            <a:pPr algn="just"/>
            <a:r>
              <a:rPr lang="ru-RU" sz="1900" dirty="0" smtClean="0">
                <a:solidFill>
                  <a:srgbClr val="0070C0"/>
                </a:solidFill>
              </a:rPr>
              <a:t>8.  Систематизация </a:t>
            </a:r>
            <a:r>
              <a:rPr lang="ru-RU" sz="1900" dirty="0">
                <a:solidFill>
                  <a:srgbClr val="0070C0"/>
                </a:solidFill>
              </a:rPr>
              <a:t>образовательного </a:t>
            </a:r>
            <a:r>
              <a:rPr lang="ru-RU" sz="1900" dirty="0" smtClean="0">
                <a:solidFill>
                  <a:srgbClr val="0070C0"/>
                </a:solidFill>
              </a:rPr>
              <a:t>процесса</a:t>
            </a:r>
          </a:p>
          <a:p>
            <a:pPr algn="just"/>
            <a:r>
              <a:rPr lang="ru-RU" sz="1900" dirty="0" smtClean="0">
                <a:solidFill>
                  <a:srgbClr val="0070C0"/>
                </a:solidFill>
              </a:rPr>
              <a:t>9. </a:t>
            </a:r>
            <a:r>
              <a:rPr lang="ru-RU" sz="1900" dirty="0">
                <a:solidFill>
                  <a:srgbClr val="0070C0"/>
                </a:solidFill>
              </a:rPr>
              <a:t>Обеспечение условий для непрерывного профессионального роста педагогов</a:t>
            </a:r>
            <a:r>
              <a:rPr lang="ru-RU" sz="1900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1900" dirty="0" smtClean="0">
                <a:solidFill>
                  <a:srgbClr val="0070C0"/>
                </a:solidFill>
              </a:rPr>
              <a:t>10. </a:t>
            </a:r>
            <a:r>
              <a:rPr lang="ru-RU" sz="1900" dirty="0">
                <a:solidFill>
                  <a:srgbClr val="0070C0"/>
                </a:solidFill>
              </a:rPr>
              <a:t>Обобщение и распространение педагогического </a:t>
            </a:r>
            <a:r>
              <a:rPr lang="ru-RU" sz="1900" dirty="0" smtClean="0">
                <a:solidFill>
                  <a:srgbClr val="0070C0"/>
                </a:solidFill>
              </a:rPr>
              <a:t>опыта, направленных на формирование</a:t>
            </a:r>
            <a:r>
              <a:rPr lang="ru-RU" sz="1900" dirty="0">
                <a:solidFill>
                  <a:srgbClr val="0070C0"/>
                </a:solidFill>
              </a:rPr>
              <a:t> </a:t>
            </a:r>
            <a:r>
              <a:rPr lang="ru-RU" sz="1900" dirty="0" smtClean="0">
                <a:solidFill>
                  <a:srgbClr val="0070C0"/>
                </a:solidFill>
              </a:rPr>
              <a:t>коммуникативной </a:t>
            </a:r>
            <a:r>
              <a:rPr lang="ru-RU" sz="1900" dirty="0">
                <a:solidFill>
                  <a:srgbClr val="0070C0"/>
                </a:solidFill>
              </a:rPr>
              <a:t>культуры субъектов образовательного </a:t>
            </a:r>
            <a:r>
              <a:rPr lang="ru-RU" sz="1900" dirty="0" smtClean="0">
                <a:solidFill>
                  <a:srgbClr val="0070C0"/>
                </a:solidFill>
              </a:rPr>
              <a:t>процесса</a:t>
            </a:r>
          </a:p>
          <a:p>
            <a:pPr algn="just"/>
            <a:r>
              <a:rPr lang="ru-RU" sz="1900" dirty="0" smtClean="0">
                <a:solidFill>
                  <a:srgbClr val="0070C0"/>
                </a:solidFill>
              </a:rPr>
              <a:t>11. </a:t>
            </a:r>
            <a:r>
              <a:rPr lang="ru-RU" sz="1900" dirty="0">
                <a:solidFill>
                  <a:srgbClr val="0070C0"/>
                </a:solidFill>
              </a:rPr>
              <a:t>Привлечение педагога к проектной </a:t>
            </a:r>
            <a:r>
              <a:rPr lang="ru-RU" sz="1900" dirty="0" smtClean="0">
                <a:solidFill>
                  <a:srgbClr val="0070C0"/>
                </a:solidFill>
              </a:rPr>
              <a:t>деятельности</a:t>
            </a:r>
          </a:p>
          <a:p>
            <a:pPr algn="just"/>
            <a:r>
              <a:rPr lang="ru-RU" sz="1900" dirty="0" smtClean="0">
                <a:solidFill>
                  <a:srgbClr val="0070C0"/>
                </a:solidFill>
              </a:rPr>
              <a:t>12. </a:t>
            </a:r>
            <a:r>
              <a:rPr lang="ru-RU" sz="1900" dirty="0">
                <a:solidFill>
                  <a:srgbClr val="0070C0"/>
                </a:solidFill>
              </a:rPr>
              <a:t>Проведение глубокого и всестороннего анализа решаемой </a:t>
            </a:r>
            <a:r>
              <a:rPr lang="ru-RU" sz="1900" dirty="0" smtClean="0">
                <a:solidFill>
                  <a:srgbClr val="0070C0"/>
                </a:solidFill>
              </a:rPr>
              <a:t>задачи</a:t>
            </a:r>
          </a:p>
          <a:p>
            <a:pPr algn="just"/>
            <a:r>
              <a:rPr lang="ru-RU" sz="1900" dirty="0" smtClean="0">
                <a:solidFill>
                  <a:srgbClr val="0070C0"/>
                </a:solidFill>
              </a:rPr>
              <a:t>13. </a:t>
            </a:r>
            <a:r>
              <a:rPr lang="ru-RU" sz="1900" dirty="0">
                <a:solidFill>
                  <a:srgbClr val="0070C0"/>
                </a:solidFill>
              </a:rPr>
              <a:t>Организация и контроль за состоянием выполнения намеченных мероприятий проекта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6027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73</TotalTime>
  <Words>721</Words>
  <Application>Microsoft Office PowerPoint</Application>
  <PresentationFormat>Экран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Углы</vt:lpstr>
      <vt:lpstr>Предметная и методическая компетентность педагога</vt:lpstr>
      <vt:lpstr>Актуальность</vt:lpstr>
      <vt:lpstr>Реальность</vt:lpstr>
      <vt:lpstr>Развитие эффективности</vt:lpstr>
      <vt:lpstr>Презентация PowerPoint</vt:lpstr>
      <vt:lpstr>Цель: </vt:lpstr>
      <vt:lpstr>Гипотеза:</vt:lpstr>
      <vt:lpstr>Механизм реализации</vt:lpstr>
      <vt:lpstr>Механизм реализации</vt:lpstr>
      <vt:lpstr>Конечный продукт проекта:</vt:lpstr>
      <vt:lpstr>Критерии оценки эффективности проекта: </vt:lpstr>
      <vt:lpstr>Критерии оценки эффективности проекта:</vt:lpstr>
      <vt:lpstr>Критерии оценки эффективности проекта:</vt:lpstr>
      <vt:lpstr>Прогноз возможных негативных последствий: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Предметная и методическая компетентность педагога</dc:title>
  <dc:creator>Olechka</dc:creator>
  <cp:lastModifiedBy>Казанюк Наталия</cp:lastModifiedBy>
  <cp:revision>9</cp:revision>
  <dcterms:created xsi:type="dcterms:W3CDTF">2022-03-14T16:48:42Z</dcterms:created>
  <dcterms:modified xsi:type="dcterms:W3CDTF">2022-03-21T10:36:00Z</dcterms:modified>
</cp:coreProperties>
</file>