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432" r:id="rId3"/>
    <p:sldId id="401" r:id="rId4"/>
    <p:sldId id="417" r:id="rId5"/>
    <p:sldId id="420" r:id="rId6"/>
    <p:sldId id="411" r:id="rId7"/>
    <p:sldId id="433" r:id="rId8"/>
    <p:sldId id="421" r:id="rId9"/>
    <p:sldId id="422" r:id="rId10"/>
    <p:sldId id="423" r:id="rId11"/>
    <p:sldId id="424" r:id="rId12"/>
    <p:sldId id="425" r:id="rId13"/>
    <p:sldId id="426" r:id="rId14"/>
    <p:sldId id="429" r:id="rId15"/>
    <p:sldId id="430" r:id="rId16"/>
    <p:sldId id="431" r:id="rId17"/>
    <p:sldId id="427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F9C59E-FE01-4C2A-8095-881CD5306AC6}">
          <p14:sldIdLst>
            <p14:sldId id="277"/>
            <p14:sldId id="432"/>
            <p14:sldId id="401"/>
            <p14:sldId id="417"/>
            <p14:sldId id="420"/>
            <p14:sldId id="411"/>
            <p14:sldId id="433"/>
            <p14:sldId id="421"/>
            <p14:sldId id="422"/>
            <p14:sldId id="423"/>
            <p14:sldId id="424"/>
            <p14:sldId id="425"/>
            <p14:sldId id="426"/>
            <p14:sldId id="429"/>
            <p14:sldId id="430"/>
            <p14:sldId id="431"/>
            <p14:sldId id="427"/>
          </p14:sldIdLst>
        </p14:section>
        <p14:section name="Раздел без заголовка" id="{170CF46B-3994-4F96-B82F-4A00842DEE6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48E"/>
    <a:srgbClr val="F95022"/>
    <a:srgbClr val="962478"/>
    <a:srgbClr val="EB8DD7"/>
    <a:srgbClr val="FE4203"/>
    <a:srgbClr val="F86F38"/>
    <a:srgbClr val="065889"/>
    <a:srgbClr val="44546A"/>
    <a:srgbClr val="A5A5A5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59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Всероссийские</a:t>
            </a:r>
            <a:r>
              <a:rPr lang="ru-RU" baseline="0" dirty="0" smtClean="0"/>
              <a:t> проверочные работы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5.5</c:v>
                </c:pt>
                <c:pt idx="3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76-4846-AA53-5BE7423470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1.8</c:v>
                </c:pt>
                <c:pt idx="2">
                  <c:v>3.6</c:v>
                </c:pt>
                <c:pt idx="3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76-4846-AA53-5BE7423470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Предметы естественного и гуманитарного циклов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d\-mmm">
                  <c:v>2</c:v>
                </c:pt>
                <c:pt idx="1">
                  <c:v>2</c:v>
                </c:pt>
                <c:pt idx="2" formatCode="d\-mmm">
                  <c:v>3.6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76-4846-AA53-5BE742347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908576"/>
        <c:axId val="361223896"/>
        <c:axId val="0"/>
      </c:bar3DChart>
      <c:catAx>
        <c:axId val="3389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223896"/>
        <c:crosses val="autoZero"/>
        <c:auto val="1"/>
        <c:lblAlgn val="ctr"/>
        <c:lblOffset val="100"/>
        <c:noMultiLvlLbl val="0"/>
      </c:catAx>
      <c:valAx>
        <c:axId val="36122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90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03DA-D88D-4728-8D77-5B7EF3DCF6B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9"/>
            <a:ext cx="5486400" cy="3916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DDE2-3D17-4085-A182-EFAF4A47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0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заполнения и размещения самодиагностики в раздел «</a:t>
            </a:r>
            <a:r>
              <a:rPr lang="ru-RU" baseline="0" dirty="0" err="1" smtClean="0"/>
              <a:t>Самообследования</a:t>
            </a:r>
            <a:r>
              <a:rPr lang="ru-RU" baseline="0" dirty="0" smtClean="0"/>
              <a:t>» необходимо скачать верный шаблон из раздела «Проектная диагностика».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0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1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3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4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12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6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0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3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9D2-5EB5-4951-AA63-CF4DE75C44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2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20.svg"/><Relationship Id="rId10" Type="http://schemas.openxmlformats.org/officeDocument/2006/relationships/image" Target="../media/image14.jpeg"/><Relationship Id="rId4" Type="http://schemas.openxmlformats.org/officeDocument/2006/relationships/image" Target="../media/image18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7.jpeg"/><Relationship Id="rId5" Type="http://schemas.openxmlformats.org/officeDocument/2006/relationships/image" Target="../media/image25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19471" y="1098588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714142" y="5394615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647091" y="2202227"/>
            <a:ext cx="5100461" cy="1975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О работе со школами ШНОР и проекту «500+» в Лабинском районе</a:t>
            </a:r>
          </a:p>
        </p:txBody>
      </p:sp>
      <p:pic>
        <p:nvPicPr>
          <p:cNvPr id="22" name="Рисунок 21" descr="https://voms.ru/upload/iblock/9b1/9b1034f19b508cda0f5c94a05e0181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1512606"/>
            <a:ext cx="5611875" cy="39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731346" y="5801775"/>
            <a:ext cx="626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65889"/>
                </a:solidFill>
              </a:rPr>
              <a:t>Алифанова Инна Александровна, методист МКУ ИМЦ города Лабинска</a:t>
            </a:r>
          </a:p>
        </p:txBody>
      </p:sp>
    </p:spTree>
    <p:extLst>
      <p:ext uri="{BB962C8B-B14F-4D97-AF65-F5344CB8AC3E}">
        <p14:creationId xmlns:p14="http://schemas.microsoft.com/office/powerpoint/2010/main" val="90517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: скругленные углы 23">
            <a:extLst>
              <a:ext uri="{FF2B5EF4-FFF2-40B4-BE49-F238E27FC236}">
                <a16:creationId xmlns=""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70207" y="195666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935" y="99000"/>
            <a:ext cx="5401065" cy="107388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Мотивирующими инструментами 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для выхода МОБУ СОШ № 6 г. Лабинска 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из кризиса стали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4216" y="1060617"/>
            <a:ext cx="6521464" cy="975377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При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ПРИОРИТЕТ № </a:t>
            </a:r>
            <a:r>
              <a:rPr lang="ru-RU" sz="1300" b="1" i="1" dirty="0" smtClean="0">
                <a:solidFill>
                  <a:srgbClr val="002060"/>
                </a:solidFill>
              </a:rPr>
              <a:t>1                                                  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ПРИОРИТЕТ № 2</a:t>
            </a:r>
          </a:p>
          <a:p>
            <a:pPr>
              <a:lnSpc>
                <a:spcPct val="100000"/>
              </a:lnSpc>
            </a:pPr>
            <a:r>
              <a:rPr lang="ru-RU" sz="1300" b="1" i="1" dirty="0">
                <a:solidFill>
                  <a:srgbClr val="002060"/>
                </a:solidFill>
              </a:rPr>
              <a:t> </a:t>
            </a:r>
            <a:r>
              <a:rPr lang="ru-RU" sz="1300" b="1" i="1" dirty="0" smtClean="0">
                <a:solidFill>
                  <a:srgbClr val="002060"/>
                </a:solidFill>
              </a:rPr>
              <a:t>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Качество образовательных</a:t>
            </a:r>
            <a:r>
              <a:rPr lang="ru-RU" sz="1300" b="1" i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Методическое сопровождение </a:t>
            </a:r>
          </a:p>
          <a:p>
            <a:pPr>
              <a:lnSpc>
                <a:spcPct val="100000"/>
              </a:lnSpc>
            </a:pPr>
            <a:r>
              <a:rPr lang="ru-RU" sz="1300" b="1" i="1" dirty="0">
                <a:solidFill>
                  <a:srgbClr val="002060"/>
                </a:solidFill>
              </a:rPr>
              <a:t> </a:t>
            </a:r>
            <a:r>
              <a:rPr lang="ru-RU" sz="1300" b="1" i="1" dirty="0" smtClean="0">
                <a:solidFill>
                  <a:srgbClr val="002060"/>
                </a:solidFill>
              </a:rPr>
              <a:t>       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результатов</a:t>
            </a:r>
            <a:r>
              <a:rPr lang="ru-RU" sz="1300" b="1" i="1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профессионального развития педагогов</a:t>
            </a:r>
            <a:endParaRPr lang="ru-RU" sz="1300" b="1" i="1" u="sng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837771" y="2035994"/>
            <a:ext cx="2995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Обновление перечня программ внеурочной деятельности и дополнительного образования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877788" y="2916557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Корректировка рабочих программ с учетом результатов анализа ВПР, ЕГЭ, ОГЭ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36000" y="194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3825207" y="207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890350" y="2169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83097" y="288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293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3870207" y="301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3871636" y="31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39406" y="387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98428" y="392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3870207" y="39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959796" y="40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6" name="Picture 6" descr="b0031o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92778"/>
            <a:ext cx="1825980" cy="1536222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915207" y="490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22286" y="48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980350" y="4959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98428" y="49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44253" y="3889282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Увеличение доли обучающихся по индивидуальным учебным маршрутам, программам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923069" y="4692560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специальной программы для работы со слабыми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03461" y="5883207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928099" y="589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62483" y="59823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22400" y="5499000"/>
            <a:ext cx="30367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Апробация цифровых образовательных платформ,</a:t>
            </a:r>
          </a:p>
          <a:p>
            <a:pPr algn="ctr"/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Проведение школьных конкурсов Ученик года, лучший класс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981000" y="59721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881000" y="4843614"/>
            <a:ext cx="32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Психологическое сопровождение профессионального выгорания, наставничество молодых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623199" y="3953896"/>
            <a:ext cx="3647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Курсовая переподготовка на платформе «Академии МИН Просвещения России «Школа современного учителя»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668892" y="2953614"/>
            <a:ext cx="3348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Стимулирование результативного участия педагогов в конкурсах, проектах, грантах, олимпиадах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751094" y="5820722"/>
            <a:ext cx="3565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Методическое сопровождение педагогов тьюторами МБУ ИМЦ города Лабинска Лабинского района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558872" y="2263511"/>
            <a:ext cx="2995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Привлечение новых кадров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admin\Desktop\логотип ФИСО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5" y="5275749"/>
            <a:ext cx="3771900" cy="61305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e742892b35508ba4d86e_2000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0" y="54000"/>
            <a:ext cx="4821375" cy="4798130"/>
          </a:xfrm>
          <a:prstGeom prst="flowChartMerg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0" y="303437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/>
              <a:t>Наибольший эффект получен от </a:t>
            </a:r>
            <a:br>
              <a:rPr lang="ru-RU" b="1" i="1" dirty="0" smtClean="0"/>
            </a:br>
            <a:r>
              <a:rPr lang="ru-RU" b="1" i="1" dirty="0" smtClean="0"/>
              <a:t>внедрения следующих решений</a:t>
            </a:r>
            <a:endParaRPr lang="ru-RU" b="1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4C5EF18-0FD0-4C82-95A6-75178A9D138F}"/>
              </a:ext>
            </a:extLst>
          </p:cNvPr>
          <p:cNvSpPr/>
          <p:nvPr/>
        </p:nvSpPr>
        <p:spPr>
          <a:xfrm>
            <a:off x="8527800" y="2113932"/>
            <a:ext cx="22500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1776000" y="2888999"/>
            <a:ext cx="2250000" cy="3372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4026000" y="2885643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9EAE80E-E19B-44C6-9B1E-F051F02E8D54}"/>
              </a:ext>
            </a:extLst>
          </p:cNvPr>
          <p:cNvSpPr/>
          <p:nvPr/>
        </p:nvSpPr>
        <p:spPr>
          <a:xfrm>
            <a:off x="6276437" y="2885643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F538FAD-068C-49F8-86FE-8FEABB205B19}"/>
              </a:ext>
            </a:extLst>
          </p:cNvPr>
          <p:cNvSpPr/>
          <p:nvPr/>
        </p:nvSpPr>
        <p:spPr>
          <a:xfrm>
            <a:off x="8527800" y="2885643"/>
            <a:ext cx="2250000" cy="33570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1780257" y="6261506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E315B23-79CB-4805-92A3-59E8524F1B02}"/>
              </a:ext>
            </a:extLst>
          </p:cNvPr>
          <p:cNvSpPr/>
          <p:nvPr/>
        </p:nvSpPr>
        <p:spPr>
          <a:xfrm>
            <a:off x="4021743" y="6261506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FB84378-37E0-48C6-AC83-DB980657FB1F}"/>
              </a:ext>
            </a:extLst>
          </p:cNvPr>
          <p:cNvSpPr/>
          <p:nvPr/>
        </p:nvSpPr>
        <p:spPr>
          <a:xfrm>
            <a:off x="6252595" y="6261506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A68225D-78F4-4494-8A65-BAD9428A6407}"/>
              </a:ext>
            </a:extLst>
          </p:cNvPr>
          <p:cNvSpPr/>
          <p:nvPr/>
        </p:nvSpPr>
        <p:spPr>
          <a:xfrm>
            <a:off x="8532057" y="6260644"/>
            <a:ext cx="2250000" cy="1833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1000" y="2934000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6743" y="2934000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26743" y="2889000"/>
            <a:ext cx="540000" cy="5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99C580A-47E8-4440-8156-A65C9499C0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376514" y="2934000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F0990C-D25B-4140-9E41-E49497C4AD81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98F0C4A-3260-4B73-A180-E252635468AC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1992304" y="3701065"/>
            <a:ext cx="193680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/>
                </a:solidFill>
              </a:rPr>
              <a:t>100% охват сетевым профильным обучением в 10-11 классах, отработка пробелов в разно уровневых динамических группах, проведение профориентационной недели «Фестиваль наук»</a:t>
            </a:r>
            <a:endParaRPr lang="ru-RU" sz="1300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4207752" y="3429000"/>
            <a:ext cx="1936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Реализация интеллектуального проекта «Научное сообщество учащихся», психологические тренинги с учащимися ОВЗ, сотрудничество с ЦПМС г. Лабинска, привлечение родителей к решению проблем по проекту «500+»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8109962-44F7-4376-9FD4-48388D22B2BE}"/>
              </a:ext>
            </a:extLst>
          </p:cNvPr>
          <p:cNvSpPr txBox="1"/>
          <p:nvPr/>
        </p:nvSpPr>
        <p:spPr>
          <a:xfrm>
            <a:off x="6409191" y="3429000"/>
            <a:ext cx="1936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</a:rPr>
              <a:t>Повешение квалификации, самообразование педагогов, кураторство тьюторов МБУ ИМЦ г. Лабинска;</a:t>
            </a:r>
          </a:p>
          <a:p>
            <a:pPr algn="ctr"/>
            <a:r>
              <a:rPr lang="ru-RU" sz="1400" b="1" dirty="0">
                <a:solidFill>
                  <a:schemeClr val="accent3"/>
                </a:solidFill>
              </a:rPr>
              <a:t> </a:t>
            </a:r>
            <a:r>
              <a:rPr lang="ru-RU" sz="1400" b="1" dirty="0" smtClean="0">
                <a:solidFill>
                  <a:schemeClr val="accent3"/>
                </a:solidFill>
              </a:rPr>
              <a:t>педагогический коучинг учителями – исследователями (посещение уроков с последующим подробным анализом)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E67EC2B-49FA-4CDC-9F6F-7E0FA5BE306E}"/>
              </a:ext>
            </a:extLst>
          </p:cNvPr>
          <p:cNvSpPr txBox="1"/>
          <p:nvPr/>
        </p:nvSpPr>
        <p:spPr>
          <a:xfrm>
            <a:off x="8546207" y="3429000"/>
            <a:ext cx="1936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4"/>
                </a:solidFill>
              </a:rPr>
              <a:t>Организация тренингов, направленных на повышение психолого-педагогической компетентности учителей, работе с талантливыми и слабыми учащимися;</a:t>
            </a:r>
          </a:p>
          <a:p>
            <a:pPr algn="ctr"/>
            <a:r>
              <a:rPr lang="ru-RU" sz="1300" b="1" dirty="0" smtClean="0">
                <a:solidFill>
                  <a:schemeClr val="accent4"/>
                </a:solidFill>
              </a:rPr>
              <a:t>Внедрение тематических планерок, педсоветов, участие в методических педагогических сессиях</a:t>
            </a:r>
            <a:endParaRPr lang="ru-RU" sz="1300" b="1" dirty="0">
              <a:solidFill>
                <a:schemeClr val="accent4"/>
              </a:solidFill>
            </a:endParaRPr>
          </a:p>
        </p:txBody>
      </p:sp>
      <p:pic>
        <p:nvPicPr>
          <p:cNvPr id="32" name="Picture 6" descr="b0031op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137778"/>
            <a:ext cx="1825980" cy="1536222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60972" y="1985374"/>
            <a:ext cx="1931372" cy="436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C9E907B-B846-4614-813A-FCA231AA11B1}"/>
              </a:ext>
            </a:extLst>
          </p:cNvPr>
          <p:cNvSpPr txBox="1"/>
          <p:nvPr/>
        </p:nvSpPr>
        <p:spPr>
          <a:xfrm>
            <a:off x="137533" y="3618418"/>
            <a:ext cx="1939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ПРИОРИТЕТ № 1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Качество образовательных результатов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0194628" y="1985374"/>
            <a:ext cx="1931372" cy="436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C9E907B-B846-4614-813A-FCA231AA11B1}"/>
              </a:ext>
            </a:extLst>
          </p:cNvPr>
          <p:cNvSpPr txBox="1"/>
          <p:nvPr/>
        </p:nvSpPr>
        <p:spPr>
          <a:xfrm>
            <a:off x="10186743" y="3618417"/>
            <a:ext cx="1939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ПРИОРИТЕТ № 2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Методическое сопровождение профессионального развития педагогов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000" y="3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Результат трансформации школы- формирование образовательной среды нового </a:t>
            </a:r>
            <a:br>
              <a:rPr lang="ru-RU" sz="3600" b="1" i="1" dirty="0" smtClean="0"/>
            </a:br>
            <a:r>
              <a:rPr lang="ru-RU" sz="3600" b="1" i="1" dirty="0" smtClean="0"/>
              <a:t>качественного уровня</a:t>
            </a:r>
            <a:endParaRPr lang="ru-RU" sz="3600" b="1" i="1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="" xmlns:a16="http://schemas.microsoft.com/office/drawing/2014/main" id="{2A9C9605-5419-42F0-A642-FBC0C9A7D9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1000" y="1944000"/>
          <a:ext cx="11630024" cy="44948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07506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2897494">
                  <a:extLst>
                    <a:ext uri="{9D8B030D-6E8A-4147-A177-3AD203B41FA5}">
                      <a16:colId xmlns="" xmlns:a16="http://schemas.microsoft.com/office/drawing/2014/main" val="3730294796"/>
                    </a:ext>
                  </a:extLst>
                </a:gridCol>
                <a:gridCol w="3015000">
                  <a:extLst>
                    <a:ext uri="{9D8B030D-6E8A-4147-A177-3AD203B41FA5}">
                      <a16:colId xmlns="" xmlns:a16="http://schemas.microsoft.com/office/drawing/2014/main" val="2835790685"/>
                    </a:ext>
                  </a:extLst>
                </a:gridCol>
                <a:gridCol w="2810024">
                  <a:extLst>
                    <a:ext uri="{9D8B030D-6E8A-4147-A177-3AD203B41FA5}">
                      <a16:colId xmlns="" xmlns:a16="http://schemas.microsoft.com/office/drawing/2014/main" val="3241802405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Приоритет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№ 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Приоритет № 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Приоритет № 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Приоритет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№ 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48260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Высокий результат (93%) ЕГЭ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 русскому языку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2021 году 40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учащихся ОВЗ (100%)  охвачены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горячим питанием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Подтвердили высшую категорию 18% педагогов в 2020-2021 уч. году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Успешное прохождение курсовой переподготовки «Академии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» РФ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6184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Самый низкий результат (4.7%) «2» по математике ОГЭ среди школ Лабинского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2021 году – 97% учащихся школы вовлечены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спортивную подготовку в разных секциях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Два педагога получили второе высшее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образование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Успешное прохождение тестирования педагогов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696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Подтверждение результатов ЕГЭ на получение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аттестата особого образца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 количества учащихся в 2021 году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2021 году учитель физики стала лауреатом профессионального конкурса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«Педагогический дебют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-2021»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 успешного процента выполнения работ по ВПР в мае 2021г.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1803528"/>
                  </a:ext>
                </a:extLst>
              </a:tr>
              <a:tr h="505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Лауреат муниципального этапа олимпиады школьников по физике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 классов –комплектов в 2021 году (на сентябрь 2021 г.)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Приняты на работу три педагога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Приобретены</a:t>
                      </a:r>
                      <a:r>
                        <a:rPr lang="ru-RU" sz="1400" b="0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b="0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ерсональные компьютеры и оргтехника для педагогов,</a:t>
                      </a:r>
                      <a:r>
                        <a:rPr lang="ru-RU" sz="1400" b="0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Повышение качества знаний в 2021 году (с 37.5 до 42.8)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Расширение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сети дополнительного образования в 2021 году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Организована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целенаправленная работа педагога-психолога – открыта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школа тренингов для родителей и учащихся</a:t>
                      </a:r>
                      <a:endParaRPr lang="ru-RU" sz="14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Приобретены необходимые УМК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для учащихся с ОВЗ</a:t>
                      </a:r>
                      <a:endParaRPr lang="ru-RU" sz="14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0167924"/>
                  </a:ext>
                </a:extLst>
              </a:tr>
            </a:tbl>
          </a:graphicData>
        </a:graphic>
      </p:graphicFrame>
      <p:pic>
        <p:nvPicPr>
          <p:cNvPr id="5" name="Picture 6" descr="b0031o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92778"/>
            <a:ext cx="1825980" cy="1536222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6E8216BA-017D-4DCA-A502-3693C76A0D9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b0031o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137778"/>
            <a:ext cx="1825980" cy="1536222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000" y="3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Результат трансформации школы- формирование образовательной среды нового </a:t>
            </a:r>
            <a:br>
              <a:rPr lang="ru-RU" sz="3600" b="1" i="1" dirty="0" smtClean="0"/>
            </a:br>
            <a:r>
              <a:rPr lang="ru-RU" sz="3600" b="1" i="1" dirty="0" smtClean="0"/>
              <a:t>качественного уровня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0126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6" y="213724"/>
            <a:ext cx="11024558" cy="4763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ШНОР</a:t>
            </a:r>
            <a:r>
              <a:rPr lang="ru-RU" sz="24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5, № 6, № 9, № 13, № 15, № 16, № 20, № 21, № 22, № 25, № 26, № 27</a:t>
            </a:r>
            <a:r>
              <a:rPr lang="ru-RU" sz="2400" b="1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28, № 30, № 31, № 32</a:t>
            </a:r>
            <a:endParaRPr lang="ru-RU" sz="2400" dirty="0">
              <a:solidFill>
                <a:srgbClr val="05B4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113" y="845389"/>
            <a:ext cx="13353690" cy="71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410" y="213724"/>
            <a:ext cx="4484465" cy="47638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5B48E"/>
                </a:solidFill>
                <a:latin typeface="Comic Sans MS" pitchFamily="66" charset="0"/>
              </a:rPr>
              <a:t>ШКОЛЫ ШНОР</a:t>
            </a:r>
            <a:endParaRPr lang="ru-RU" sz="4000" dirty="0">
              <a:solidFill>
                <a:srgbClr val="05B48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57" y="690113"/>
            <a:ext cx="12887865" cy="657332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6264" y="5469148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6264" y="5153316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264" y="4963535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264" y="4773755"/>
            <a:ext cx="1000664" cy="221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758" y="4672266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6264" y="4514350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4345779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5275" y="3907249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5275" y="3548897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0769" y="3379105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586" y="213724"/>
            <a:ext cx="4484465" cy="44188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5B48E"/>
                </a:solidFill>
                <a:latin typeface="Comic Sans MS" pitchFamily="66" charset="0"/>
              </a:rPr>
              <a:t>ШКОЛЫ ШНОР</a:t>
            </a:r>
            <a:endParaRPr lang="ru-RU" sz="4000" dirty="0">
              <a:solidFill>
                <a:srgbClr val="05B48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23" y="655608"/>
            <a:ext cx="12456544" cy="620239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869283" y="1552755"/>
            <a:ext cx="878769" cy="13284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778815" y="1894936"/>
            <a:ext cx="878769" cy="13284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3381555" y="6262777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3900410" y="6256737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896929" y="6233877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6412303" y="6233876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954328" y="6233876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7558010" y="6211016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8067436" y="6211016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8502770" y="6238184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9044795" y="6273123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9552314" y="6256737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10042022" y="6220075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11091566" y="6227404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1" y="1009721"/>
            <a:ext cx="5280898" cy="1325563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80999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981000" y="5544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1084497" y="2574000"/>
            <a:ext cx="4597087" cy="23074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Сайт УО города Лабинска Лабинского района: </a:t>
            </a:r>
            <a:r>
              <a:rPr lang="en-US" sz="2400" dirty="0">
                <a:solidFill>
                  <a:schemeClr val="bg1"/>
                </a:solidFill>
              </a:rPr>
              <a:t>https://www.edulabinsk.ru/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ШНОР: </a:t>
            </a:r>
            <a:r>
              <a:rPr lang="en-US" sz="2400" dirty="0" smtClean="0">
                <a:solidFill>
                  <a:schemeClr val="bg1"/>
                </a:solidFill>
              </a:rPr>
              <a:t>https</a:t>
            </a:r>
            <a:r>
              <a:rPr lang="en-US" sz="2400" dirty="0">
                <a:solidFill>
                  <a:schemeClr val="bg1"/>
                </a:solidFill>
              </a:rPr>
              <a:t>://www.edulabinsk.ru/documents/shnor1/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Ссылка на документы по проекту 500+ , ШНОР: </a:t>
            </a:r>
            <a:r>
              <a:rPr lang="en-US" sz="2400" dirty="0">
                <a:solidFill>
                  <a:schemeClr val="bg1"/>
                </a:solidFill>
              </a:rPr>
              <a:t>https://www.edulabinsk.ru/documents/shnor/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/>
          <a:stretch/>
        </p:blipFill>
        <p:spPr bwMode="auto">
          <a:xfrm>
            <a:off x="5950424" y="-9000"/>
            <a:ext cx="6241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19471" y="1098588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831151" y="6274510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22858" y="1310553"/>
            <a:ext cx="10830167" cy="12422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Школы ШНОР и проекту «500+» </a:t>
            </a:r>
            <a:b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в Лабинском районе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56165"/>
              </p:ext>
            </p:extLst>
          </p:nvPr>
        </p:nvGraphicFramePr>
        <p:xfrm>
          <a:off x="518636" y="2974022"/>
          <a:ext cx="11230540" cy="2909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333"/>
                <a:gridCol w="2807333"/>
                <a:gridCol w="2807333"/>
                <a:gridCol w="2808541"/>
              </a:tblGrid>
              <a:tr h="581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школ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ШНОР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среднем по краю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5, № 6, № 9, № 13, № 15, № 16, № 20, № 21, № 22, № 25, № 26, № 27, № 28, № 30, № 31,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2383" y="105115"/>
            <a:ext cx="998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Что было выполнено в рамках реализации проекта «500+»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6390" y="6339009"/>
            <a:ext cx="9745680" cy="491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ФИСОКО внесены сведения о школах, о муниципальных координаторах, о кураторах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8330" y="5830846"/>
            <a:ext cx="8913739" cy="477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Завершено анкетирование всех категорий участников образовательного процесса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9140" y="5276946"/>
            <a:ext cx="7790688" cy="532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</a:t>
            </a:r>
            <a:r>
              <a:rPr lang="ru-RU" dirty="0" smtClean="0">
                <a:solidFill>
                  <a:schemeClr val="bg1"/>
                </a:solidFill>
              </a:rPr>
              <a:t> в ФИС ОКО и МЭДК рисковые профили школ (РПШ)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1779" y="4748542"/>
            <a:ext cx="6748049" cy="493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ОО провели анализ РПШ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6606" y="3357336"/>
            <a:ext cx="4493222" cy="718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ОО загрузила файл самодиагностики в МЭДК, куратор подтвердил правильно выполненную работу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78438" y="4129206"/>
            <a:ext cx="5608790" cy="600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Куратор посетил школу, намечен план работы, проведена самодиагностика ОО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80592" y="1168067"/>
            <a:ext cx="2789236" cy="1057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Муниципальный координатор проекта 500+ координировал работу на всех этапах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82263" y="2273435"/>
            <a:ext cx="3587565" cy="1053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Выбранные направления рисков загружены в ИС МЭДК (согласно загруженному файлу самодиагностики)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73306" y="1611267"/>
            <a:ext cx="89606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пилотный проект «500+» в 2020 году входила СОШ № 6 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84" y="2433987"/>
            <a:ext cx="685745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 «500+» в 2021 году вошли 2 </a:t>
            </a: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(СОШ № 13, СОШ № 22)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0621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0446" y="138104"/>
            <a:ext cx="1061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Информационная система  мониторинга электронных  дорожных карт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ИС МЭДК – 500+ (так же планы  составлены школами ШНОР Лабинского) района)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781" t="1395" r="6722"/>
          <a:stretch/>
        </p:blipFill>
        <p:spPr>
          <a:xfrm>
            <a:off x="6103616" y="1068270"/>
            <a:ext cx="5086778" cy="5690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77" t="-74" r="3271"/>
          <a:stretch/>
        </p:blipFill>
        <p:spPr>
          <a:xfrm>
            <a:off x="150206" y="1068270"/>
            <a:ext cx="5930781" cy="522148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691173" y="4768433"/>
            <a:ext cx="2245956" cy="225598"/>
          </a:xfrm>
          <a:prstGeom prst="rightArrow">
            <a:avLst/>
          </a:prstGeom>
          <a:solidFill>
            <a:srgbClr val="962478"/>
          </a:solidFill>
          <a:ln>
            <a:solidFill>
              <a:srgbClr val="962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860676">
            <a:off x="2222477" y="5481329"/>
            <a:ext cx="1642381" cy="227950"/>
          </a:xfrm>
          <a:prstGeom prst="rightArrow">
            <a:avLst/>
          </a:prstGeom>
          <a:solidFill>
            <a:srgbClr val="962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21219" y="4807550"/>
            <a:ext cx="786258" cy="22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РПШ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5390" y="172503"/>
            <a:ext cx="1078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Программа развития (концепция и среднесрочная)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13" y="1068270"/>
            <a:ext cx="4376377" cy="5435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документе школа описывает те изменения, которые ей предстоит совершить в виде конкретных задач. Школе также необходимо указать критерии решения этих задач, используя которые сама школа убедится в том, что она их решила. Рекомендуется обсуждать критерии максимально широко на собраниях педагогического коллектива. Куратор призван помочь школе в выборе таких критериев. Программа развития размещается в ИС МЭДК и согласуется куратором. Это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есть механизм помощи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если куратор не согласен с положениями программы,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чате, что именно, в его понимании, нужно изменить, чтобы добиться желаемых результатов.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53" y="1065181"/>
            <a:ext cx="6996622" cy="54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94" y="732548"/>
            <a:ext cx="8169348" cy="97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45" y="46213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Координация деятельности по проектам ШНОР и 500+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733899"/>
            <a:ext cx="11723955" cy="3942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Школы имеют </a:t>
            </a:r>
            <a:r>
              <a:rPr lang="ru-RU" sz="20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кураторов, определена базовая школа в Лабинском районе - МОБУ СОШ № 11 им. Героя России И.В. </a:t>
            </a:r>
            <a:r>
              <a:rPr lang="ru-RU" sz="20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Марьенкова</a:t>
            </a:r>
            <a:r>
              <a:rPr lang="ru-RU" sz="20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Лабинска Лабинского района, учителя и административный персонал являются кураторами. Также кураторство осуществляется методистами МБУ ИМЦ города Лабинска Лабинского района. 18 декабря подписан приказ о работе наставнического центра, определена рабочая группа, утверждено положение, 18 февраля утверждена работа </a:t>
            </a:r>
            <a:r>
              <a:rPr lang="ru-RU" sz="20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0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по сопровождению школ с низкими результатами. За каждой школой закреплены кураторы. Осуществляется работа по дорожной карте. В мае 2021 года </a:t>
            </a:r>
            <a:r>
              <a:rPr lang="ru-RU" sz="20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20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предоставили отчеты по работе со школами ШНОР, мастер-классы. Документы размещены на сайте УО Лабинский район, отправлены на МОН и МП КК. Каждой школой проведена самодиагностика, разработаны планы по преодолению рисков. В апреле 2021 года проведён муниципальный (краевой) мониторинг деятельности педагогов, школ ШНОР, по результатам мониторинга - скорректированы планы работы школ </a:t>
            </a:r>
            <a:r>
              <a:rPr lang="ru-RU" sz="20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ШНОР.</a:t>
            </a:r>
            <a:endParaRPr lang="ru-RU" sz="2000" b="1" dirty="0" smtClean="0">
              <a:solidFill>
                <a:srgbClr val="05B4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976733"/>
            <a:ext cx="11723955" cy="187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Шаги по решению трудностей по работе в проекте 500+</a:t>
            </a:r>
          </a:p>
          <a:p>
            <a:r>
              <a:rPr lang="ru-RU" sz="2700" b="1" dirty="0" smtClean="0">
                <a:solidFill>
                  <a:srgbClr val="00B0F0"/>
                </a:solidFill>
              </a:rPr>
              <a:t>Школа          Кураторы (</a:t>
            </a:r>
            <a:r>
              <a:rPr lang="ru-RU" sz="2700" b="1" dirty="0" err="1" smtClean="0">
                <a:solidFill>
                  <a:srgbClr val="00B0F0"/>
                </a:solidFill>
              </a:rPr>
              <a:t>Конелец</a:t>
            </a:r>
            <a:r>
              <a:rPr lang="ru-RU" sz="2700" b="1" dirty="0" smtClean="0">
                <a:solidFill>
                  <a:srgbClr val="00B0F0"/>
                </a:solidFill>
              </a:rPr>
              <a:t> Н.И., Яковенко Н.В.)        Муниципальный координатор (И.А. Алифанова)        сотрудники ЦОКО</a:t>
            </a:r>
          </a:p>
          <a:p>
            <a:r>
              <a:rPr lang="ru-RU" sz="2700" b="1" dirty="0" smtClean="0">
                <a:solidFill>
                  <a:srgbClr val="00B0F0"/>
                </a:solidFill>
              </a:rPr>
              <a:t>Региональный координатор         Федеральный организатор        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57055" y="1677498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8124462" y="1691503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8297801" y="2075550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989695" y="2055652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49191" y="2505699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970" y="310551"/>
            <a:ext cx="10515600" cy="48299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</a:t>
            </a:r>
            <a:r>
              <a:rPr lang="ru-RU" sz="28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(краевой) мониторинг деятельности </a:t>
            </a:r>
            <a:r>
              <a:rPr lang="ru-RU" sz="28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8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ШНОР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450022"/>
              </p:ext>
            </p:extLst>
          </p:nvPr>
        </p:nvGraphicFramePr>
        <p:xfrm>
          <a:off x="569346" y="1017919"/>
          <a:ext cx="11024557" cy="5262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307"/>
                <a:gridCol w="983965"/>
                <a:gridCol w="560237"/>
                <a:gridCol w="702208"/>
                <a:gridCol w="1169618"/>
                <a:gridCol w="1169618"/>
                <a:gridCol w="931545"/>
                <a:gridCol w="931545"/>
                <a:gridCol w="931545"/>
                <a:gridCol w="817969"/>
              </a:tblGrid>
              <a:tr h="5803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Численность педагогов, преподающих 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и доли педагогов по уровням сформированности  предметных компетенций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наличие системных дефицитов, требующих устранения (уровень 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наличие локальных дефицитов, рекомендуемых к устранению (уровень 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наличие несущественных  дефицитов, восполняемых по желанию педагога (уровень 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отсутствие дефицитов (уровень D)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педагогов с системными дефицитами (уровень 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педагогов с локальными дефицитами (уровеньВ)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педагогов с несущественными дефицитами (уровень 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педагогов без предметных дефицитов (уровень D)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</a:tr>
              <a:tr h="4187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преподаваемый учебный 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иностранный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химия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обществознание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16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03495" y="1629000"/>
            <a:ext cx="572250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chemeClr val="accent1"/>
              </a:solidFill>
            </a:endParaRPr>
          </a:p>
          <a:p>
            <a:r>
              <a:rPr lang="ru-RU" sz="4000" b="1" i="1" dirty="0" smtClean="0">
                <a:solidFill>
                  <a:schemeClr val="accent1"/>
                </a:solidFill>
                <a:cs typeface="Calibri" pitchFamily="34" charset="0"/>
              </a:rPr>
              <a:t>    Мотивирующие инструменты выхода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cs typeface="Calibri" pitchFamily="34" charset="0"/>
              </a:rPr>
              <a:t>     школы из кризиса</a:t>
            </a:r>
            <a:endParaRPr lang="ru-RU" sz="4000" b="1" i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="" xmlns:a16="http://schemas.microsoft.com/office/drawing/2014/main" id="{C34DCA2E-1C0A-45C1-9FCE-E59F58180955}"/>
              </a:ext>
            </a:extLst>
          </p:cNvPr>
          <p:cNvSpPr/>
          <p:nvPr/>
        </p:nvSpPr>
        <p:spPr>
          <a:xfrm>
            <a:off x="5353061" y="2456421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4060844" y="2329478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90269D15-39A6-44D5-A69F-0D6D88177B66}"/>
              </a:ext>
            </a:extLst>
          </p:cNvPr>
          <p:cNvSpPr/>
          <p:nvPr/>
        </p:nvSpPr>
        <p:spPr>
          <a:xfrm>
            <a:off x="5353061" y="3880989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="" xmlns:a16="http://schemas.microsoft.com/office/drawing/2014/main" id="{EA72F473-C12A-41E5-A556-4A27F0BB46D6}"/>
              </a:ext>
            </a:extLst>
          </p:cNvPr>
          <p:cNvSpPr/>
          <p:nvPr/>
        </p:nvSpPr>
        <p:spPr>
          <a:xfrm>
            <a:off x="6141000" y="291847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 b="5639"/>
          <a:stretch/>
        </p:blipFill>
        <p:spPr bwMode="auto">
          <a:xfrm>
            <a:off x="493655" y="9000"/>
            <a:ext cx="3228204" cy="18505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29747" y="5634000"/>
            <a:ext cx="722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</a:rPr>
              <a:t>           Кейс проекта 500+ директора </a:t>
            </a:r>
            <a:r>
              <a:rPr lang="ru-RU" sz="2000" b="1" i="1" dirty="0">
                <a:solidFill>
                  <a:srgbClr val="0070C0"/>
                </a:solidFill>
              </a:rPr>
              <a:t>МОБУ СОШ №6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        им. А.Г. Турчанинова </a:t>
            </a:r>
            <a:r>
              <a:rPr lang="ru-RU" sz="2000" b="1" i="1" dirty="0">
                <a:solidFill>
                  <a:srgbClr val="0070C0"/>
                </a:solidFill>
              </a:rPr>
              <a:t>г. </a:t>
            </a:r>
            <a:r>
              <a:rPr lang="ru-RU" sz="2000" b="1" i="1" dirty="0" smtClean="0">
                <a:solidFill>
                  <a:srgbClr val="0070C0"/>
                </a:solidFill>
              </a:rPr>
              <a:t>Лабинска МО </a:t>
            </a:r>
            <a:r>
              <a:rPr lang="ru-RU" sz="2000" b="1" i="1" dirty="0">
                <a:solidFill>
                  <a:srgbClr val="0070C0"/>
                </a:solidFill>
              </a:rPr>
              <a:t>Лабинский </a:t>
            </a:r>
            <a:r>
              <a:rPr lang="ru-RU" sz="2000" b="1" i="1" dirty="0" smtClean="0">
                <a:solidFill>
                  <a:srgbClr val="0070C0"/>
                </a:solidFill>
              </a:rPr>
              <a:t>район                                                                                                                 Базавлуцкого Валерия Петровича 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64" y="-6297"/>
            <a:ext cx="5421000" cy="6897428"/>
          </a:xfrm>
          <a:prstGeom prst="teardrop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085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161" y="36900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omic Sans MS" pitchFamily="66" charset="0"/>
              </a:rPr>
              <a:t>Этапы трансформации нашей школы</a:t>
            </a:r>
            <a:endParaRPr lang="ru-RU" sz="4000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A48C154C-3FA4-4335-B0FB-7F236377D726}"/>
              </a:ext>
            </a:extLst>
          </p:cNvPr>
          <p:cNvSpPr/>
          <p:nvPr/>
        </p:nvSpPr>
        <p:spPr>
          <a:xfrm>
            <a:off x="8301000" y="2169000"/>
            <a:ext cx="2745000" cy="14850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BEE9D6-ADFC-4877-9809-AD0AE831AB63}"/>
              </a:ext>
            </a:extLst>
          </p:cNvPr>
          <p:cNvSpPr/>
          <p:nvPr/>
        </p:nvSpPr>
        <p:spPr>
          <a:xfrm>
            <a:off x="6616850" y="2529000"/>
            <a:ext cx="1690500" cy="740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EBBE701-E1EB-4DA8-9733-C73CDA8A9647}"/>
              </a:ext>
            </a:extLst>
          </p:cNvPr>
          <p:cNvSpPr/>
          <p:nvPr/>
        </p:nvSpPr>
        <p:spPr>
          <a:xfrm>
            <a:off x="4929525" y="2529000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6D86110-9E15-4D70-B7AB-AED26B826804}"/>
              </a:ext>
            </a:extLst>
          </p:cNvPr>
          <p:cNvSpPr/>
          <p:nvPr/>
        </p:nvSpPr>
        <p:spPr>
          <a:xfrm>
            <a:off x="3243305" y="2529000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1552805" y="2529000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461C03-119D-4D01-9DE9-41877984F883}"/>
              </a:ext>
            </a:extLst>
          </p:cNvPr>
          <p:cNvSpPr txBox="1"/>
          <p:nvPr/>
        </p:nvSpPr>
        <p:spPr>
          <a:xfrm>
            <a:off x="8571000" y="2619000"/>
            <a:ext cx="20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Реализация мер в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ответ на риски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03A5CE-C57E-459E-8D5A-B6D596CB3361}"/>
              </a:ext>
            </a:extLst>
          </p:cNvPr>
          <p:cNvSpPr txBox="1"/>
          <p:nvPr/>
        </p:nvSpPr>
        <p:spPr>
          <a:xfrm>
            <a:off x="6624847" y="2709000"/>
            <a:ext cx="1638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Анализ ресурсов,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постановка задач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3A9E84-6FC3-4A89-937C-CA58C41AC63A}"/>
              </a:ext>
            </a:extLst>
          </p:cNvPr>
          <p:cNvSpPr txBox="1"/>
          <p:nvPr/>
        </p:nvSpPr>
        <p:spPr>
          <a:xfrm>
            <a:off x="4881000" y="2799000"/>
            <a:ext cx="177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Определение мер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607769-5E7A-44A5-8769-9C6993022F20}"/>
              </a:ext>
            </a:extLst>
          </p:cNvPr>
          <p:cNvSpPr txBox="1"/>
          <p:nvPr/>
        </p:nvSpPr>
        <p:spPr>
          <a:xfrm>
            <a:off x="3335940" y="2619000"/>
            <a:ext cx="15935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bg1"/>
                </a:solidFill>
              </a:rPr>
              <a:t>Самодиагностика, </a:t>
            </a:r>
          </a:p>
          <a:p>
            <a:pPr algn="ctr"/>
            <a:r>
              <a:rPr lang="ru-RU" sz="1300" b="1" i="1" dirty="0" smtClean="0">
                <a:solidFill>
                  <a:schemeClr val="bg1"/>
                </a:solidFill>
              </a:rPr>
              <a:t>определение рисков</a:t>
            </a:r>
            <a:endParaRPr lang="ru-RU" sz="13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1631626" y="2619000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</a:rPr>
              <a:t>Попадание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 список ШНОР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4EFF70D3-AE62-4612-BEF3-3E785242B4F9}"/>
              </a:ext>
            </a:extLst>
          </p:cNvPr>
          <p:cNvSpPr/>
          <p:nvPr/>
        </p:nvSpPr>
        <p:spPr>
          <a:xfrm>
            <a:off x="2464486" y="3519000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ADFE8862-6624-4F5C-BB62-FBC1165E9ECD}"/>
              </a:ext>
            </a:extLst>
          </p:cNvPr>
          <p:cNvSpPr/>
          <p:nvPr/>
        </p:nvSpPr>
        <p:spPr>
          <a:xfrm>
            <a:off x="4161000" y="3513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4AA6C0A4-C023-4BC1-9888-0AF9B54B3DC0}"/>
              </a:ext>
            </a:extLst>
          </p:cNvPr>
          <p:cNvSpPr/>
          <p:nvPr/>
        </p:nvSpPr>
        <p:spPr>
          <a:xfrm>
            <a:off x="5882720" y="351900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98D32582-3C34-4F29-966A-5D46757767E8}"/>
              </a:ext>
            </a:extLst>
          </p:cNvPr>
          <p:cNvSpPr/>
          <p:nvPr/>
        </p:nvSpPr>
        <p:spPr>
          <a:xfrm>
            <a:off x="7536000" y="3519000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4E48807-2061-427A-8CE7-A6BC37B73B5C}"/>
              </a:ext>
            </a:extLst>
          </p:cNvPr>
          <p:cNvSpPr/>
          <p:nvPr/>
        </p:nvSpPr>
        <p:spPr>
          <a:xfrm>
            <a:off x="9439486" y="347400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649DD40-7B6A-4418-BE82-8CCBD05A4511}"/>
              </a:ext>
            </a:extLst>
          </p:cNvPr>
          <p:cNvSpPr/>
          <p:nvPr/>
        </p:nvSpPr>
        <p:spPr>
          <a:xfrm>
            <a:off x="1826693" y="4180689"/>
            <a:ext cx="242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Качество образовательных результатов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313C17D-2BFC-44BA-9A32-CDE289552384}"/>
              </a:ext>
            </a:extLst>
          </p:cNvPr>
          <p:cNvSpPr/>
          <p:nvPr/>
        </p:nvSpPr>
        <p:spPr>
          <a:xfrm>
            <a:off x="3791126" y="3990636"/>
            <a:ext cx="1715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Создание условий для индивидуализации обучения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5915916D-ED49-407F-8D3E-29517D60712A}"/>
              </a:ext>
            </a:extLst>
          </p:cNvPr>
          <p:cNvSpPr/>
          <p:nvPr/>
        </p:nvSpPr>
        <p:spPr>
          <a:xfrm>
            <a:off x="5553748" y="4180689"/>
            <a:ext cx="162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Объективность оценивания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314140D-102B-4362-A684-1DD13C13DA64}"/>
              </a:ext>
            </a:extLst>
          </p:cNvPr>
          <p:cNvSpPr/>
          <p:nvPr/>
        </p:nvSpPr>
        <p:spPr>
          <a:xfrm>
            <a:off x="7230846" y="4127347"/>
            <a:ext cx="162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Вовлеченность родителей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D929AD0-7926-449C-BD01-0FBA78A3C546}"/>
              </a:ext>
            </a:extLst>
          </p:cNvPr>
          <p:cNvSpPr/>
          <p:nvPr/>
        </p:nvSpPr>
        <p:spPr>
          <a:xfrm>
            <a:off x="9108748" y="4113746"/>
            <a:ext cx="1624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Повышение результатов ВПР, ГИА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50FF96E-DB14-4F5A-AF7A-069B41746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1000" y="3564000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BACD0EC-D8CB-4619-B577-075560E4F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6000" y="3564000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62AC709-5BB6-4503-B8EB-182E76F645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61000" y="3564000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1969F4-3106-41D3-94C4-3E9D1D9F8C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581000" y="3564000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A3792DD-AF68-483D-9BB8-4D6EA655EB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71000" y="3519000"/>
            <a:ext cx="360000" cy="360000"/>
          </a:xfrm>
          <a:prstGeom prst="rect">
            <a:avLst/>
          </a:prstGeom>
        </p:spPr>
      </p:pic>
      <p:pic>
        <p:nvPicPr>
          <p:cNvPr id="33" name="Picture 6" descr="b0031op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0" y="137778"/>
            <a:ext cx="1825980" cy="1536222"/>
          </a:xfrm>
          <a:prstGeom prst="ellips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>
            <a:off x="111000" y="5409000"/>
            <a:ext cx="2136000" cy="698364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Приоритет </a:t>
            </a:r>
            <a:r>
              <a:rPr lang="ru-RU" b="1" i="1" dirty="0" smtClean="0">
                <a:solidFill>
                  <a:schemeClr val="bg1"/>
                </a:solidFill>
              </a:rPr>
              <a:t>№2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45000" y="4094850"/>
            <a:ext cx="2271000" cy="705147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Приоритет № 1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649DD40-7B6A-4418-BE82-8CCBD05A4511}"/>
              </a:ext>
            </a:extLst>
          </p:cNvPr>
          <p:cNvSpPr/>
          <p:nvPr/>
        </p:nvSpPr>
        <p:spPr>
          <a:xfrm>
            <a:off x="1781693" y="5409000"/>
            <a:ext cx="2424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Методическое сопровождение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649DD40-7B6A-4418-BE82-8CCBD05A4511}"/>
              </a:ext>
            </a:extLst>
          </p:cNvPr>
          <p:cNvSpPr/>
          <p:nvPr/>
        </p:nvSpPr>
        <p:spPr>
          <a:xfrm>
            <a:off x="3531000" y="5409000"/>
            <a:ext cx="2424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Профессиональное развитие педагогов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649DD40-7B6A-4418-BE82-8CCBD05A4511}"/>
              </a:ext>
            </a:extLst>
          </p:cNvPr>
          <p:cNvSpPr/>
          <p:nvPr/>
        </p:nvSpPr>
        <p:spPr>
          <a:xfrm>
            <a:off x="5376000" y="5343003"/>
            <a:ext cx="242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Создание условий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 для изменения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преподавания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649DD40-7B6A-4418-BE82-8CCBD05A4511}"/>
              </a:ext>
            </a:extLst>
          </p:cNvPr>
          <p:cNvSpPr/>
          <p:nvPr/>
        </p:nvSpPr>
        <p:spPr>
          <a:xfrm>
            <a:off x="7266000" y="5190965"/>
            <a:ext cx="242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Развитие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корпоративного обучения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C649DD40-7B6A-4418-BE82-8CCBD05A4511}"/>
              </a:ext>
            </a:extLst>
          </p:cNvPr>
          <p:cNvSpPr/>
          <p:nvPr/>
        </p:nvSpPr>
        <p:spPr>
          <a:xfrm>
            <a:off x="9246000" y="5319000"/>
            <a:ext cx="2424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Совершенствование методической работы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1496</Words>
  <Application>Microsoft Office PowerPoint</Application>
  <PresentationFormat>Широкоэкранный</PresentationFormat>
  <Paragraphs>291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Тема Office</vt:lpstr>
      <vt:lpstr>О работе со школами ШНОР и проекту «500+» в Лабинском районе</vt:lpstr>
      <vt:lpstr>Школы ШНОР и проекту «500+»  в Лабинском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(краевой) мониторинг деятельности педагогов школ ШНОР</vt:lpstr>
      <vt:lpstr>Презентация PowerPoint</vt:lpstr>
      <vt:lpstr>Этапы трансформации нашей школы</vt:lpstr>
      <vt:lpstr>Мотивирующими инструментами  для выхода МОБУ СОШ № 6 г. Лабинска  из кризиса стали</vt:lpstr>
      <vt:lpstr>Наибольший эффект получен от  внедрения следующих решений</vt:lpstr>
      <vt:lpstr>Результат трансформации школы- формирование образовательной среды нового  качественного уровня</vt:lpstr>
      <vt:lpstr>Результат трансформации школы- формирование образовательной среды нового  качественного уровня</vt:lpstr>
      <vt:lpstr>ШКОЛЫ ШНОР: № 5, № 6, № 9, № 13, № 15, № 16, № 20, № 21, № 22, № 25, № 26, № 27, № 28, № 30, № 31, № 32</vt:lpstr>
      <vt:lpstr>ШКОЛЫ ШНОР</vt:lpstr>
      <vt:lpstr>ШКОЛЫ ШНОР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1</cp:lastModifiedBy>
  <cp:revision>542</cp:revision>
  <cp:lastPrinted>2020-10-29T10:54:39Z</cp:lastPrinted>
  <dcterms:created xsi:type="dcterms:W3CDTF">2019-06-11T06:39:40Z</dcterms:created>
  <dcterms:modified xsi:type="dcterms:W3CDTF">2022-04-04T12:41:05Z</dcterms:modified>
</cp:coreProperties>
</file>