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66"/>
    <a:srgbClr val="E7E6E6"/>
    <a:srgbClr val="FFF5E8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88"/>
  </p:normalViewPr>
  <p:slideViewPr>
    <p:cSldViewPr snapToGrid="0" snapToObjects="1">
      <p:cViewPr>
        <p:scale>
          <a:sx n="100" d="100"/>
          <a:sy n="100" d="100"/>
        </p:scale>
        <p:origin x="10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4ABB-C309-BB48-ABAD-0C6D31EA224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AD7C-AD07-544A-897A-683D242E9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0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6AD7C-AD07-544A-897A-683D242E9F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5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FD492-4F65-58E7-50BF-C99DF8813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A75A04-B2A6-D6C9-33BB-F45FBBB6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185A7-FDE2-B44C-C305-B9E51B4D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355A71-BCF6-5F4A-2868-F3CB1072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E505B-CCA1-34E0-D957-0E3E44DD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72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60269-8145-1BD5-2630-A59EE1ED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DEF3B2-5454-1D26-DA07-097F43B93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71CE46-4093-44FC-0AF7-FB43A478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22543-3C6F-A406-73EE-33E3A4A7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C8852-3A6B-BCC2-CA8E-32A6BC2C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52D746-3C73-2D58-9311-42B374F76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341EF8-579F-8E4A-CFB3-5A1D94CF6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2B709-D454-172B-8E00-D25ABECB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F8AB6-E887-7ABC-C26E-03EDF793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E3C318-B3E0-302A-DAC2-C5708279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652F1-1FEA-A0EA-93C5-80BF0E9C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DFC5B-5AAA-36D6-4A6E-C8F895D0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1B4D5-3499-08BE-310B-6CC848C0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38653-E736-0F08-BEA8-7C8CD05A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BF7FB4-52EC-BD53-E781-26066024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E6799-F150-F5FA-48B5-74D4CDC76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E57C64-7D43-1458-74ED-F242C228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CC8D1-56AA-F6DD-2E47-6875DC0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E462F-C72D-7DB9-59DA-181056C3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E574D-A97F-0189-5967-66BB9E80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2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CFD3B-60B6-22BE-419A-24D2AA4A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F586F-5DC0-F961-E0EA-6FBF7BEDE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99AEA5-6781-F3B4-9E0D-F5EB6DA2B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343FB4-1E9E-499C-8F81-3BFEDA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E0F92-BF77-47D0-E5C2-2913F8B2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D4CC62-086A-8341-4E73-1F29427E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2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19F54-ECA2-8B12-79C7-8BF187FE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8D459-93E5-312D-4044-D2436E4E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C08215-B045-832D-DDAB-226C2059E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354E0D-AAE0-4F04-E219-EDEAF53B2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338D64-7FCC-1DC7-0E64-44CA7EA92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6B868D-F365-2FE5-1E19-5898E0F1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D8D4F4-875C-8948-344A-97A47C4F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8BE382-AE22-EBEE-057E-CFA813B3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9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BF65-2178-B61F-F7BF-CFA2BC23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71E577-51FB-805B-C012-08FCD4D9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A5BD42-C1D2-2179-33F4-1B6477958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B90A11-D64F-E52A-3029-43CD653C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1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9CC1CD-8F17-ABAC-30F7-A4B23B0B3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12DD1F-F706-4155-8B90-4435EB94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4D4F7-F521-087C-0F44-BE864F4A8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7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6F08-BD04-9DB3-BE60-25B1CAE93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57D5D-81F9-513F-373F-1D086FFFC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E7724-1D9B-AAC1-12ED-86D79F0F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4C79E7-41B3-0AFD-F298-24FBDCBE7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C75682-AA70-B47D-715A-8720C1AB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C75D4-1E00-B3BF-4182-9FEFB89D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1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4B0CE-5EAB-CAEE-ED03-9632A307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0C543C-0C62-EE57-C580-6AFCD5E25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104AF-D097-C144-C826-2AFFAB893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C08D63-4559-B518-D69C-96A72D30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4CA386-0D17-3A6A-B787-A3054369F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39ED2-AC21-813D-4EC5-748EE3D9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6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BED26-85C2-2A63-F876-3FEE391F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2611DC-DED8-F531-9A72-71A4010FF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B4E113-9E49-8244-4833-F0FB4CEBD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04FC-3EAF-A942-841B-9669E5C9A51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4CB36-D04F-0426-920F-B2C72F871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BA1B2-5BF4-F8A2-763A-A1BC48AA0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F304-524F-2B47-AECD-D17520A4D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reeform: Shape 4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4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D1ADA63-E0B2-EF40-B65B-BA4C5F433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687951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080808"/>
                </a:solidFill>
              </a:rPr>
              <a:t>Играя, проводим обобщение и систематизацию знаний по теме "Спирты и фенолы"</a:t>
            </a:r>
            <a:endParaRPr lang="ru-RU" sz="1900" dirty="0">
              <a:solidFill>
                <a:srgbClr val="080808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0FD2AB-9FEF-7164-1204-A6775C2B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169" y="1860005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rgbClr val="080808"/>
                </a:solidFill>
              </a:rPr>
              <a:t>Применение игровых технологий и технологии 4К в учебном процессе на примере урока химии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2667D5-9C9C-0C2A-A00B-23A3FC6D3A5C}"/>
              </a:ext>
            </a:extLst>
          </p:cNvPr>
          <p:cNvSpPr txBox="1"/>
          <p:nvPr/>
        </p:nvSpPr>
        <p:spPr>
          <a:xfrm>
            <a:off x="10017354" y="6023996"/>
            <a:ext cx="2159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/>
          </a:p>
          <a:p>
            <a:pPr algn="r"/>
            <a:r>
              <a:rPr lang="ru-RU" sz="1200" i="1" dirty="0"/>
              <a:t>г. Горячий Ключ </a:t>
            </a:r>
          </a:p>
          <a:p>
            <a:pPr algn="r"/>
            <a:r>
              <a:rPr lang="ru-RU" sz="1200" i="1" dirty="0"/>
              <a:t>14 апреля 2022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CCB7734-40D0-353F-A663-65F4F7E8F89C}"/>
              </a:ext>
            </a:extLst>
          </p:cNvPr>
          <p:cNvSpPr/>
          <p:nvPr/>
        </p:nvSpPr>
        <p:spPr>
          <a:xfrm>
            <a:off x="15054" y="0"/>
            <a:ext cx="12176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Краевой семинар </a:t>
            </a:r>
          </a:p>
          <a:p>
            <a:pPr algn="ctr"/>
            <a:r>
              <a:rPr lang="ru-RU" sz="1400" b="1" i="1" dirty="0"/>
              <a:t>«Лучшие практики подготовки к государственной итоговой аттестации на основе анализа результатов оценочных процедур по химии»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871CDC-D7CB-5524-252C-F7CCE36B62B5}"/>
              </a:ext>
            </a:extLst>
          </p:cNvPr>
          <p:cNvSpPr txBox="1"/>
          <p:nvPr/>
        </p:nvSpPr>
        <p:spPr>
          <a:xfrm>
            <a:off x="39712" y="6061959"/>
            <a:ext cx="34019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Учитель химии</a:t>
            </a:r>
          </a:p>
          <a:p>
            <a:r>
              <a:rPr lang="ru-RU" sz="1200" i="1" dirty="0"/>
              <a:t>Муниципальный тьютор Тихорецкого района</a:t>
            </a:r>
          </a:p>
          <a:p>
            <a:r>
              <a:rPr lang="ru-RU" sz="1400" b="1" i="1" dirty="0"/>
              <a:t>Арутюнова Наталья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3904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13D5C93-5CFC-9BE1-A44F-0CA186C6F9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27650" y="3589339"/>
            <a:ext cx="6249987" cy="2305050"/>
          </a:xfrm>
        </p:spPr>
        <p:txBody>
          <a:bodyPr>
            <a:normAutofit/>
          </a:bodyPr>
          <a:lstStyle/>
          <a:p>
            <a:r>
              <a:rPr lang="ru-RU" sz="2000" b="1" dirty="0"/>
              <a:t>Цель урока:</a:t>
            </a:r>
          </a:p>
          <a:p>
            <a:pPr marL="0" indent="0">
              <a:buNone/>
            </a:pPr>
            <a:r>
              <a:rPr lang="ru-RU" sz="2000" dirty="0"/>
              <a:t>Решение поставленной задачи с применением </a:t>
            </a:r>
            <a:r>
              <a:rPr lang="ru-RU" sz="2000" u="sng" dirty="0"/>
              <a:t>игровых технологий</a:t>
            </a:r>
            <a:r>
              <a:rPr lang="ru-RU" sz="2000" dirty="0"/>
              <a:t> и </a:t>
            </a:r>
            <a:r>
              <a:rPr lang="ru-RU" sz="2000" u="sng" dirty="0"/>
              <a:t>технологии 4К</a:t>
            </a:r>
            <a:r>
              <a:rPr lang="ru-RU" sz="2000" dirty="0"/>
              <a:t>.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EF27AA3-D9D4-A285-AF0C-C8E381FAC7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27650" y="963612"/>
            <a:ext cx="6249987" cy="2305050"/>
          </a:xfrm>
        </p:spPr>
        <p:txBody>
          <a:bodyPr anchor="b">
            <a:normAutofit/>
          </a:bodyPr>
          <a:lstStyle/>
          <a:p>
            <a:r>
              <a:rPr lang="ru-RU" sz="2000" b="1" dirty="0"/>
              <a:t>Задача урока:</a:t>
            </a:r>
          </a:p>
          <a:p>
            <a:pPr marL="0" indent="0">
              <a:buNone/>
            </a:pPr>
            <a:r>
              <a:rPr lang="ru-RU" sz="2000" dirty="0"/>
              <a:t>Обобщить и систематизировать знания о физических и химических свойствах, биологической активности, способов получения и применения спиртов и фенолов.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4AE84-DF62-C9BD-8D2A-C9EDA44A92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4425" y="963612"/>
            <a:ext cx="3494088" cy="4930775"/>
          </a:xfrm>
        </p:spPr>
        <p:txBody>
          <a:bodyPr>
            <a:normAutofit/>
          </a:bodyPr>
          <a:lstStyle/>
          <a:p>
            <a:pPr algn="r"/>
            <a:r>
              <a:rPr lang="ru-RU" sz="3700" b="1" dirty="0">
                <a:solidFill>
                  <a:schemeClr val="accent1"/>
                </a:solidFill>
              </a:rPr>
              <a:t>Обобщение и систематизация знаний по теме "Спирты и фенолы"</a:t>
            </a:r>
            <a:endParaRPr lang="ru-RU" sz="3700" dirty="0">
              <a:solidFill>
                <a:schemeClr val="accent1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6A9EAC7-7FC2-1EFC-EB4D-9E6ADFF6AD94}"/>
              </a:ext>
            </a:extLst>
          </p:cNvPr>
          <p:cNvCxnSpPr>
            <a:cxnSpLocks/>
          </p:cNvCxnSpPr>
          <p:nvPr/>
        </p:nvCxnSpPr>
        <p:spPr>
          <a:xfrm>
            <a:off x="4872038" y="1657350"/>
            <a:ext cx="0" cy="3357563"/>
          </a:xfrm>
          <a:prstGeom prst="straightConnector1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4AE84-DF62-C9BD-8D2A-C9EDA44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700" b="1" dirty="0">
                <a:solidFill>
                  <a:schemeClr val="accent1"/>
                </a:solidFill>
              </a:rPr>
              <a:t>Применяемые технологии: </a:t>
            </a:r>
            <a:endParaRPr lang="ru-RU" sz="3700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83486B-498E-73D9-3AB8-C5EB4438CC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Технология 4К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4EF27AA3-D9D4-A285-AF0C-C8E381FAC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28899"/>
            <a:ext cx="5157787" cy="2547938"/>
          </a:xfrm>
        </p:spPr>
        <p:txBody>
          <a:bodyPr anchor="t">
            <a:normAutofit fontScale="62500" lnSpcReduction="20000"/>
          </a:bodyPr>
          <a:lstStyle/>
          <a:p>
            <a:r>
              <a:rPr lang="ru-RU" sz="2000" dirty="0"/>
              <a:t>Приобретение опыта групповой работы, развития критического мышления;</a:t>
            </a:r>
          </a:p>
          <a:p>
            <a:r>
              <a:rPr lang="ru-RU" sz="2000" dirty="0"/>
              <a:t>Формирование способностей учитывать мнение команды и отстаивать свое собственное для достижения положительного результата;</a:t>
            </a:r>
          </a:p>
          <a:p>
            <a:r>
              <a:rPr lang="ru-RU" sz="2000" dirty="0"/>
              <a:t>Тренировка готовности к обсуждению разных точек зрения и выработки общей (групповой) позиции;</a:t>
            </a:r>
          </a:p>
          <a:p>
            <a:r>
              <a:rPr lang="ru-RU" sz="2000" dirty="0"/>
              <a:t>Развитие умения устанавливать и сравнивать разные точки зрения прежде чем принимать решение и делать выводы;</a:t>
            </a:r>
          </a:p>
          <a:p>
            <a:r>
              <a:rPr lang="ru-RU" sz="2000" dirty="0"/>
              <a:t>Побуждать обмен знаниями между членами группы для принятия эффективных совместных решений;</a:t>
            </a:r>
          </a:p>
          <a:p>
            <a:r>
              <a:rPr lang="ru-RU" sz="2000" dirty="0"/>
              <a:t>Развивать способность с помощью вопросов добывать недостающую информацию.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6EEDF6-A195-CA77-250E-CCF9A1CC9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Игровые технологии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3D5C93-5CFC-9BE1-A44F-0CA186C6F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28899"/>
            <a:ext cx="5183188" cy="1471613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/>
              <a:t>Снижение стресса в процессе обучения;</a:t>
            </a:r>
          </a:p>
          <a:p>
            <a:r>
              <a:rPr lang="ru-RU" sz="2000" dirty="0"/>
              <a:t>Повышение интереса к материалам урока у учеников.</a:t>
            </a:r>
          </a:p>
        </p:txBody>
      </p:sp>
      <p:sp>
        <p:nvSpPr>
          <p:cNvPr id="7" name="Прямоугольник с одним скругленным углом 6">
            <a:extLst>
              <a:ext uri="{FF2B5EF4-FFF2-40B4-BE49-F238E27FC236}">
                <a16:creationId xmlns:a16="http://schemas.microsoft.com/office/drawing/2014/main" id="{9702BD95-0204-BB0C-B4F4-4B493B0BBA15}"/>
              </a:ext>
            </a:extLst>
          </p:cNvPr>
          <p:cNvSpPr/>
          <p:nvPr/>
        </p:nvSpPr>
        <p:spPr>
          <a:xfrm rot="20487195">
            <a:off x="2959804" y="605938"/>
            <a:ext cx="1917701" cy="1700211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u="sng" dirty="0">
                <a:solidFill>
                  <a:schemeClr val="tx1"/>
                </a:solidFill>
              </a:rPr>
              <a:t>Технология 4К: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- Креативность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- Критическое мышление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- Кооперация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- Коммуникация</a:t>
            </a:r>
          </a:p>
          <a:p>
            <a:pPr algn="ctr"/>
            <a:endParaRPr lang="ru-RU" sz="1100" dirty="0"/>
          </a:p>
        </p:txBody>
      </p:sp>
      <p:sp>
        <p:nvSpPr>
          <p:cNvPr id="13" name="Прямоугольник с одним скругленным углом 12">
            <a:extLst>
              <a:ext uri="{FF2B5EF4-FFF2-40B4-BE49-F238E27FC236}">
                <a16:creationId xmlns:a16="http://schemas.microsoft.com/office/drawing/2014/main" id="{F9F49429-2CFF-AC30-B140-0B5A7A75306A}"/>
              </a:ext>
            </a:extLst>
          </p:cNvPr>
          <p:cNvSpPr/>
          <p:nvPr/>
        </p:nvSpPr>
        <p:spPr>
          <a:xfrm rot="1100760">
            <a:off x="7818253" y="3683060"/>
            <a:ext cx="1891084" cy="1713767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u="sng" dirty="0">
                <a:solidFill>
                  <a:schemeClr val="tx1"/>
                </a:solidFill>
              </a:rPr>
              <a:t>Игровые технологии: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i="1" dirty="0">
                <a:solidFill>
                  <a:schemeClr val="tx1"/>
                </a:solidFill>
              </a:rPr>
              <a:t>- Соревновательный элемент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i="1" dirty="0">
                <a:solidFill>
                  <a:schemeClr val="tx1"/>
                </a:solidFill>
              </a:rPr>
              <a:t>- Игровое представление материалов урока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35DC-11E3-8F3B-2085-59DCD8C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accent1"/>
                </a:solidFill>
              </a:rPr>
              <a:t>I </a:t>
            </a:r>
            <a:r>
              <a:rPr lang="ru-RU" b="1" dirty="0">
                <a:solidFill>
                  <a:schemeClr val="accent1"/>
                </a:solidFill>
              </a:rPr>
              <a:t>этап урока "РАЗМИНКА"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6B7D3-E84A-726A-4467-F4A1EB1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243013"/>
            <a:ext cx="5157787" cy="447675"/>
          </a:xfrm>
        </p:spPr>
        <p:txBody>
          <a:bodyPr/>
          <a:lstStyle/>
          <a:p>
            <a:r>
              <a:rPr lang="ru-RU" dirty="0"/>
              <a:t>Проведение этапа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93ACCE9-0C6E-61C0-D2C9-96D10A7BED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5561886"/>
              </p:ext>
            </p:extLst>
          </p:nvPr>
        </p:nvGraphicFramePr>
        <p:xfrm>
          <a:off x="839788" y="1788309"/>
          <a:ext cx="5157786" cy="4635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2983493703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3614250413"/>
                    </a:ext>
                  </a:extLst>
                </a:gridCol>
              </a:tblGrid>
              <a:tr h="341433">
                <a:tc>
                  <a:txBody>
                    <a:bodyPr/>
                    <a:lstStyle/>
                    <a:p>
                      <a:r>
                        <a:rPr lang="ru-RU" sz="1600" dirty="0"/>
                        <a:t>Действия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Действия учеников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50463"/>
                  </a:ext>
                </a:extLst>
              </a:tr>
              <a:tr h="990797">
                <a:tc>
                  <a:txBody>
                    <a:bodyPr/>
                    <a:lstStyle/>
                    <a:p>
                      <a:r>
                        <a:rPr lang="ru-RU" sz="1600" dirty="0"/>
                        <a:t>Просит сформировать две команды, дать им названия, выбрать капитанов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Формируют и называют команды, выбирают капитанов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81464"/>
                  </a:ext>
                </a:extLst>
              </a:tr>
              <a:tr h="1219443">
                <a:tc>
                  <a:txBody>
                    <a:bodyPr/>
                    <a:lstStyle/>
                    <a:p>
                      <a:r>
                        <a:rPr lang="ru-RU" sz="1600" dirty="0"/>
                        <a:t>Выдает задание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Выполняют групповую работу, обмениваются мнениями, приходят к общему решению, дают 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43996"/>
                  </a:ext>
                </a:extLst>
              </a:tr>
              <a:tr h="1916767">
                <a:tc>
                  <a:txBody>
                    <a:bodyPr/>
                    <a:lstStyle/>
                    <a:p>
                      <a:r>
                        <a:rPr lang="ru-RU" sz="1600" dirty="0"/>
                        <a:t>Оценивает результат выполнения задания №1, записывает его на доске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Выигравшая команда выбирает один из двух вариантов задания №2. Проигравшей команде достается оставшийся вариант.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38980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32A5C016-6D98-5BAA-2B99-A2987061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8" y="1238251"/>
            <a:ext cx="5183188" cy="447675"/>
          </a:xfrm>
        </p:spPr>
        <p:txBody>
          <a:bodyPr/>
          <a:lstStyle/>
          <a:p>
            <a:r>
              <a:rPr lang="ru-RU" dirty="0"/>
              <a:t>Содержание задания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8767C-8093-F42E-B44F-957E6B5C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8" y="1685926"/>
            <a:ext cx="5183188" cy="58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Определить 5 веществ по их физиологическому действию на организм человека</a:t>
            </a:r>
          </a:p>
        </p:txBody>
      </p:sp>
      <p:sp>
        <p:nvSpPr>
          <p:cNvPr id="10" name="Прямоугольник с одним скругленным углом 9">
            <a:extLst>
              <a:ext uri="{FF2B5EF4-FFF2-40B4-BE49-F238E27FC236}">
                <a16:creationId xmlns:a16="http://schemas.microsoft.com/office/drawing/2014/main" id="{C8B99899-4D02-170F-0109-33E265DDC66B}"/>
              </a:ext>
            </a:extLst>
          </p:cNvPr>
          <p:cNvSpPr/>
          <p:nvPr/>
        </p:nvSpPr>
        <p:spPr>
          <a:xfrm>
            <a:off x="6194429" y="2328968"/>
            <a:ext cx="1925109" cy="1698201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Продукты окисления вещества </a:t>
            </a:r>
            <a:r>
              <a:rPr lang="ru-RU" sz="1000" b="1" dirty="0">
                <a:solidFill>
                  <a:schemeClr val="tx1"/>
                </a:solidFill>
              </a:rPr>
              <a:t>А </a:t>
            </a:r>
            <a:r>
              <a:rPr lang="ru-RU" sz="1000" dirty="0">
                <a:solidFill>
                  <a:schemeClr val="tx1"/>
                </a:solidFill>
              </a:rPr>
              <a:t>в организме человека повреждают ганглии сетчатки глаза, вызывают дегенерацию зрительного нерва и могут привести к постоянной слепоте. Принятие внутрь человеком более 50 мл обычно приводит к быстрой смерти</a:t>
            </a:r>
            <a:r>
              <a:rPr lang="ru-RU" sz="1000" dirty="0">
                <a:solidFill>
                  <a:schemeClr val="tx1"/>
                </a:solidFill>
                <a:effectLst/>
              </a:rPr>
              <a:t>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одним скругленным углом 10">
            <a:extLst>
              <a:ext uri="{FF2B5EF4-FFF2-40B4-BE49-F238E27FC236}">
                <a16:creationId xmlns:a16="http://schemas.microsoft.com/office/drawing/2014/main" id="{76139AAA-A1B1-9C50-BBD8-DCF597757B76}"/>
              </a:ext>
            </a:extLst>
          </p:cNvPr>
          <p:cNvSpPr/>
          <p:nvPr/>
        </p:nvSpPr>
        <p:spPr>
          <a:xfrm>
            <a:off x="8166366" y="2328968"/>
            <a:ext cx="1925109" cy="241941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</a:rPr>
              <a:t>Депрессант, анестетик общего действия. Наличие вещества </a:t>
            </a:r>
            <a:r>
              <a:rPr lang="ru-RU" sz="800" b="1" dirty="0">
                <a:solidFill>
                  <a:schemeClr val="tx1"/>
                </a:solidFill>
              </a:rPr>
              <a:t>Б </a:t>
            </a:r>
            <a:r>
              <a:rPr lang="ru-RU" sz="800" dirty="0">
                <a:solidFill>
                  <a:schemeClr val="tx1"/>
                </a:solidFill>
              </a:rPr>
              <a:t>в жидкости, окружающей синапс ведет к искажению структуры клеточных мембран. Проявляет синергетический эффект с транквилизаторами типа бензодиазепинов. Нарушает синтез антидиуретических гормонов, что приводит к усилению </a:t>
            </a:r>
            <a:r>
              <a:rPr lang="ru-RU" sz="800" dirty="0" err="1">
                <a:solidFill>
                  <a:schemeClr val="tx1"/>
                </a:solidFill>
              </a:rPr>
              <a:t>водоотделения</a:t>
            </a:r>
            <a:r>
              <a:rPr lang="ru-RU" sz="800" dirty="0">
                <a:solidFill>
                  <a:schemeClr val="tx1"/>
                </a:solidFill>
              </a:rPr>
              <a:t> и мочеобразования, далее к ощущению обезвоживания. Вызывает расширение кровеносных сосудов, что усиливает поток крови в капиллярных сосудах, расположенных близко к поверхности кожи, покраснению кожного покрова и ощущению теплоты.</a:t>
            </a:r>
            <a:r>
              <a:rPr lang="ru-RU" sz="800" dirty="0">
                <a:solidFill>
                  <a:schemeClr val="tx1"/>
                </a:solidFill>
                <a:effectLst/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с одним скругленным углом 11">
            <a:extLst>
              <a:ext uri="{FF2B5EF4-FFF2-40B4-BE49-F238E27FC236}">
                <a16:creationId xmlns:a16="http://schemas.microsoft.com/office/drawing/2014/main" id="{0E3421F3-6A42-93BF-9F7D-9EFC9465E62B}"/>
              </a:ext>
            </a:extLst>
          </p:cNvPr>
          <p:cNvSpPr/>
          <p:nvPr/>
        </p:nvSpPr>
        <p:spPr>
          <a:xfrm>
            <a:off x="8166365" y="4817603"/>
            <a:ext cx="1925109" cy="1582772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Общетоксическое, раздражающее действие вещества</a:t>
            </a:r>
            <a:r>
              <a:rPr lang="ru-RU" sz="900" b="1" dirty="0">
                <a:solidFill>
                  <a:schemeClr val="tx1"/>
                </a:solidFill>
              </a:rPr>
              <a:t> В </a:t>
            </a:r>
            <a:r>
              <a:rPr lang="ru-RU" sz="900" dirty="0">
                <a:solidFill>
                  <a:schemeClr val="tx1"/>
                </a:solidFill>
              </a:rPr>
              <a:t>вызывает головную боль, головокружение, нарушение сна, изменения в составе крови и центральной нервной системы, рвоту. Отравление возможно при попадании на кожу, в легкие, в желудочно-кишечный тракт.</a:t>
            </a:r>
          </a:p>
          <a:p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с одним скругленным углом 12">
            <a:extLst>
              <a:ext uri="{FF2B5EF4-FFF2-40B4-BE49-F238E27FC236}">
                <a16:creationId xmlns:a16="http://schemas.microsoft.com/office/drawing/2014/main" id="{823A3926-BE5A-D381-5A12-264BFDB0EDF8}"/>
              </a:ext>
            </a:extLst>
          </p:cNvPr>
          <p:cNvSpPr/>
          <p:nvPr/>
        </p:nvSpPr>
        <p:spPr>
          <a:xfrm>
            <a:off x="6194428" y="4065172"/>
            <a:ext cx="1925109" cy="2331356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800" dirty="0">
                <a:solidFill>
                  <a:schemeClr val="tx1"/>
                </a:solidFill>
              </a:rPr>
              <a:t>При определённых условиях на виноградных листьях растёт гриб </a:t>
            </a:r>
            <a:r>
              <a:rPr lang="en-US" sz="800" dirty="0" err="1">
                <a:solidFill>
                  <a:schemeClr val="tx1"/>
                </a:solidFill>
              </a:rPr>
              <a:t>Botritis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err="1">
                <a:solidFill>
                  <a:schemeClr val="tx1"/>
                </a:solidFill>
              </a:rPr>
              <a:t>cenerea</a:t>
            </a:r>
            <a:r>
              <a:rPr lang="ru-RU" sz="800" dirty="0">
                <a:solidFill>
                  <a:schemeClr val="tx1"/>
                </a:solidFill>
              </a:rPr>
              <a:t>, обладающий необычной активностью, вызывающий благородную гниль винограда. Он повреждает кожуру ягод и таким образом содействует частичному испарению содержащейся в ягодах воды. Подвергшийся действию этого гриба виноград обогащается веществом </a:t>
            </a:r>
            <a:r>
              <a:rPr lang="ru-RU" sz="800" b="1" dirty="0">
                <a:solidFill>
                  <a:schemeClr val="tx1"/>
                </a:solidFill>
              </a:rPr>
              <a:t>Г</a:t>
            </a:r>
            <a:r>
              <a:rPr lang="ru-RU" sz="800" dirty="0">
                <a:solidFill>
                  <a:schemeClr val="tx1"/>
                </a:solidFill>
              </a:rPr>
              <a:t>, а получаемые из него вина отличаются сладким и мягким вкусом. Вещество </a:t>
            </a:r>
            <a:r>
              <a:rPr lang="ru-RU" sz="800" b="1" dirty="0">
                <a:solidFill>
                  <a:schemeClr val="tx1"/>
                </a:solidFill>
              </a:rPr>
              <a:t>Г </a:t>
            </a:r>
            <a:r>
              <a:rPr lang="ru-RU" sz="800" dirty="0">
                <a:solidFill>
                  <a:schemeClr val="tx1"/>
                </a:solidFill>
              </a:rPr>
              <a:t>добавляют к зубной пасте для предупреждения её высыхания, а также в начинки конфет, чтобы предупредить выделение кристаллов.</a:t>
            </a:r>
          </a:p>
        </p:txBody>
      </p:sp>
      <p:sp>
        <p:nvSpPr>
          <p:cNvPr id="14" name="Прямоугольник с одним скругленным углом 13">
            <a:extLst>
              <a:ext uri="{FF2B5EF4-FFF2-40B4-BE49-F238E27FC236}">
                <a16:creationId xmlns:a16="http://schemas.microsoft.com/office/drawing/2014/main" id="{001467BA-2D3C-54BC-E209-AC0B4E0F07D5}"/>
              </a:ext>
            </a:extLst>
          </p:cNvPr>
          <p:cNvSpPr/>
          <p:nvPr/>
        </p:nvSpPr>
        <p:spPr>
          <a:xfrm>
            <a:off x="10138303" y="2343787"/>
            <a:ext cx="1925109" cy="4056587"/>
          </a:xfrm>
          <a:prstGeom prst="round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Вещество </a:t>
            </a:r>
            <a:r>
              <a:rPr lang="ru-RU" sz="1100" b="1" dirty="0">
                <a:solidFill>
                  <a:schemeClr val="tx1"/>
                </a:solidFill>
              </a:rPr>
              <a:t>Д </a:t>
            </a:r>
            <a:r>
              <a:rPr lang="ru-RU" sz="1100" dirty="0">
                <a:solidFill>
                  <a:schemeClr val="tx1"/>
                </a:solidFill>
              </a:rPr>
              <a:t>используется в качестве антифриза для автомобильных двигателей, так как его молекулы прочно связываются с молекулами воды и нарушают их взаимодействие. Его можно уподобить углеводородной смазке для молекул воды, обеспечивающей их подвижность даже при отрицательных температурах. Высокая температура кипения вещества </a:t>
            </a:r>
            <a:r>
              <a:rPr lang="ru-RU" sz="1100" b="1" dirty="0">
                <a:solidFill>
                  <a:schemeClr val="tx1"/>
                </a:solidFill>
              </a:rPr>
              <a:t>Д</a:t>
            </a:r>
            <a:r>
              <a:rPr lang="ru-RU" sz="1100" dirty="0">
                <a:solidFill>
                  <a:schemeClr val="tx1"/>
                </a:solidFill>
              </a:rPr>
              <a:t> также служит преимуществом, поскольку по этой причине вещество </a:t>
            </a:r>
            <a:r>
              <a:rPr lang="ru-RU" sz="1100" b="1" dirty="0">
                <a:solidFill>
                  <a:schemeClr val="tx1"/>
                </a:solidFill>
              </a:rPr>
              <a:t>Д</a:t>
            </a:r>
            <a:r>
              <a:rPr lang="ru-RU" sz="1100" dirty="0">
                <a:solidFill>
                  <a:schemeClr val="tx1"/>
                </a:solidFill>
              </a:rPr>
              <a:t> практически не испаряется из антифриза.</a:t>
            </a:r>
            <a:r>
              <a:rPr lang="ru-RU" sz="1100" dirty="0">
                <a:solidFill>
                  <a:schemeClr val="tx1"/>
                </a:solidFill>
                <a:effectLst/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9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35DC-11E3-8F3B-2085-59DCD8C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accent1"/>
                </a:solidFill>
              </a:rPr>
              <a:t>II </a:t>
            </a:r>
            <a:r>
              <a:rPr lang="ru-RU" b="1" dirty="0">
                <a:solidFill>
                  <a:schemeClr val="accent1"/>
                </a:solidFill>
              </a:rPr>
              <a:t>этап урока "КРЕСТИКИ-НОЛИКИ"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6B7D3-E84A-726A-4467-F4A1EB1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7675"/>
          </a:xfrm>
        </p:spPr>
        <p:txBody>
          <a:bodyPr/>
          <a:lstStyle/>
          <a:p>
            <a:r>
              <a:rPr lang="ru-RU" dirty="0"/>
              <a:t>Проведение этапа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93ACCE9-0C6E-61C0-D2C9-96D10A7BED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8336509"/>
              </p:ext>
            </p:extLst>
          </p:nvPr>
        </p:nvGraphicFramePr>
        <p:xfrm>
          <a:off x="839788" y="2128836"/>
          <a:ext cx="5157786" cy="43645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2983493703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3614250413"/>
                    </a:ext>
                  </a:extLst>
                </a:gridCol>
              </a:tblGrid>
              <a:tr h="336572">
                <a:tc>
                  <a:txBody>
                    <a:bodyPr/>
                    <a:lstStyle/>
                    <a:p>
                      <a:r>
                        <a:rPr lang="ru-RU" sz="1600"/>
                        <a:t>Действия учителя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Действия учеников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50463"/>
                  </a:ext>
                </a:extLst>
              </a:tr>
              <a:tr h="1925190">
                <a:tc>
                  <a:txBody>
                    <a:bodyPr/>
                    <a:lstStyle/>
                    <a:p>
                      <a:r>
                        <a:rPr lang="ru-RU" sz="1600"/>
                        <a:t>Выдает задание №2 в соответствии с проведенным на этапе разминки распределением вариантов между командами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Выполняют групповую работу, обмениваются мнениями, приходят к общему решению, дают 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81464"/>
                  </a:ext>
                </a:extLst>
              </a:tr>
              <a:tr h="2102799">
                <a:tc>
                  <a:txBody>
                    <a:bodyPr/>
                    <a:lstStyle/>
                    <a:p>
                      <a:r>
                        <a:rPr lang="ru-RU" sz="1600" dirty="0"/>
                        <a:t>Оценивает результат выполнения задания №2, записывает его на доске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Обсуждают результаты, анализируют и стараются улучшить процесс взаимодействия участников команды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43996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32A5C016-6D98-5BAA-2B99-A2987061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7675"/>
          </a:xfrm>
        </p:spPr>
        <p:txBody>
          <a:bodyPr/>
          <a:lstStyle/>
          <a:p>
            <a:r>
              <a:rPr lang="ru-RU" dirty="0"/>
              <a:t>Содержание задания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8767C-8093-F42E-B44F-957E6B5C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28838"/>
            <a:ext cx="5183188" cy="5885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/>
              <a:t>Найти выигрышный путь по горизонтали, вертикали или диагонали, которым являются способы получения спиртов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3FCF37-725C-B5C6-DF32-F16267238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08079"/>
              </p:ext>
            </p:extLst>
          </p:nvPr>
        </p:nvGraphicFramePr>
        <p:xfrm>
          <a:off x="6172200" y="2717375"/>
          <a:ext cx="5183190" cy="176612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27730">
                  <a:extLst>
                    <a:ext uri="{9D8B030D-6E8A-4147-A177-3AD203B41FA5}">
                      <a16:colId xmlns:a16="http://schemas.microsoft.com/office/drawing/2014/main" val="1418088869"/>
                    </a:ext>
                  </a:extLst>
                </a:gridCol>
                <a:gridCol w="1727730">
                  <a:extLst>
                    <a:ext uri="{9D8B030D-6E8A-4147-A177-3AD203B41FA5}">
                      <a16:colId xmlns:a16="http://schemas.microsoft.com/office/drawing/2014/main" val="2906868612"/>
                    </a:ext>
                  </a:extLst>
                </a:gridCol>
                <a:gridCol w="1727730">
                  <a:extLst>
                    <a:ext uri="{9D8B030D-6E8A-4147-A177-3AD203B41FA5}">
                      <a16:colId xmlns:a16="http://schemas.microsoft.com/office/drawing/2014/main" val="3474343044"/>
                    </a:ext>
                  </a:extLst>
                </a:gridCol>
              </a:tblGrid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этилен + вода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изопропилхлорид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+ спиртовой раствор гидроксида калия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этанол + хлороводород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434525"/>
                  </a:ext>
                </a:extLst>
              </a:tr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ацетон + водород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фенол + водород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 err="1">
                          <a:solidFill>
                            <a:schemeClr val="tx1"/>
                          </a:solidFill>
                          <a:effectLst/>
                        </a:rPr>
                        <a:t>пропен</a:t>
                      </a: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 + хлороводород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21480"/>
                  </a:ext>
                </a:extLst>
              </a:tr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ацетилен + вода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бензол + кислород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</a:rPr>
                        <a:t>угарный газ + водород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177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441F31D-78DE-28FC-225E-CB7DBC0D3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977071"/>
              </p:ext>
            </p:extLst>
          </p:nvPr>
        </p:nvGraphicFramePr>
        <p:xfrm>
          <a:off x="6169023" y="4726747"/>
          <a:ext cx="5183189" cy="176612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727560">
                  <a:extLst>
                    <a:ext uri="{9D8B030D-6E8A-4147-A177-3AD203B41FA5}">
                      <a16:colId xmlns:a16="http://schemas.microsoft.com/office/drawing/2014/main" val="3942866078"/>
                    </a:ext>
                  </a:extLst>
                </a:gridCol>
                <a:gridCol w="1727560">
                  <a:extLst>
                    <a:ext uri="{9D8B030D-6E8A-4147-A177-3AD203B41FA5}">
                      <a16:colId xmlns:a16="http://schemas.microsoft.com/office/drawing/2014/main" val="2388322303"/>
                    </a:ext>
                  </a:extLst>
                </a:gridCol>
                <a:gridCol w="1728069">
                  <a:extLst>
                    <a:ext uri="{9D8B030D-6E8A-4147-A177-3AD203B41FA5}">
                      <a16:colId xmlns:a16="http://schemas.microsoft.com/office/drawing/2014/main" val="1182642975"/>
                    </a:ext>
                  </a:extLst>
                </a:gridCol>
              </a:tblGrid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хлорбензол +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гидроксид натрия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бензол + хлорметан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 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этилат натрия + вода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0564248"/>
                  </a:ext>
                </a:extLst>
              </a:tr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ацетон + водород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 err="1">
                          <a:effectLst/>
                        </a:rPr>
                        <a:t>хлорэтан</a:t>
                      </a:r>
                      <a:r>
                        <a:rPr lang="ru-RU" sz="800" b="0" dirty="0">
                          <a:effectLst/>
                        </a:rPr>
                        <a:t> +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водный раствор гидроксида натрия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 err="1">
                          <a:effectLst/>
                        </a:rPr>
                        <a:t>пропен</a:t>
                      </a:r>
                      <a:r>
                        <a:rPr lang="ru-RU" sz="800" b="0" dirty="0">
                          <a:effectLst/>
                        </a:rPr>
                        <a:t> + вода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317593"/>
                  </a:ext>
                </a:extLst>
              </a:tr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этин + вода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>
                          <a:effectLst/>
                        </a:rPr>
                        <a:t> </a:t>
                      </a:r>
                      <a:endParaRPr lang="ru-RU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хлорметан +натрий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глицерин +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b="0" dirty="0">
                          <a:effectLst/>
                        </a:rPr>
                        <a:t>азотная кислота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0192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2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35DC-11E3-8F3B-2085-59DCD8C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accent1"/>
                </a:solidFill>
              </a:rPr>
              <a:t>III </a:t>
            </a:r>
            <a:r>
              <a:rPr lang="ru-RU" b="1" dirty="0">
                <a:solidFill>
                  <a:schemeClr val="accent1"/>
                </a:solidFill>
              </a:rPr>
              <a:t>этап урока "ОТ ХАОСА К ПОРЯДКУ"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6B7D3-E84A-726A-4467-F4A1EB1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7675"/>
          </a:xfrm>
        </p:spPr>
        <p:txBody>
          <a:bodyPr/>
          <a:lstStyle/>
          <a:p>
            <a:r>
              <a:rPr lang="ru-RU" dirty="0"/>
              <a:t>Проведение этапа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93ACCE9-0C6E-61C0-D2C9-96D10A7BED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5966201"/>
              </p:ext>
            </p:extLst>
          </p:nvPr>
        </p:nvGraphicFramePr>
        <p:xfrm>
          <a:off x="839788" y="2128837"/>
          <a:ext cx="5157786" cy="44190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2983493703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3614250413"/>
                    </a:ext>
                  </a:extLst>
                </a:gridCol>
              </a:tblGrid>
              <a:tr h="336571">
                <a:tc>
                  <a:txBody>
                    <a:bodyPr/>
                    <a:lstStyle/>
                    <a:p>
                      <a:r>
                        <a:rPr lang="ru-RU" sz="1600" dirty="0"/>
                        <a:t>Действия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Действия учеников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50463"/>
                  </a:ext>
                </a:extLst>
              </a:tr>
              <a:tr h="1809464">
                <a:tc>
                  <a:txBody>
                    <a:bodyPr/>
                    <a:lstStyle/>
                    <a:p>
                      <a:r>
                        <a:rPr lang="ru-RU" sz="1600" dirty="0"/>
                        <a:t>Выдает задание №3, случайным образом распределив варианты между командами.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Выполняют групповую работу, распределяют роли, обмениваются мнениями, приходят к общему решению, дают 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81464"/>
                  </a:ext>
                </a:extLst>
              </a:tr>
              <a:tr h="2272998">
                <a:tc>
                  <a:txBody>
                    <a:bodyPr/>
                    <a:lstStyle/>
                    <a:p>
                      <a:r>
                        <a:rPr lang="ru-RU" sz="1600" dirty="0"/>
                        <a:t>Оценивает результат выполнения задания №3, записывает результаты на доске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Анализируют результаты выполнения задания, </a:t>
                      </a:r>
                    </a:p>
                    <a:p>
                      <a:r>
                        <a:rPr lang="ru-RU" sz="1600" dirty="0"/>
                        <a:t>Анализируют результаты выполнения задания, оценивают проявленный командами креатив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43996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32A5C016-6D98-5BAA-2B99-A2987061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7675"/>
          </a:xfrm>
        </p:spPr>
        <p:txBody>
          <a:bodyPr/>
          <a:lstStyle/>
          <a:p>
            <a:r>
              <a:rPr lang="ru-RU" dirty="0"/>
              <a:t>Содержание задания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8767C-8093-F42E-B44F-957E6B5C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28838"/>
            <a:ext cx="5183188" cy="58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Связать понятия между собой, исключив лишнее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C012EE5-FC31-3FE6-76B5-A82AE8D42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58616"/>
              </p:ext>
            </p:extLst>
          </p:nvPr>
        </p:nvGraphicFramePr>
        <p:xfrm>
          <a:off x="6169024" y="2531638"/>
          <a:ext cx="5796944" cy="132556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98472">
                  <a:extLst>
                    <a:ext uri="{9D8B030D-6E8A-4147-A177-3AD203B41FA5}">
                      <a16:colId xmlns:a16="http://schemas.microsoft.com/office/drawing/2014/main" val="3962207168"/>
                    </a:ext>
                  </a:extLst>
                </a:gridCol>
                <a:gridCol w="2898472">
                  <a:extLst>
                    <a:ext uri="{9D8B030D-6E8A-4147-A177-3AD203B41FA5}">
                      <a16:colId xmlns:a16="http://schemas.microsoft.com/office/drawing/2014/main" val="2608691130"/>
                    </a:ext>
                  </a:extLst>
                </a:gridCol>
              </a:tblGrid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Предельные одноатомные спирты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Химические свойства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535272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Физические свойства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Водородная связь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3748032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Дегидратация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Окисление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950693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Этерификация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Хлорирование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874949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Способы получения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Гидратация алкенов</a:t>
                      </a:r>
                      <a:endParaRPr lang="ru-RU" sz="1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7291865"/>
                  </a:ext>
                </a:extLst>
              </a:tr>
              <a:tr h="220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Гидролиз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</a:rPr>
                        <a:t>моногалогеналканов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Гидрирование карбонильных соединений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036781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AC55080-619C-C26F-DA8A-1498EEED7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17946"/>
              </p:ext>
            </p:extLst>
          </p:nvPr>
        </p:nvGraphicFramePr>
        <p:xfrm>
          <a:off x="6169024" y="3984625"/>
          <a:ext cx="5796944" cy="218907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98472">
                  <a:extLst>
                    <a:ext uri="{9D8B030D-6E8A-4147-A177-3AD203B41FA5}">
                      <a16:colId xmlns:a16="http://schemas.microsoft.com/office/drawing/2014/main" val="3187664626"/>
                    </a:ext>
                  </a:extLst>
                </a:gridCol>
                <a:gridCol w="2898472">
                  <a:extLst>
                    <a:ext uri="{9D8B030D-6E8A-4147-A177-3AD203B41FA5}">
                      <a16:colId xmlns:a16="http://schemas.microsoft.com/office/drawing/2014/main" val="262465598"/>
                    </a:ext>
                  </a:extLst>
                </a:gridCol>
              </a:tblGrid>
              <a:tr h="341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Виды структурной изомерии спиртов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Положение функциональной группы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51982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Межклассовая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(с простыми эфирами)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Пропанол-1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67215164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</a:rPr>
                        <a:t>Бутанол-1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Пентанол-1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642659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</a:rPr>
                        <a:t>Пропандиол-1,2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</a:rPr>
                        <a:t>Пропанол-2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785623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</a:rPr>
                        <a:t>Углеродного скелета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Изобутанол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3422"/>
                  </a:ext>
                </a:extLst>
              </a:tr>
              <a:tr h="35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Этилизопропиловый</a:t>
                      </a:r>
                      <a:r>
                        <a:rPr lang="ru-RU" sz="1000" b="1" dirty="0">
                          <a:effectLst/>
                        </a:rPr>
                        <a:t> эфир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en-US" sz="1800" b="1" dirty="0">
                          <a:solidFill>
                            <a:schemeClr val="accent1"/>
                          </a:solidFill>
                          <a:effectLst/>
                        </a:rPr>
                        <a:t>*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1348165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EFDAB85-0433-ACCD-56AA-59C61BDED1D1}"/>
              </a:ext>
            </a:extLst>
          </p:cNvPr>
          <p:cNvCxnSpPr>
            <a:cxnSpLocks/>
          </p:cNvCxnSpPr>
          <p:nvPr/>
        </p:nvCxnSpPr>
        <p:spPr>
          <a:xfrm flipV="1">
            <a:off x="8805734" y="2645303"/>
            <a:ext cx="42835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527FF98-FDAC-005B-A7FD-1EF5873469F6}"/>
              </a:ext>
            </a:extLst>
          </p:cNvPr>
          <p:cNvCxnSpPr>
            <a:cxnSpLocks/>
          </p:cNvCxnSpPr>
          <p:nvPr/>
        </p:nvCxnSpPr>
        <p:spPr>
          <a:xfrm flipH="1">
            <a:off x="8562928" y="2645304"/>
            <a:ext cx="242806" cy="269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6F95C01-2947-6E28-70F6-3B133C245408}"/>
              </a:ext>
            </a:extLst>
          </p:cNvPr>
          <p:cNvCxnSpPr>
            <a:cxnSpLocks/>
          </p:cNvCxnSpPr>
          <p:nvPr/>
        </p:nvCxnSpPr>
        <p:spPr>
          <a:xfrm flipH="1">
            <a:off x="8684331" y="2642902"/>
            <a:ext cx="121403" cy="882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06AF7A4-254A-61D0-74A7-4F0134F23C10}"/>
              </a:ext>
            </a:extLst>
          </p:cNvPr>
          <p:cNvCxnSpPr>
            <a:cxnSpLocks/>
          </p:cNvCxnSpPr>
          <p:nvPr/>
        </p:nvCxnSpPr>
        <p:spPr>
          <a:xfrm flipH="1">
            <a:off x="8941300" y="2656182"/>
            <a:ext cx="275743" cy="445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B4BF2DC5-7A96-CFE5-CC84-4D5811A048B5}"/>
              </a:ext>
            </a:extLst>
          </p:cNvPr>
          <p:cNvCxnSpPr>
            <a:cxnSpLocks/>
          </p:cNvCxnSpPr>
          <p:nvPr/>
        </p:nvCxnSpPr>
        <p:spPr>
          <a:xfrm>
            <a:off x="9217043" y="2642902"/>
            <a:ext cx="332203" cy="477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3FDC238-BB8C-D2F6-D86B-C597AD5C4E22}"/>
              </a:ext>
            </a:extLst>
          </p:cNvPr>
          <p:cNvCxnSpPr>
            <a:cxnSpLocks/>
          </p:cNvCxnSpPr>
          <p:nvPr/>
        </p:nvCxnSpPr>
        <p:spPr>
          <a:xfrm flipH="1">
            <a:off x="8938124" y="2656182"/>
            <a:ext cx="278919" cy="686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8D04AFD-1844-173C-BA9D-38714C5938DF}"/>
              </a:ext>
            </a:extLst>
          </p:cNvPr>
          <p:cNvCxnSpPr>
            <a:cxnSpLocks/>
          </p:cNvCxnSpPr>
          <p:nvPr/>
        </p:nvCxnSpPr>
        <p:spPr>
          <a:xfrm flipV="1">
            <a:off x="8578206" y="2878998"/>
            <a:ext cx="1002724" cy="29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1BF4209-1952-39AB-9404-DEA0DD5DE40F}"/>
              </a:ext>
            </a:extLst>
          </p:cNvPr>
          <p:cNvCxnSpPr>
            <a:cxnSpLocks/>
          </p:cNvCxnSpPr>
          <p:nvPr/>
        </p:nvCxnSpPr>
        <p:spPr>
          <a:xfrm>
            <a:off x="8681155" y="3504614"/>
            <a:ext cx="79463" cy="247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DE76E000-61F7-4692-1D25-1E2EEC09E085}"/>
              </a:ext>
            </a:extLst>
          </p:cNvPr>
          <p:cNvCxnSpPr>
            <a:cxnSpLocks/>
          </p:cNvCxnSpPr>
          <p:nvPr/>
        </p:nvCxnSpPr>
        <p:spPr>
          <a:xfrm>
            <a:off x="8681155" y="3504614"/>
            <a:ext cx="8680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0538C1E-C265-AAD8-E0AC-61CC86D5800B}"/>
              </a:ext>
            </a:extLst>
          </p:cNvPr>
          <p:cNvCxnSpPr>
            <a:cxnSpLocks/>
          </p:cNvCxnSpPr>
          <p:nvPr/>
        </p:nvCxnSpPr>
        <p:spPr>
          <a:xfrm>
            <a:off x="8681155" y="3509064"/>
            <a:ext cx="586500" cy="2425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5186F160-5E5F-94BC-6E1D-AB62D587DBE4}"/>
              </a:ext>
            </a:extLst>
          </p:cNvPr>
          <p:cNvCxnSpPr>
            <a:cxnSpLocks/>
          </p:cNvCxnSpPr>
          <p:nvPr/>
        </p:nvCxnSpPr>
        <p:spPr>
          <a:xfrm flipV="1">
            <a:off x="8869924" y="4153546"/>
            <a:ext cx="513220" cy="468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CD979C14-7319-0010-E0F0-602BEFB1E8D8}"/>
              </a:ext>
            </a:extLst>
          </p:cNvPr>
          <p:cNvCxnSpPr>
            <a:cxnSpLocks/>
          </p:cNvCxnSpPr>
          <p:nvPr/>
        </p:nvCxnSpPr>
        <p:spPr>
          <a:xfrm flipH="1">
            <a:off x="8745032" y="4200421"/>
            <a:ext cx="124892" cy="141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D79F9983-5C7E-5B70-12E1-ED26DF31127B}"/>
              </a:ext>
            </a:extLst>
          </p:cNvPr>
          <p:cNvCxnSpPr>
            <a:cxnSpLocks/>
          </p:cNvCxnSpPr>
          <p:nvPr/>
        </p:nvCxnSpPr>
        <p:spPr>
          <a:xfrm>
            <a:off x="8687820" y="4583623"/>
            <a:ext cx="1037366" cy="337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8F63B65C-E881-58D9-1679-9EC03B7CB3A6}"/>
              </a:ext>
            </a:extLst>
          </p:cNvPr>
          <p:cNvCxnSpPr>
            <a:cxnSpLocks/>
          </p:cNvCxnSpPr>
          <p:nvPr/>
        </p:nvCxnSpPr>
        <p:spPr>
          <a:xfrm>
            <a:off x="8745032" y="5609819"/>
            <a:ext cx="980154" cy="3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07FC4595-D792-7490-C65C-829D04041BAF}"/>
              </a:ext>
            </a:extLst>
          </p:cNvPr>
          <p:cNvCxnSpPr>
            <a:cxnSpLocks/>
          </p:cNvCxnSpPr>
          <p:nvPr/>
        </p:nvCxnSpPr>
        <p:spPr>
          <a:xfrm flipV="1">
            <a:off x="8745032" y="4920902"/>
            <a:ext cx="193092" cy="688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5FEA53C0-FC7E-0982-41AC-AFC9259FC743}"/>
              </a:ext>
            </a:extLst>
          </p:cNvPr>
          <p:cNvCxnSpPr>
            <a:cxnSpLocks/>
          </p:cNvCxnSpPr>
          <p:nvPr/>
        </p:nvCxnSpPr>
        <p:spPr>
          <a:xfrm>
            <a:off x="9383144" y="4153546"/>
            <a:ext cx="166102" cy="302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AEBF9CCA-067F-C879-AD13-469ECD9C297B}"/>
              </a:ext>
            </a:extLst>
          </p:cNvPr>
          <p:cNvCxnSpPr>
            <a:cxnSpLocks/>
          </p:cNvCxnSpPr>
          <p:nvPr/>
        </p:nvCxnSpPr>
        <p:spPr>
          <a:xfrm>
            <a:off x="9383144" y="4153546"/>
            <a:ext cx="28202" cy="1162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3C80722-D558-0E4C-CFAC-25D6E8C997DB}"/>
              </a:ext>
            </a:extLst>
          </p:cNvPr>
          <p:cNvCxnSpPr>
            <a:cxnSpLocks/>
          </p:cNvCxnSpPr>
          <p:nvPr/>
        </p:nvCxnSpPr>
        <p:spPr>
          <a:xfrm flipH="1">
            <a:off x="8505215" y="4583623"/>
            <a:ext cx="182605" cy="14297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B1CF910A-BE3A-7233-E13D-B5A7F2F54041}"/>
              </a:ext>
            </a:extLst>
          </p:cNvPr>
          <p:cNvCxnSpPr>
            <a:cxnSpLocks/>
          </p:cNvCxnSpPr>
          <p:nvPr/>
        </p:nvCxnSpPr>
        <p:spPr>
          <a:xfrm flipH="1">
            <a:off x="8687820" y="4194479"/>
            <a:ext cx="175940" cy="38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ACCFED0-D664-5F22-C2B4-F9FAD5C0148C}"/>
              </a:ext>
            </a:extLst>
          </p:cNvPr>
          <p:cNvSpPr txBox="1"/>
          <p:nvPr/>
        </p:nvSpPr>
        <p:spPr>
          <a:xfrm>
            <a:off x="6169024" y="6208817"/>
            <a:ext cx="462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</a:t>
            </a:r>
            <a:r>
              <a:rPr lang="en-US" dirty="0"/>
              <a:t> - </a:t>
            </a:r>
            <a:r>
              <a:rPr lang="ru-RU" dirty="0"/>
              <a:t>прояви креативность с пустым элементом</a:t>
            </a:r>
          </a:p>
        </p:txBody>
      </p:sp>
    </p:spTree>
    <p:extLst>
      <p:ext uri="{BB962C8B-B14F-4D97-AF65-F5344CB8AC3E}">
        <p14:creationId xmlns:p14="http://schemas.microsoft.com/office/powerpoint/2010/main" val="225216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35DC-11E3-8F3B-2085-59DCD8C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accent1"/>
                </a:solidFill>
              </a:rPr>
              <a:t>IV </a:t>
            </a:r>
            <a:r>
              <a:rPr lang="ru-RU" b="1" dirty="0">
                <a:solidFill>
                  <a:schemeClr val="accent1"/>
                </a:solidFill>
              </a:rPr>
              <a:t>этап урока "ЦЕПОЧКА ПРЕВРАЩЕНИЙ"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6B7D3-E84A-726A-4467-F4A1EB1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47675"/>
          </a:xfrm>
        </p:spPr>
        <p:txBody>
          <a:bodyPr/>
          <a:lstStyle/>
          <a:p>
            <a:r>
              <a:rPr lang="ru-RU" dirty="0"/>
              <a:t>Проведение этапа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93ACCE9-0C6E-61C0-D2C9-96D10A7BED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3459175"/>
              </p:ext>
            </p:extLst>
          </p:nvPr>
        </p:nvGraphicFramePr>
        <p:xfrm>
          <a:off x="839788" y="2128837"/>
          <a:ext cx="5157786" cy="391856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578893">
                  <a:extLst>
                    <a:ext uri="{9D8B030D-6E8A-4147-A177-3AD203B41FA5}">
                      <a16:colId xmlns:a16="http://schemas.microsoft.com/office/drawing/2014/main" val="2983493703"/>
                    </a:ext>
                  </a:extLst>
                </a:gridCol>
                <a:gridCol w="2578893">
                  <a:extLst>
                    <a:ext uri="{9D8B030D-6E8A-4147-A177-3AD203B41FA5}">
                      <a16:colId xmlns:a16="http://schemas.microsoft.com/office/drawing/2014/main" val="3614250413"/>
                    </a:ext>
                  </a:extLst>
                </a:gridCol>
              </a:tblGrid>
              <a:tr h="359720">
                <a:tc>
                  <a:txBody>
                    <a:bodyPr/>
                    <a:lstStyle/>
                    <a:p>
                      <a:r>
                        <a:rPr lang="ru-RU" sz="1600" dirty="0"/>
                        <a:t>Действия учителя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Действия учеников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50463"/>
                  </a:ext>
                </a:extLst>
              </a:tr>
              <a:tr h="1771666">
                <a:tc>
                  <a:txBody>
                    <a:bodyPr/>
                    <a:lstStyle/>
                    <a:p>
                      <a:r>
                        <a:rPr lang="ru-RU" sz="1600" dirty="0"/>
                        <a:t>Выдает задание №4, случайным образом распределив варианты между командами.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Командными усилиями, обмениваясь знаниями выполняют задание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81464"/>
                  </a:ext>
                </a:extLst>
              </a:tr>
              <a:tr h="1787177">
                <a:tc>
                  <a:txBody>
                    <a:bodyPr/>
                    <a:lstStyle/>
                    <a:p>
                      <a:r>
                        <a:rPr lang="ru-RU" sz="1600" dirty="0"/>
                        <a:t>Оценивает результат выполнения задания №4, записывает результаты на доске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Анализируют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43996"/>
                  </a:ext>
                </a:extLst>
              </a:tr>
            </a:tbl>
          </a:graphicData>
        </a:graphic>
      </p:graphicFrame>
      <p:sp>
        <p:nvSpPr>
          <p:cNvPr id="5" name="Текст 4">
            <a:extLst>
              <a:ext uri="{FF2B5EF4-FFF2-40B4-BE49-F238E27FC236}">
                <a16:creationId xmlns:a16="http://schemas.microsoft.com/office/drawing/2014/main" id="{32A5C016-6D98-5BAA-2B99-A29870614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7675"/>
          </a:xfrm>
        </p:spPr>
        <p:txBody>
          <a:bodyPr/>
          <a:lstStyle/>
          <a:p>
            <a:r>
              <a:rPr lang="ru-RU" dirty="0"/>
              <a:t>Содержание задания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8767C-8093-F42E-B44F-957E6B5C6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128838"/>
            <a:ext cx="5183188" cy="58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Составить цепочку превращений из предложенных элементов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8A3534D-3EF7-97BB-B188-1899EA362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45758"/>
              </p:ext>
            </p:extLst>
          </p:nvPr>
        </p:nvGraphicFramePr>
        <p:xfrm>
          <a:off x="6194428" y="2757393"/>
          <a:ext cx="5831667" cy="154228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43533">
                  <a:extLst>
                    <a:ext uri="{9D8B030D-6E8A-4147-A177-3AD203B41FA5}">
                      <a16:colId xmlns:a16="http://schemas.microsoft.com/office/drawing/2014/main" val="1305888587"/>
                    </a:ext>
                  </a:extLst>
                </a:gridCol>
                <a:gridCol w="1944067">
                  <a:extLst>
                    <a:ext uri="{9D8B030D-6E8A-4147-A177-3AD203B41FA5}">
                      <a16:colId xmlns:a16="http://schemas.microsoft.com/office/drawing/2014/main" val="3323585790"/>
                    </a:ext>
                  </a:extLst>
                </a:gridCol>
                <a:gridCol w="1944067">
                  <a:extLst>
                    <a:ext uri="{9D8B030D-6E8A-4147-A177-3AD203B41FA5}">
                      <a16:colId xmlns:a16="http://schemas.microsoft.com/office/drawing/2014/main" val="613665494"/>
                    </a:ext>
                  </a:extLst>
                </a:gridCol>
              </a:tblGrid>
              <a:tr h="77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Фенолят натрия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Фенол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Циклогексанол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612424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Циклогексен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Циклогександиол-1,2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1,2-дибромциклогексан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149409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91B27E0-30DB-8F37-77FC-3E023E70F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82315"/>
              </p:ext>
            </p:extLst>
          </p:nvPr>
        </p:nvGraphicFramePr>
        <p:xfrm>
          <a:off x="6194428" y="4495137"/>
          <a:ext cx="5831667" cy="154228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943533">
                  <a:extLst>
                    <a:ext uri="{9D8B030D-6E8A-4147-A177-3AD203B41FA5}">
                      <a16:colId xmlns:a16="http://schemas.microsoft.com/office/drawing/2014/main" val="228977115"/>
                    </a:ext>
                  </a:extLst>
                </a:gridCol>
                <a:gridCol w="1944067">
                  <a:extLst>
                    <a:ext uri="{9D8B030D-6E8A-4147-A177-3AD203B41FA5}">
                      <a16:colId xmlns:a16="http://schemas.microsoft.com/office/drawing/2014/main" val="3880547151"/>
                    </a:ext>
                  </a:extLst>
                </a:gridCol>
                <a:gridCol w="1944067">
                  <a:extLst>
                    <a:ext uri="{9D8B030D-6E8A-4147-A177-3AD203B41FA5}">
                      <a16:colId xmlns:a16="http://schemas.microsoft.com/office/drawing/2014/main" val="1297947601"/>
                    </a:ext>
                  </a:extLst>
                </a:gridCol>
              </a:tblGrid>
              <a:tr h="77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Циклопропан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1,3-дибромпропан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1-хлорпропан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659747"/>
                  </a:ext>
                </a:extLst>
              </a:tr>
              <a:tr h="77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</a:rPr>
                        <a:t>Пропанол-1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Пропен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2-хлорпропан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4880149"/>
                  </a:ext>
                </a:extLst>
              </a:tr>
            </a:tbl>
          </a:graphicData>
        </a:graphic>
      </p:graphicFrame>
      <p:pic>
        <p:nvPicPr>
          <p:cNvPr id="84" name="Рисунок 83" descr="Значок 1 контур">
            <a:extLst>
              <a:ext uri="{FF2B5EF4-FFF2-40B4-BE49-F238E27FC236}">
                <a16:creationId xmlns:a16="http://schemas.microsoft.com/office/drawing/2014/main" id="{4EF57C51-14FB-8704-5685-637D4C27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428" y="2737078"/>
            <a:ext cx="404544" cy="404544"/>
          </a:xfrm>
          <a:prstGeom prst="rect">
            <a:avLst/>
          </a:prstGeom>
        </p:spPr>
      </p:pic>
      <p:pic>
        <p:nvPicPr>
          <p:cNvPr id="86" name="Рисунок 85" descr="Значок контур">
            <a:extLst>
              <a:ext uri="{FF2B5EF4-FFF2-40B4-BE49-F238E27FC236}">
                <a16:creationId xmlns:a16="http://schemas.microsoft.com/office/drawing/2014/main" id="{5A107054-540A-4BF4-21E7-3E1E255E6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7259" y="3111033"/>
            <a:ext cx="404544" cy="404544"/>
          </a:xfrm>
          <a:prstGeom prst="rect">
            <a:avLst/>
          </a:prstGeom>
        </p:spPr>
      </p:pic>
      <p:pic>
        <p:nvPicPr>
          <p:cNvPr id="88" name="Рисунок 87" descr="Значок 3 контур">
            <a:extLst>
              <a:ext uri="{FF2B5EF4-FFF2-40B4-BE49-F238E27FC236}">
                <a16:creationId xmlns:a16="http://schemas.microsoft.com/office/drawing/2014/main" id="{C88FCC72-DF37-5397-4174-413F4BB87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1551" y="2749265"/>
            <a:ext cx="404544" cy="404544"/>
          </a:xfrm>
          <a:prstGeom prst="rect">
            <a:avLst/>
          </a:prstGeom>
        </p:spPr>
      </p:pic>
      <p:pic>
        <p:nvPicPr>
          <p:cNvPr id="90" name="Рисунок 89" descr="Значок 4 контур">
            <a:extLst>
              <a:ext uri="{FF2B5EF4-FFF2-40B4-BE49-F238E27FC236}">
                <a16:creationId xmlns:a16="http://schemas.microsoft.com/office/drawing/2014/main" id="{3D987EFC-8AA8-AAF0-EFD2-067E3F2736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2715" y="3895137"/>
            <a:ext cx="404544" cy="404544"/>
          </a:xfrm>
          <a:prstGeom prst="rect">
            <a:avLst/>
          </a:prstGeom>
        </p:spPr>
      </p:pic>
      <p:pic>
        <p:nvPicPr>
          <p:cNvPr id="92" name="Рисунок 91" descr="Значок 5 контур">
            <a:extLst>
              <a:ext uri="{FF2B5EF4-FFF2-40B4-BE49-F238E27FC236}">
                <a16:creationId xmlns:a16="http://schemas.microsoft.com/office/drawing/2014/main" id="{2EE146FD-E4CB-2BE2-1411-89A39A6775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88009" y="3885641"/>
            <a:ext cx="404544" cy="404544"/>
          </a:xfrm>
          <a:prstGeom prst="rect">
            <a:avLst/>
          </a:prstGeom>
        </p:spPr>
      </p:pic>
      <p:pic>
        <p:nvPicPr>
          <p:cNvPr id="94" name="Рисунок 93" descr="Значок 6 контур">
            <a:extLst>
              <a:ext uri="{FF2B5EF4-FFF2-40B4-BE49-F238E27FC236}">
                <a16:creationId xmlns:a16="http://schemas.microsoft.com/office/drawing/2014/main" id="{08CC384A-70CB-84DF-98C5-81ADB4249C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68515" y="3499488"/>
            <a:ext cx="404544" cy="404544"/>
          </a:xfrm>
          <a:prstGeom prst="rect">
            <a:avLst/>
          </a:prstGeom>
        </p:spPr>
      </p:pic>
      <p:pic>
        <p:nvPicPr>
          <p:cNvPr id="95" name="Рисунок 94" descr="Значок 1 контур">
            <a:extLst>
              <a:ext uri="{FF2B5EF4-FFF2-40B4-BE49-F238E27FC236}">
                <a16:creationId xmlns:a16="http://schemas.microsoft.com/office/drawing/2014/main" id="{01258546-B696-0688-073A-9C5EFF047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8009" y="4460805"/>
            <a:ext cx="404544" cy="404544"/>
          </a:xfrm>
          <a:prstGeom prst="rect">
            <a:avLst/>
          </a:prstGeom>
        </p:spPr>
      </p:pic>
      <p:pic>
        <p:nvPicPr>
          <p:cNvPr id="96" name="Рисунок 95" descr="Значок контур">
            <a:extLst>
              <a:ext uri="{FF2B5EF4-FFF2-40B4-BE49-F238E27FC236}">
                <a16:creationId xmlns:a16="http://schemas.microsoft.com/office/drawing/2014/main" id="{78D200A8-F46B-2C1D-B8E1-356556605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1082" y="4495137"/>
            <a:ext cx="404544" cy="404544"/>
          </a:xfrm>
          <a:prstGeom prst="rect">
            <a:avLst/>
          </a:prstGeom>
        </p:spPr>
      </p:pic>
      <p:pic>
        <p:nvPicPr>
          <p:cNvPr id="97" name="Рисунок 96" descr="Значок 3 контур">
            <a:extLst>
              <a:ext uri="{FF2B5EF4-FFF2-40B4-BE49-F238E27FC236}">
                <a16:creationId xmlns:a16="http://schemas.microsoft.com/office/drawing/2014/main" id="{72899AB9-F723-2B50-0587-4550543D5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8515" y="4867943"/>
            <a:ext cx="404544" cy="404544"/>
          </a:xfrm>
          <a:prstGeom prst="rect">
            <a:avLst/>
          </a:prstGeom>
        </p:spPr>
      </p:pic>
      <p:pic>
        <p:nvPicPr>
          <p:cNvPr id="98" name="Рисунок 97" descr="Значок 4 контур">
            <a:extLst>
              <a:ext uri="{FF2B5EF4-FFF2-40B4-BE49-F238E27FC236}">
                <a16:creationId xmlns:a16="http://schemas.microsoft.com/office/drawing/2014/main" id="{31BAD943-3D49-E06B-21D3-CB51D311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2715" y="5631369"/>
            <a:ext cx="404544" cy="404544"/>
          </a:xfrm>
          <a:prstGeom prst="rect">
            <a:avLst/>
          </a:prstGeom>
        </p:spPr>
      </p:pic>
      <p:pic>
        <p:nvPicPr>
          <p:cNvPr id="99" name="Рисунок 98" descr="Значок 5 контур">
            <a:extLst>
              <a:ext uri="{FF2B5EF4-FFF2-40B4-BE49-F238E27FC236}">
                <a16:creationId xmlns:a16="http://schemas.microsoft.com/office/drawing/2014/main" id="{6FA381DE-4DBA-C6E2-BAE7-263823932A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5821" y="5266281"/>
            <a:ext cx="404544" cy="404544"/>
          </a:xfrm>
          <a:prstGeom prst="rect">
            <a:avLst/>
          </a:prstGeom>
        </p:spPr>
      </p:pic>
      <p:pic>
        <p:nvPicPr>
          <p:cNvPr id="100" name="Рисунок 99" descr="Значок 6 контур">
            <a:extLst>
              <a:ext uri="{FF2B5EF4-FFF2-40B4-BE49-F238E27FC236}">
                <a16:creationId xmlns:a16="http://schemas.microsoft.com/office/drawing/2014/main" id="{015A7C99-8790-BADF-F489-05E6B3A8D4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42581" y="5631369"/>
            <a:ext cx="404544" cy="4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35DC-11E3-8F3B-2085-59DCD8C1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>
                <a:solidFill>
                  <a:schemeClr val="accent1"/>
                </a:solidFill>
              </a:rPr>
              <a:t>V </a:t>
            </a:r>
            <a:r>
              <a:rPr lang="ru-RU" b="1">
                <a:solidFill>
                  <a:schemeClr val="accent1"/>
                </a:solidFill>
              </a:rPr>
              <a:t>этап урока "УГАДАЙКА"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6B7D3-E84A-726A-4467-F4A1EB1A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62088"/>
            <a:ext cx="5157787" cy="447675"/>
          </a:xfrm>
        </p:spPr>
        <p:txBody>
          <a:bodyPr/>
          <a:lstStyle/>
          <a:p>
            <a:r>
              <a:rPr lang="ru-RU" dirty="0"/>
              <a:t>Проведение этапа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93ACCE9-0C6E-61C0-D2C9-96D10A7BED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4602432"/>
              </p:ext>
            </p:extLst>
          </p:nvPr>
        </p:nvGraphicFramePr>
        <p:xfrm>
          <a:off x="839787" y="2128838"/>
          <a:ext cx="8663028" cy="368663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31514">
                  <a:extLst>
                    <a:ext uri="{9D8B030D-6E8A-4147-A177-3AD203B41FA5}">
                      <a16:colId xmlns:a16="http://schemas.microsoft.com/office/drawing/2014/main" val="2983493703"/>
                    </a:ext>
                  </a:extLst>
                </a:gridCol>
                <a:gridCol w="4331514">
                  <a:extLst>
                    <a:ext uri="{9D8B030D-6E8A-4147-A177-3AD203B41FA5}">
                      <a16:colId xmlns:a16="http://schemas.microsoft.com/office/drawing/2014/main" val="3614250413"/>
                    </a:ext>
                  </a:extLst>
                </a:gridCol>
              </a:tblGrid>
              <a:tr h="307147">
                <a:tc>
                  <a:txBody>
                    <a:bodyPr/>
                    <a:lstStyle/>
                    <a:p>
                      <a:r>
                        <a:rPr lang="ru-RU" sz="1600"/>
                        <a:t>Действия учителя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Действия учеников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50463"/>
                  </a:ext>
                </a:extLst>
              </a:tr>
              <a:tr h="907659">
                <a:tc>
                  <a:txBody>
                    <a:bodyPr/>
                    <a:lstStyle/>
                    <a:p>
                      <a:r>
                        <a:rPr lang="ru-RU" sz="1600"/>
                        <a:t>Просит команды загадать формулу спирта или фенола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Команды загадывают свои вещества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681464"/>
                  </a:ext>
                </a:extLst>
              </a:tr>
              <a:tr h="1117119">
                <a:tc>
                  <a:txBody>
                    <a:bodyPr/>
                    <a:lstStyle/>
                    <a:p>
                      <a:r>
                        <a:rPr lang="ru-RU" sz="1600"/>
                        <a:t>Предлагает поочередно задавать уточняющие вопросы для того, чтобы отгадать вещество, загаданное командой соперников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Командами поочередно задают друг-другу вопросы пытаясь отгадать загадку за меньшее число вопросов, чем задаст команда противников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43996"/>
                  </a:ext>
                </a:extLst>
              </a:tr>
              <a:tr h="1326579">
                <a:tc>
                  <a:txBody>
                    <a:bodyPr/>
                    <a:lstStyle/>
                    <a:p>
                      <a:r>
                        <a:rPr lang="ru-RU" sz="1600"/>
                        <a:t>Оценивает результат выполнения задания этапа, записывает результаты на доске, суммирует результаты по всем этапам и объявляет команду-победителя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Поздравляют команду-победителя, делятся впечатлениями о проведенном уроке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38980"/>
                  </a:ext>
                </a:extLst>
              </a:tr>
            </a:tbl>
          </a:graphicData>
        </a:graphic>
      </p:graphicFrame>
      <p:pic>
        <p:nvPicPr>
          <p:cNvPr id="21" name="Рисунок 20" descr="Мысль со сплошной заливкой">
            <a:extLst>
              <a:ext uri="{FF2B5EF4-FFF2-40B4-BE49-F238E27FC236}">
                <a16:creationId xmlns:a16="http://schemas.microsoft.com/office/drawing/2014/main" id="{B7F6BB93-086D-6505-4C50-198423243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7813" y="2382485"/>
            <a:ext cx="914400" cy="914400"/>
          </a:xfrm>
          <a:prstGeom prst="rect">
            <a:avLst/>
          </a:prstGeom>
        </p:spPr>
      </p:pic>
      <p:pic>
        <p:nvPicPr>
          <p:cNvPr id="23" name="Рисунок 22" descr="Вопросы со сплошной заливкой">
            <a:extLst>
              <a:ext uri="{FF2B5EF4-FFF2-40B4-BE49-F238E27FC236}">
                <a16:creationId xmlns:a16="http://schemas.microsoft.com/office/drawing/2014/main" id="{EA706430-BFBF-5B12-3DDC-64F8E4BBC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7813" y="3492174"/>
            <a:ext cx="914400" cy="914400"/>
          </a:xfrm>
          <a:prstGeom prst="rect">
            <a:avLst/>
          </a:prstGeom>
        </p:spPr>
      </p:pic>
      <p:pic>
        <p:nvPicPr>
          <p:cNvPr id="25" name="Рисунок 24" descr="Праздничный венок со сплошной заливкой">
            <a:extLst>
              <a:ext uri="{FF2B5EF4-FFF2-40B4-BE49-F238E27FC236}">
                <a16:creationId xmlns:a16="http://schemas.microsoft.com/office/drawing/2014/main" id="{DEE1F9E1-C523-5DCB-4BCE-43462D6D4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7813" y="4601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4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Заголовок 41">
            <a:extLst>
              <a:ext uri="{FF2B5EF4-FFF2-40B4-BE49-F238E27FC236}">
                <a16:creationId xmlns:a16="http://schemas.microsoft.com/office/drawing/2014/main" id="{050C2D97-3F32-BCAC-7AF6-E4CD616A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3753220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 err="1">
                <a:solidFill>
                  <a:schemeClr val="accent1"/>
                </a:solidFill>
              </a:rPr>
              <a:t>Спасибо</a:t>
            </a:r>
            <a:r>
              <a:rPr lang="en-US" sz="5400" b="1" dirty="0">
                <a:solidFill>
                  <a:schemeClr val="accent1"/>
                </a:solidFill>
              </a:rPr>
              <a:t> </a:t>
            </a:r>
            <a:br>
              <a:rPr lang="ru-RU" sz="5400" b="1" dirty="0">
                <a:solidFill>
                  <a:schemeClr val="accent1"/>
                </a:solidFill>
              </a:rPr>
            </a:br>
            <a:r>
              <a:rPr lang="en-US" sz="5400" b="1" dirty="0" err="1">
                <a:solidFill>
                  <a:schemeClr val="accent1"/>
                </a:solidFill>
              </a:rPr>
              <a:t>за</a:t>
            </a:r>
            <a:br>
              <a:rPr lang="ru-RU" sz="5400" b="1" dirty="0">
                <a:solidFill>
                  <a:schemeClr val="accent1"/>
                </a:solidFill>
              </a:rPr>
            </a:br>
            <a:r>
              <a:rPr lang="en-US" sz="5400" b="1" dirty="0" err="1">
                <a:solidFill>
                  <a:schemeClr val="accent1"/>
                </a:solidFill>
              </a:rPr>
              <a:t>внимание</a:t>
            </a:r>
            <a:r>
              <a:rPr lang="en-US" sz="540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83F638-E4E7-E94D-0055-50E5DD19D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057" y="311699"/>
            <a:ext cx="4243589" cy="20440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i="1" dirty="0"/>
              <a:t>14.04.22, </a:t>
            </a:r>
            <a:r>
              <a:rPr lang="en-US" sz="1400" i="1" dirty="0" err="1"/>
              <a:t>в</a:t>
            </a:r>
            <a:r>
              <a:rPr lang="en-US" sz="1400" i="1" dirty="0"/>
              <a:t> </a:t>
            </a:r>
            <a:r>
              <a:rPr lang="en-US" sz="1400" i="1" dirty="0" err="1"/>
              <a:t>рамках</a:t>
            </a:r>
            <a:r>
              <a:rPr lang="en-US" sz="1400" i="1" dirty="0"/>
              <a:t> </a:t>
            </a:r>
            <a:r>
              <a:rPr lang="en-US" sz="1400" i="1" dirty="0" err="1"/>
              <a:t>краевого</a:t>
            </a:r>
            <a:r>
              <a:rPr lang="en-US" sz="1400" i="1" dirty="0"/>
              <a:t> </a:t>
            </a:r>
            <a:r>
              <a:rPr lang="en-US" sz="1400" i="1" dirty="0" err="1"/>
              <a:t>семинара</a:t>
            </a:r>
            <a:r>
              <a:rPr lang="en-US" sz="1400" i="1" dirty="0"/>
              <a:t> «</a:t>
            </a:r>
            <a:r>
              <a:rPr lang="en-US" sz="1400" i="1" dirty="0" err="1"/>
              <a:t>Лучшие</a:t>
            </a:r>
            <a:r>
              <a:rPr lang="en-US" sz="1400" i="1" dirty="0"/>
              <a:t> </a:t>
            </a:r>
            <a:r>
              <a:rPr lang="en-US" sz="1400" i="1" dirty="0" err="1"/>
              <a:t>практики</a:t>
            </a:r>
            <a:r>
              <a:rPr lang="en-US" sz="1400" i="1" dirty="0"/>
              <a:t> </a:t>
            </a:r>
            <a:r>
              <a:rPr lang="en-US" sz="1400" i="1" dirty="0" err="1"/>
              <a:t>подготовки</a:t>
            </a:r>
            <a:r>
              <a:rPr lang="en-US" sz="1400" i="1" dirty="0"/>
              <a:t> </a:t>
            </a:r>
            <a:r>
              <a:rPr lang="en-US" sz="1400" i="1" dirty="0" err="1"/>
              <a:t>к</a:t>
            </a:r>
            <a:r>
              <a:rPr lang="en-US" sz="1400" i="1" dirty="0"/>
              <a:t> </a:t>
            </a:r>
            <a:r>
              <a:rPr lang="en-US" sz="1400" i="1" dirty="0" err="1"/>
              <a:t>государственной</a:t>
            </a:r>
            <a:r>
              <a:rPr lang="en-US" sz="1400" i="1" dirty="0"/>
              <a:t> </a:t>
            </a:r>
            <a:r>
              <a:rPr lang="en-US" sz="1400" i="1" dirty="0" err="1"/>
              <a:t>итоговой</a:t>
            </a:r>
            <a:r>
              <a:rPr lang="en-US" sz="1400" i="1" dirty="0"/>
              <a:t> </a:t>
            </a:r>
            <a:r>
              <a:rPr lang="en-US" sz="1400" i="1" dirty="0" err="1"/>
              <a:t>аттестации</a:t>
            </a:r>
            <a:r>
              <a:rPr lang="en-US" sz="1400" i="1" dirty="0"/>
              <a:t> </a:t>
            </a:r>
            <a:r>
              <a:rPr lang="en-US" sz="1400" i="1" dirty="0" err="1"/>
              <a:t>на</a:t>
            </a:r>
            <a:r>
              <a:rPr lang="en-US" sz="1400" i="1" dirty="0"/>
              <a:t> </a:t>
            </a:r>
            <a:r>
              <a:rPr lang="en-US" sz="1400" i="1" dirty="0" err="1"/>
              <a:t>основе</a:t>
            </a:r>
            <a:r>
              <a:rPr lang="en-US" sz="1400" i="1" dirty="0"/>
              <a:t> </a:t>
            </a:r>
            <a:r>
              <a:rPr lang="en-US" sz="1400" i="1" dirty="0" err="1"/>
              <a:t>анализа</a:t>
            </a:r>
            <a:r>
              <a:rPr lang="en-US" sz="1400" i="1" dirty="0"/>
              <a:t> </a:t>
            </a:r>
            <a:r>
              <a:rPr lang="en-US" sz="1400" i="1" dirty="0" err="1"/>
              <a:t>результатов</a:t>
            </a:r>
            <a:r>
              <a:rPr lang="en-US" sz="1400" i="1" dirty="0"/>
              <a:t> </a:t>
            </a:r>
            <a:r>
              <a:rPr lang="en-US" sz="1400" i="1" dirty="0" err="1"/>
              <a:t>оценочных</a:t>
            </a:r>
            <a:r>
              <a:rPr lang="en-US" sz="1400" i="1" dirty="0"/>
              <a:t> </a:t>
            </a:r>
            <a:r>
              <a:rPr lang="en-US" sz="1400" i="1" dirty="0" err="1"/>
              <a:t>процедур</a:t>
            </a:r>
            <a:r>
              <a:rPr lang="en-US" sz="1400" i="1" dirty="0"/>
              <a:t> </a:t>
            </a:r>
            <a:r>
              <a:rPr lang="en-US" sz="1400" i="1" dirty="0" err="1"/>
              <a:t>по</a:t>
            </a:r>
            <a:r>
              <a:rPr lang="en-US" sz="1400" i="1" dirty="0"/>
              <a:t> </a:t>
            </a:r>
            <a:r>
              <a:rPr lang="en-US" sz="1400" i="1" dirty="0" err="1"/>
              <a:t>химии</a:t>
            </a:r>
            <a:r>
              <a:rPr lang="en-US" sz="1400" i="1" dirty="0"/>
              <a:t>»</a:t>
            </a:r>
            <a:r>
              <a:rPr lang="ru-RU" sz="1400" i="1" dirty="0"/>
              <a:t>,</a:t>
            </a:r>
            <a:r>
              <a:rPr lang="en-US" sz="1400" i="1" dirty="0"/>
              <a:t> </a:t>
            </a:r>
            <a:r>
              <a:rPr lang="en-US" sz="1400" i="1" dirty="0" err="1"/>
              <a:t>учителем</a:t>
            </a:r>
            <a:r>
              <a:rPr lang="en-US" sz="1400" i="1" dirty="0"/>
              <a:t> </a:t>
            </a:r>
            <a:r>
              <a:rPr lang="en-US" sz="1400" i="1" dirty="0" err="1"/>
              <a:t>химии</a:t>
            </a:r>
            <a:r>
              <a:rPr lang="en-US" sz="1400" i="1" dirty="0"/>
              <a:t>, </a:t>
            </a:r>
            <a:r>
              <a:rPr lang="en-US" sz="1400" i="1" dirty="0" err="1"/>
              <a:t>муниципальным</a:t>
            </a:r>
            <a:r>
              <a:rPr lang="en-US" sz="1400" i="1" dirty="0"/>
              <a:t> </a:t>
            </a:r>
            <a:r>
              <a:rPr lang="en-US" sz="1400" i="1" dirty="0" err="1"/>
              <a:t>тьютором</a:t>
            </a:r>
            <a:r>
              <a:rPr lang="en-US" sz="1400" i="1" dirty="0"/>
              <a:t> </a:t>
            </a:r>
            <a:r>
              <a:rPr lang="en-US" sz="1400" i="1" dirty="0" err="1"/>
              <a:t>Тихорецкого</a:t>
            </a:r>
            <a:r>
              <a:rPr lang="en-US" sz="1400" i="1" dirty="0"/>
              <a:t> </a:t>
            </a:r>
            <a:r>
              <a:rPr lang="en-US" sz="1400" i="1" dirty="0" err="1"/>
              <a:t>района</a:t>
            </a:r>
            <a:r>
              <a:rPr lang="en-US" sz="1400" i="1" dirty="0"/>
              <a:t>, </a:t>
            </a:r>
            <a:r>
              <a:rPr lang="en-US" sz="1400" b="1" i="1" dirty="0" err="1"/>
              <a:t>Арутюновой</a:t>
            </a:r>
            <a:r>
              <a:rPr lang="en-US" sz="1400" b="1" i="1" dirty="0"/>
              <a:t> </a:t>
            </a:r>
            <a:r>
              <a:rPr lang="en-US" sz="1400" b="1" i="1" dirty="0" err="1"/>
              <a:t>Натальей</a:t>
            </a:r>
            <a:r>
              <a:rPr lang="en-US" sz="1400" b="1" i="1" dirty="0"/>
              <a:t> </a:t>
            </a:r>
            <a:r>
              <a:rPr lang="en-US" sz="1400" b="1" i="1" dirty="0" err="1"/>
              <a:t>Анатольевной</a:t>
            </a:r>
            <a:r>
              <a:rPr lang="en-US" sz="1400" i="1" dirty="0"/>
              <a:t> </a:t>
            </a:r>
            <a:r>
              <a:rPr lang="en-US" sz="1400" i="1" dirty="0" err="1"/>
              <a:t>был</a:t>
            </a:r>
            <a:r>
              <a:rPr lang="en-US" sz="1400" i="1" dirty="0"/>
              <a:t> </a:t>
            </a:r>
            <a:r>
              <a:rPr lang="en-US" sz="1400" i="1" dirty="0" err="1"/>
              <a:t>успешно</a:t>
            </a:r>
            <a:r>
              <a:rPr lang="en-US" sz="1400" i="1" dirty="0"/>
              <a:t> </a:t>
            </a:r>
            <a:r>
              <a:rPr lang="en-US" sz="1400" i="1" dirty="0" err="1"/>
              <a:t>проведен</a:t>
            </a:r>
            <a:r>
              <a:rPr lang="en-US" sz="1400" i="1" dirty="0"/>
              <a:t> </a:t>
            </a:r>
            <a:r>
              <a:rPr lang="en-US" sz="1400" i="1" dirty="0" err="1"/>
              <a:t>тренинг</a:t>
            </a:r>
            <a:r>
              <a:rPr lang="en-US" sz="1400" i="1" dirty="0"/>
              <a:t> </a:t>
            </a:r>
            <a:r>
              <a:rPr lang="en-US" sz="1400" i="1" dirty="0" err="1"/>
              <a:t>по</a:t>
            </a:r>
            <a:r>
              <a:rPr lang="en-US" sz="1400" i="1" dirty="0"/>
              <a:t> </a:t>
            </a:r>
            <a:r>
              <a:rPr lang="en-US" sz="1400" dirty="0" err="1"/>
              <a:t>применению</a:t>
            </a:r>
            <a:r>
              <a:rPr lang="en-US" sz="1400" dirty="0"/>
              <a:t> </a:t>
            </a:r>
            <a:r>
              <a:rPr lang="en-US" sz="1400" dirty="0" err="1"/>
              <a:t>игровых</a:t>
            </a:r>
            <a:r>
              <a:rPr lang="en-US" sz="1400" dirty="0"/>
              <a:t> </a:t>
            </a:r>
            <a:r>
              <a:rPr lang="en-US" sz="1400" dirty="0" err="1"/>
              <a:t>технологий</a:t>
            </a:r>
            <a:r>
              <a:rPr lang="en-US" sz="1400" dirty="0"/>
              <a:t> </a:t>
            </a:r>
            <a:r>
              <a:rPr lang="en-US" sz="1400" dirty="0" err="1"/>
              <a:t>и</a:t>
            </a:r>
            <a:r>
              <a:rPr lang="en-US" sz="1400" dirty="0"/>
              <a:t> </a:t>
            </a:r>
            <a:r>
              <a:rPr lang="en-US" sz="1400" dirty="0" err="1"/>
              <a:t>технологии</a:t>
            </a:r>
            <a:r>
              <a:rPr lang="en-US" sz="1400" dirty="0"/>
              <a:t> 4К </a:t>
            </a:r>
            <a:r>
              <a:rPr lang="en-US" sz="1400" dirty="0" err="1"/>
              <a:t>в</a:t>
            </a:r>
            <a:r>
              <a:rPr lang="en-US" sz="1400" dirty="0"/>
              <a:t> </a:t>
            </a:r>
            <a:r>
              <a:rPr lang="en-US" sz="1400" dirty="0" err="1"/>
              <a:t>учебном</a:t>
            </a:r>
            <a:r>
              <a:rPr lang="en-US" sz="1400" dirty="0"/>
              <a:t> </a:t>
            </a:r>
            <a:r>
              <a:rPr lang="en-US" sz="1400" dirty="0" err="1"/>
              <a:t>процессе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примере</a:t>
            </a:r>
            <a:r>
              <a:rPr lang="en-US" sz="1400" dirty="0"/>
              <a:t> </a:t>
            </a:r>
            <a:r>
              <a:rPr lang="en-US" sz="1400" dirty="0" err="1"/>
              <a:t>урока</a:t>
            </a:r>
            <a:r>
              <a:rPr lang="en-US" sz="1400" dirty="0"/>
              <a:t> </a:t>
            </a:r>
            <a:r>
              <a:rPr lang="en-US" sz="1400" dirty="0" err="1"/>
              <a:t>химии</a:t>
            </a:r>
            <a:r>
              <a:rPr lang="en-US" sz="1400" dirty="0"/>
              <a:t> </a:t>
            </a:r>
            <a:r>
              <a:rPr lang="en-US" sz="1400" dirty="0" err="1"/>
              <a:t>среди</a:t>
            </a:r>
            <a:r>
              <a:rPr lang="en-US" sz="1400" dirty="0"/>
              <a:t>  </a:t>
            </a:r>
            <a:r>
              <a:rPr lang="en-US" sz="1400" dirty="0" err="1"/>
              <a:t>посетивших</a:t>
            </a:r>
            <a:r>
              <a:rPr lang="en-US" sz="1400" dirty="0"/>
              <a:t> </a:t>
            </a:r>
            <a:r>
              <a:rPr lang="en-US" sz="1400" dirty="0" err="1"/>
              <a:t>семинар</a:t>
            </a:r>
            <a:r>
              <a:rPr lang="en-US" sz="1400" dirty="0"/>
              <a:t> </a:t>
            </a:r>
            <a:r>
              <a:rPr lang="en-US" sz="1400" dirty="0" err="1"/>
              <a:t>учителей</a:t>
            </a:r>
            <a:r>
              <a:rPr lang="en-US" sz="1400" dirty="0"/>
              <a:t> </a:t>
            </a:r>
            <a:r>
              <a:rPr lang="en-US" sz="1400" dirty="0" err="1"/>
              <a:t>химии</a:t>
            </a:r>
            <a:r>
              <a:rPr lang="en-US" sz="1400" dirty="0"/>
              <a:t>.</a:t>
            </a:r>
            <a:endParaRPr lang="en-US" sz="1400" i="1" dirty="0"/>
          </a:p>
        </p:txBody>
      </p:sp>
      <p:pic>
        <p:nvPicPr>
          <p:cNvPr id="50" name="Объект 49" descr="Изображение выглядит как текст, внутренний, человек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5C32E1F2-3425-D312-48F0-982D5FBDF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5490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1104</Words>
  <Application>Microsoft Macintosh PowerPoint</Application>
  <PresentationFormat>Широкоэкранный</PresentationFormat>
  <Paragraphs>162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Применение игровых технологий и технологии 4К в учебном процессе на примере урока химии</vt:lpstr>
      <vt:lpstr>Обобщение и систематизация знаний по теме "Спирты и фенолы"</vt:lpstr>
      <vt:lpstr>Применяемые технологии: </vt:lpstr>
      <vt:lpstr>I этап урока "РАЗМИНКА"</vt:lpstr>
      <vt:lpstr>II этап урока "КРЕСТИКИ-НОЛИКИ"</vt:lpstr>
      <vt:lpstr>III этап урока "ОТ ХАОСА К ПОРЯДКУ"</vt:lpstr>
      <vt:lpstr>IV этап урока "ЦЕПОЧКА ПРЕВРАЩЕНИЙ"</vt:lpstr>
      <vt:lpstr>V этап урока "УГАДАЙКА"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игровых технологий и технологии 4К в учебном процессе на примере урока химии</dc:title>
  <dc:creator>Kirill Arutyunov (RU)</dc:creator>
  <cp:lastModifiedBy>Kirill Arutyunov (RU)</cp:lastModifiedBy>
  <cp:revision>7</cp:revision>
  <dcterms:created xsi:type="dcterms:W3CDTF">2022-04-19T03:41:36Z</dcterms:created>
  <dcterms:modified xsi:type="dcterms:W3CDTF">2022-04-19T09:00:13Z</dcterms:modified>
</cp:coreProperties>
</file>