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3" r:id="rId2"/>
    <p:sldId id="267" r:id="rId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CCFFCC"/>
    <a:srgbClr val="FFFF99"/>
    <a:srgbClr val="99FF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Лист2!$B$3</c:f>
              <c:strCache>
                <c:ptCount val="1"/>
                <c:pt idx="0">
                  <c:v>высокая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Лист2!$A$4:$A$13</c:f>
              <c:strCache>
                <c:ptCount val="10"/>
                <c:pt idx="0">
                  <c:v>Низкий уровень дисциплины в классе</c:v>
                </c:pt>
                <c:pt idx="1">
                  <c:v>Низкий уровень вовлеченности родителей</c:v>
                </c:pt>
                <c:pt idx="2">
                  <c:v>Высокая доля обучающихся с ОВЗ</c:v>
                </c:pt>
                <c:pt idx="3">
                  <c:v>Недостаточная предметная и методическая
компетентность педагогических работников</c:v>
                </c:pt>
                <c:pt idx="4">
                  <c:v>Низкое качество преодоления языковых
и культурных барьеров</c:v>
                </c:pt>
                <c:pt idx="5">
                  <c:v>Низкая учебная мотивация учащихся</c:v>
                </c:pt>
                <c:pt idx="6">
                  <c:v>Пониженный уровень школьного благополучия</c:v>
                </c:pt>
                <c:pt idx="7">
                  <c:v>Дефицит педагогических кадров</c:v>
                </c:pt>
                <c:pt idx="8">
                  <c:v>Высокая доля обучающихся с рисками
учебной неуспешности</c:v>
                </c:pt>
                <c:pt idx="9">
                  <c:v>Низкий уровень оснащения школы</c:v>
                </c:pt>
              </c:strCache>
            </c:strRef>
          </c:cat>
          <c:val>
            <c:numRef>
              <c:f>Лист2!$B$4:$B$13</c:f>
              <c:numCache>
                <c:formatCode>0.0%</c:formatCode>
                <c:ptCount val="10"/>
                <c:pt idx="0">
                  <c:v>0.08</c:v>
                </c:pt>
                <c:pt idx="1">
                  <c:v>0.10299999999999999</c:v>
                </c:pt>
                <c:pt idx="2">
                  <c:v>0.159</c:v>
                </c:pt>
                <c:pt idx="3">
                  <c:v>0.16700000000000001</c:v>
                </c:pt>
                <c:pt idx="4">
                  <c:v>0.183</c:v>
                </c:pt>
                <c:pt idx="5">
                  <c:v>0.20599999999999999</c:v>
                </c:pt>
                <c:pt idx="6">
                  <c:v>0.214</c:v>
                </c:pt>
                <c:pt idx="7">
                  <c:v>0.222</c:v>
                </c:pt>
                <c:pt idx="8">
                  <c:v>0.67400000000000004</c:v>
                </c:pt>
                <c:pt idx="9">
                  <c:v>0.73799999999999999</c:v>
                </c:pt>
              </c:numCache>
            </c:numRef>
          </c:val>
        </c:ser>
        <c:ser>
          <c:idx val="1"/>
          <c:order val="1"/>
          <c:tx>
            <c:strRef>
              <c:f>Лист2!$C$3</c:f>
              <c:strCache>
                <c:ptCount val="1"/>
                <c:pt idx="0">
                  <c:v>средняя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Лист2!$A$4:$A$13</c:f>
              <c:strCache>
                <c:ptCount val="10"/>
                <c:pt idx="0">
                  <c:v>Низкий уровень дисциплины в классе</c:v>
                </c:pt>
                <c:pt idx="1">
                  <c:v>Низкий уровень вовлеченности родителей</c:v>
                </c:pt>
                <c:pt idx="2">
                  <c:v>Высокая доля обучающихся с ОВЗ</c:v>
                </c:pt>
                <c:pt idx="3">
                  <c:v>Недостаточная предметная и методическая
компетентность педагогических работников</c:v>
                </c:pt>
                <c:pt idx="4">
                  <c:v>Низкое качество преодоления языковых
и культурных барьеров</c:v>
                </c:pt>
                <c:pt idx="5">
                  <c:v>Низкая учебная мотивация учащихся</c:v>
                </c:pt>
                <c:pt idx="6">
                  <c:v>Пониженный уровень школьного благополучия</c:v>
                </c:pt>
                <c:pt idx="7">
                  <c:v>Дефицит педагогических кадров</c:v>
                </c:pt>
                <c:pt idx="8">
                  <c:v>Высокая доля обучающихся с рисками
учебной неуспешности</c:v>
                </c:pt>
                <c:pt idx="9">
                  <c:v>Низкий уровень оснащения школы</c:v>
                </c:pt>
              </c:strCache>
            </c:strRef>
          </c:cat>
          <c:val>
            <c:numRef>
              <c:f>Лист2!$C$4:$C$13</c:f>
              <c:numCache>
                <c:formatCode>0.0%</c:formatCode>
                <c:ptCount val="10"/>
                <c:pt idx="0">
                  <c:v>0.222</c:v>
                </c:pt>
                <c:pt idx="1">
                  <c:v>0.30199999999999999</c:v>
                </c:pt>
                <c:pt idx="2">
                  <c:v>0.57099999999999995</c:v>
                </c:pt>
                <c:pt idx="3">
                  <c:v>0.46</c:v>
                </c:pt>
                <c:pt idx="4">
                  <c:v>0.16700000000000001</c:v>
                </c:pt>
                <c:pt idx="5">
                  <c:v>0.53200000000000003</c:v>
                </c:pt>
                <c:pt idx="6">
                  <c:v>0.44500000000000001</c:v>
                </c:pt>
                <c:pt idx="7">
                  <c:v>0.28599999999999998</c:v>
                </c:pt>
                <c:pt idx="8">
                  <c:v>0.31</c:v>
                </c:pt>
                <c:pt idx="9">
                  <c:v>0.19800000000000001</c:v>
                </c:pt>
              </c:numCache>
            </c:numRef>
          </c:val>
        </c:ser>
        <c:ser>
          <c:idx val="2"/>
          <c:order val="2"/>
          <c:tx>
            <c:strRef>
              <c:f>Лист2!$D$3</c:f>
              <c:strCache>
                <c:ptCount val="1"/>
                <c:pt idx="0">
                  <c:v>низкая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Лист2!$A$4:$A$13</c:f>
              <c:strCache>
                <c:ptCount val="10"/>
                <c:pt idx="0">
                  <c:v>Низкий уровень дисциплины в классе</c:v>
                </c:pt>
                <c:pt idx="1">
                  <c:v>Низкий уровень вовлеченности родителей</c:v>
                </c:pt>
                <c:pt idx="2">
                  <c:v>Высокая доля обучающихся с ОВЗ</c:v>
                </c:pt>
                <c:pt idx="3">
                  <c:v>Недостаточная предметная и методическая
компетентность педагогических работников</c:v>
                </c:pt>
                <c:pt idx="4">
                  <c:v>Низкое качество преодоления языковых
и культурных барьеров</c:v>
                </c:pt>
                <c:pt idx="5">
                  <c:v>Низкая учебная мотивация учащихся</c:v>
                </c:pt>
                <c:pt idx="6">
                  <c:v>Пониженный уровень школьного благополучия</c:v>
                </c:pt>
                <c:pt idx="7">
                  <c:v>Дефицит педагогических кадров</c:v>
                </c:pt>
                <c:pt idx="8">
                  <c:v>Высокая доля обучающихся с рисками
учебной неуспешности</c:v>
                </c:pt>
                <c:pt idx="9">
                  <c:v>Низкий уровень оснащения школы</c:v>
                </c:pt>
              </c:strCache>
            </c:strRef>
          </c:cat>
          <c:val>
            <c:numRef>
              <c:f>Лист2!$D$4:$D$13</c:f>
              <c:numCache>
                <c:formatCode>0.0%</c:formatCode>
                <c:ptCount val="10"/>
                <c:pt idx="0">
                  <c:v>0.69799999999999995</c:v>
                </c:pt>
                <c:pt idx="1">
                  <c:v>0.59499999999999997</c:v>
                </c:pt>
                <c:pt idx="2">
                  <c:v>0.27</c:v>
                </c:pt>
                <c:pt idx="3">
                  <c:v>0.373</c:v>
                </c:pt>
                <c:pt idx="4">
                  <c:v>0.65</c:v>
                </c:pt>
                <c:pt idx="5">
                  <c:v>0.26200000000000001</c:v>
                </c:pt>
                <c:pt idx="6">
                  <c:v>0.34100000000000003</c:v>
                </c:pt>
                <c:pt idx="7">
                  <c:v>0.49199999999999999</c:v>
                </c:pt>
                <c:pt idx="8">
                  <c:v>1.6E-2</c:v>
                </c:pt>
                <c:pt idx="9">
                  <c:v>6.4000000000000001E-2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72855680"/>
        <c:axId val="372861168"/>
      </c:barChart>
      <c:catAx>
        <c:axId val="3728556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2861168"/>
        <c:crossesAt val="0"/>
        <c:auto val="1"/>
        <c:lblAlgn val="l"/>
        <c:lblOffset val="100"/>
        <c:noMultiLvlLbl val="0"/>
      </c:catAx>
      <c:valAx>
        <c:axId val="372861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2855680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8533825527076307"/>
          <c:y val="7.2004489949908292E-3"/>
          <c:w val="0.46638939363348814"/>
          <c:h val="0.7960629113691734"/>
        </c:manualLayout>
      </c:layout>
      <c:barChart>
        <c:barDir val="bar"/>
        <c:grouping val="stacked"/>
        <c:varyColors val="0"/>
        <c:ser>
          <c:idx val="0"/>
          <c:order val="0"/>
          <c:tx>
            <c:v>Высокая</c:v>
          </c:tx>
          <c:spPr>
            <a:solidFill>
              <a:srgbClr val="FF33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'РПШ диаграмма'!$C$4:$C$13</c:f>
              <c:strCache>
                <c:ptCount val="10"/>
                <c:pt idx="0">
                  <c:v>Низкий уровень вовлеченности родителей </c:v>
                </c:pt>
                <c:pt idx="1">
                  <c:v>Низкое качество преодоления языковых и
культурных барьеров</c:v>
                </c:pt>
                <c:pt idx="2">
                  <c:v>Высокая доля обучающихся с ОВЗ</c:v>
                </c:pt>
                <c:pt idx="3">
                  <c:v>Высокая доля обучающихся с рисками учебной
неуспешности</c:v>
                </c:pt>
                <c:pt idx="4">
                  <c:v>Недостаточная предметная и методическая
компетентность педагогических работников</c:v>
                </c:pt>
                <c:pt idx="5">
                  <c:v>Риски низкой адаптивности учебного процесса</c:v>
                </c:pt>
                <c:pt idx="6">
                  <c:v>Несформированность внутришкольной системы
повышения квалификации</c:v>
                </c:pt>
                <c:pt idx="7">
                  <c:v>Дефицит педагогических кадров</c:v>
                </c:pt>
                <c:pt idx="8">
                  <c:v>Пониженный уровень качества школьной
образовательной и воспитательной среды</c:v>
                </c:pt>
                <c:pt idx="9">
                  <c:v> Низкий уровень оснащения школы </c:v>
                </c:pt>
              </c:strCache>
            </c:strRef>
          </c:cat>
          <c:val>
            <c:numRef>
              <c:f>'РПШ диаграмма'!$F$4:$F$13</c:f>
              <c:numCache>
                <c:formatCode>0.0</c:formatCode>
                <c:ptCount val="10"/>
                <c:pt idx="0">
                  <c:v>1.1235955056179776</c:v>
                </c:pt>
                <c:pt idx="1">
                  <c:v>8.9887640449438209</c:v>
                </c:pt>
                <c:pt idx="2">
                  <c:v>12.359550561797754</c:v>
                </c:pt>
                <c:pt idx="3">
                  <c:v>15.730337078651685</c:v>
                </c:pt>
                <c:pt idx="4">
                  <c:v>23.59550561797753</c:v>
                </c:pt>
                <c:pt idx="5">
                  <c:v>24.719101123595507</c:v>
                </c:pt>
                <c:pt idx="6">
                  <c:v>24.719101123595507</c:v>
                </c:pt>
                <c:pt idx="7">
                  <c:v>25.842696629213481</c:v>
                </c:pt>
                <c:pt idx="8">
                  <c:v>30.337078651685392</c:v>
                </c:pt>
                <c:pt idx="9">
                  <c:v>47.19101123595506</c:v>
                </c:pt>
              </c:numCache>
            </c:numRef>
          </c:val>
        </c:ser>
        <c:ser>
          <c:idx val="1"/>
          <c:order val="1"/>
          <c:tx>
            <c:v>Средняя</c:v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'РПШ диаграмма'!$C$4:$C$13</c:f>
              <c:strCache>
                <c:ptCount val="10"/>
                <c:pt idx="0">
                  <c:v>Низкий уровень вовлеченности родителей </c:v>
                </c:pt>
                <c:pt idx="1">
                  <c:v>Низкое качество преодоления языковых и
культурных барьеров</c:v>
                </c:pt>
                <c:pt idx="2">
                  <c:v>Высокая доля обучающихся с ОВЗ</c:v>
                </c:pt>
                <c:pt idx="3">
                  <c:v>Высокая доля обучающихся с рисками учебной
неуспешности</c:v>
                </c:pt>
                <c:pt idx="4">
                  <c:v>Недостаточная предметная и методическая
компетентность педагогических работников</c:v>
                </c:pt>
                <c:pt idx="5">
                  <c:v>Риски низкой адаптивности учебного процесса</c:v>
                </c:pt>
                <c:pt idx="6">
                  <c:v>Несформированность внутришкольной системы
повышения квалификации</c:v>
                </c:pt>
                <c:pt idx="7">
                  <c:v>Дефицит педагогических кадров</c:v>
                </c:pt>
                <c:pt idx="8">
                  <c:v>Пониженный уровень качества школьной
образовательной и воспитательной среды</c:v>
                </c:pt>
                <c:pt idx="9">
                  <c:v> Низкий уровень оснащения школы </c:v>
                </c:pt>
              </c:strCache>
            </c:strRef>
          </c:cat>
          <c:val>
            <c:numRef>
              <c:f>'РПШ диаграмма'!$H$4:$H$13</c:f>
              <c:numCache>
                <c:formatCode>0.0</c:formatCode>
                <c:ptCount val="10"/>
                <c:pt idx="0">
                  <c:v>69.662921348314612</c:v>
                </c:pt>
                <c:pt idx="1">
                  <c:v>11.235955056179776</c:v>
                </c:pt>
                <c:pt idx="2">
                  <c:v>43.820224719101127</c:v>
                </c:pt>
                <c:pt idx="3">
                  <c:v>66.292134831460672</c:v>
                </c:pt>
                <c:pt idx="4">
                  <c:v>31.460674157303369</c:v>
                </c:pt>
                <c:pt idx="5">
                  <c:v>35.955056179775283</c:v>
                </c:pt>
                <c:pt idx="6">
                  <c:v>31.460674157303369</c:v>
                </c:pt>
                <c:pt idx="7">
                  <c:v>37.078651685393261</c:v>
                </c:pt>
                <c:pt idx="8">
                  <c:v>24.719101123595507</c:v>
                </c:pt>
                <c:pt idx="9">
                  <c:v>30.337078651685392</c:v>
                </c:pt>
              </c:numCache>
            </c:numRef>
          </c:val>
        </c:ser>
        <c:ser>
          <c:idx val="2"/>
          <c:order val="2"/>
          <c:tx>
            <c:v>Низкая</c:v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'РПШ диаграмма'!$C$4:$C$13</c:f>
              <c:strCache>
                <c:ptCount val="10"/>
                <c:pt idx="0">
                  <c:v>Низкий уровень вовлеченности родителей </c:v>
                </c:pt>
                <c:pt idx="1">
                  <c:v>Низкое качество преодоления языковых и
культурных барьеров</c:v>
                </c:pt>
                <c:pt idx="2">
                  <c:v>Высокая доля обучающихся с ОВЗ</c:v>
                </c:pt>
                <c:pt idx="3">
                  <c:v>Высокая доля обучающихся с рисками учебной
неуспешности</c:v>
                </c:pt>
                <c:pt idx="4">
                  <c:v>Недостаточная предметная и методическая
компетентность педагогических работников</c:v>
                </c:pt>
                <c:pt idx="5">
                  <c:v>Риски низкой адаптивности учебного процесса</c:v>
                </c:pt>
                <c:pt idx="6">
                  <c:v>Несформированность внутришкольной системы
повышения квалификации</c:v>
                </c:pt>
                <c:pt idx="7">
                  <c:v>Дефицит педагогических кадров</c:v>
                </c:pt>
                <c:pt idx="8">
                  <c:v>Пониженный уровень качества школьной
образовательной и воспитательной среды</c:v>
                </c:pt>
                <c:pt idx="9">
                  <c:v> Низкий уровень оснащения школы </c:v>
                </c:pt>
              </c:strCache>
            </c:strRef>
          </c:cat>
          <c:val>
            <c:numRef>
              <c:f>'РПШ диаграмма'!$J$4:$J$13</c:f>
              <c:numCache>
                <c:formatCode>0.0</c:formatCode>
                <c:ptCount val="10"/>
                <c:pt idx="0">
                  <c:v>29.213483146067414</c:v>
                </c:pt>
                <c:pt idx="1">
                  <c:v>79.775280898876403</c:v>
                </c:pt>
                <c:pt idx="2">
                  <c:v>43.820224719101127</c:v>
                </c:pt>
                <c:pt idx="3">
                  <c:v>17.977528089887642</c:v>
                </c:pt>
                <c:pt idx="4">
                  <c:v>44.943820224719104</c:v>
                </c:pt>
                <c:pt idx="5">
                  <c:v>39.325842696629216</c:v>
                </c:pt>
                <c:pt idx="6">
                  <c:v>43.820224719101127</c:v>
                </c:pt>
                <c:pt idx="7">
                  <c:v>37.078651685393261</c:v>
                </c:pt>
                <c:pt idx="8">
                  <c:v>44.943820224719104</c:v>
                </c:pt>
                <c:pt idx="9">
                  <c:v>22.471910112359552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7785664"/>
        <c:axId val="427339304"/>
      </c:barChart>
      <c:catAx>
        <c:axId val="417785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7339304"/>
        <c:crosses val="autoZero"/>
        <c:auto val="1"/>
        <c:lblAlgn val="ctr"/>
        <c:lblOffset val="100"/>
        <c:noMultiLvlLbl val="0"/>
      </c:catAx>
      <c:valAx>
        <c:axId val="427339304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1778566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8533817888148595"/>
          <c:y val="1.4653305621068874E-2"/>
          <c:w val="0.46638939363348814"/>
          <c:h val="0.7960629113691734"/>
        </c:manualLayout>
      </c:layout>
      <c:barChart>
        <c:barDir val="bar"/>
        <c:grouping val="stacked"/>
        <c:varyColors val="0"/>
        <c:ser>
          <c:idx val="0"/>
          <c:order val="0"/>
          <c:tx>
            <c:v>Высокая</c:v>
          </c:tx>
          <c:spPr>
            <a:solidFill>
              <a:srgbClr val="FF33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'РПШ диаграмма'!$C$4:$C$13</c:f>
              <c:strCache>
                <c:ptCount val="10"/>
                <c:pt idx="0">
                  <c:v>Низкий уровень вовлеченности родителей </c:v>
                </c:pt>
                <c:pt idx="1">
                  <c:v>Низкое качество преодоления языковых и
культурных барьеров</c:v>
                </c:pt>
                <c:pt idx="2">
                  <c:v>Высокая доля обучающихся с ОВЗ</c:v>
                </c:pt>
                <c:pt idx="3">
                  <c:v>Высокая доля обучающихся с рисками учебной
неуспешности</c:v>
                </c:pt>
                <c:pt idx="4">
                  <c:v>Недостаточная предметная и методическая
компетентность педагогических работников</c:v>
                </c:pt>
                <c:pt idx="5">
                  <c:v>Риски низкой адаптивности учебного процесса</c:v>
                </c:pt>
                <c:pt idx="6">
                  <c:v>Несформированность внутришкольной системы
повышения квалификации</c:v>
                </c:pt>
                <c:pt idx="7">
                  <c:v>Дефицит педагогических кадров</c:v>
                </c:pt>
                <c:pt idx="8">
                  <c:v>Пониженный уровень качества школьной
образовательной и воспитательной среды</c:v>
                </c:pt>
                <c:pt idx="9">
                  <c:v> Низкий уровень оснащения школы </c:v>
                </c:pt>
              </c:strCache>
            </c:strRef>
          </c:cat>
          <c:val>
            <c:numRef>
              <c:f>'РПШ диаграмма'!$F$4:$F$13</c:f>
              <c:numCache>
                <c:formatCode>0.0</c:formatCode>
                <c:ptCount val="10"/>
                <c:pt idx="0">
                  <c:v>1.1235955056179776</c:v>
                </c:pt>
                <c:pt idx="1">
                  <c:v>8.9887640449438209</c:v>
                </c:pt>
                <c:pt idx="2">
                  <c:v>12.359550561797754</c:v>
                </c:pt>
                <c:pt idx="3">
                  <c:v>15.730337078651685</c:v>
                </c:pt>
                <c:pt idx="4">
                  <c:v>23.59550561797753</c:v>
                </c:pt>
                <c:pt idx="5">
                  <c:v>24.719101123595507</c:v>
                </c:pt>
                <c:pt idx="6">
                  <c:v>24.719101123595507</c:v>
                </c:pt>
                <c:pt idx="7">
                  <c:v>25.842696629213481</c:v>
                </c:pt>
                <c:pt idx="8">
                  <c:v>30.337078651685392</c:v>
                </c:pt>
                <c:pt idx="9">
                  <c:v>47.19101123595506</c:v>
                </c:pt>
              </c:numCache>
            </c:numRef>
          </c:val>
        </c:ser>
        <c:ser>
          <c:idx val="1"/>
          <c:order val="1"/>
          <c:tx>
            <c:v>Средняя</c:v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'РПШ диаграмма'!$C$4:$C$13</c:f>
              <c:strCache>
                <c:ptCount val="10"/>
                <c:pt idx="0">
                  <c:v>Низкий уровень вовлеченности родителей </c:v>
                </c:pt>
                <c:pt idx="1">
                  <c:v>Низкое качество преодоления языковых и
культурных барьеров</c:v>
                </c:pt>
                <c:pt idx="2">
                  <c:v>Высокая доля обучающихся с ОВЗ</c:v>
                </c:pt>
                <c:pt idx="3">
                  <c:v>Высокая доля обучающихся с рисками учебной
неуспешности</c:v>
                </c:pt>
                <c:pt idx="4">
                  <c:v>Недостаточная предметная и методическая
компетентность педагогических работников</c:v>
                </c:pt>
                <c:pt idx="5">
                  <c:v>Риски низкой адаптивности учебного процесса</c:v>
                </c:pt>
                <c:pt idx="6">
                  <c:v>Несформированность внутришкольной системы
повышения квалификации</c:v>
                </c:pt>
                <c:pt idx="7">
                  <c:v>Дефицит педагогических кадров</c:v>
                </c:pt>
                <c:pt idx="8">
                  <c:v>Пониженный уровень качества школьной
образовательной и воспитательной среды</c:v>
                </c:pt>
                <c:pt idx="9">
                  <c:v> Низкий уровень оснащения школы </c:v>
                </c:pt>
              </c:strCache>
            </c:strRef>
          </c:cat>
          <c:val>
            <c:numRef>
              <c:f>'РПШ диаграмма'!$H$4:$H$13</c:f>
              <c:numCache>
                <c:formatCode>0.0</c:formatCode>
                <c:ptCount val="10"/>
                <c:pt idx="0">
                  <c:v>69.662921348314612</c:v>
                </c:pt>
                <c:pt idx="1">
                  <c:v>11.235955056179776</c:v>
                </c:pt>
                <c:pt idx="2">
                  <c:v>43.820224719101127</c:v>
                </c:pt>
                <c:pt idx="3">
                  <c:v>66.292134831460672</c:v>
                </c:pt>
                <c:pt idx="4">
                  <c:v>31.460674157303369</c:v>
                </c:pt>
                <c:pt idx="5">
                  <c:v>35.955056179775283</c:v>
                </c:pt>
                <c:pt idx="6">
                  <c:v>31.460674157303369</c:v>
                </c:pt>
                <c:pt idx="7">
                  <c:v>37.078651685393261</c:v>
                </c:pt>
                <c:pt idx="8">
                  <c:v>24.719101123595507</c:v>
                </c:pt>
                <c:pt idx="9">
                  <c:v>30.337078651685392</c:v>
                </c:pt>
              </c:numCache>
            </c:numRef>
          </c:val>
        </c:ser>
        <c:ser>
          <c:idx val="2"/>
          <c:order val="2"/>
          <c:tx>
            <c:v>Низкая</c:v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'РПШ диаграмма'!$C$4:$C$13</c:f>
              <c:strCache>
                <c:ptCount val="10"/>
                <c:pt idx="0">
                  <c:v>Низкий уровень вовлеченности родителей </c:v>
                </c:pt>
                <c:pt idx="1">
                  <c:v>Низкое качество преодоления языковых и
культурных барьеров</c:v>
                </c:pt>
                <c:pt idx="2">
                  <c:v>Высокая доля обучающихся с ОВЗ</c:v>
                </c:pt>
                <c:pt idx="3">
                  <c:v>Высокая доля обучающихся с рисками учебной
неуспешности</c:v>
                </c:pt>
                <c:pt idx="4">
                  <c:v>Недостаточная предметная и методическая
компетентность педагогических работников</c:v>
                </c:pt>
                <c:pt idx="5">
                  <c:v>Риски низкой адаптивности учебного процесса</c:v>
                </c:pt>
                <c:pt idx="6">
                  <c:v>Несформированность внутришкольной системы
повышения квалификации</c:v>
                </c:pt>
                <c:pt idx="7">
                  <c:v>Дефицит педагогических кадров</c:v>
                </c:pt>
                <c:pt idx="8">
                  <c:v>Пониженный уровень качества школьной
образовательной и воспитательной среды</c:v>
                </c:pt>
                <c:pt idx="9">
                  <c:v> Низкий уровень оснащения школы </c:v>
                </c:pt>
              </c:strCache>
            </c:strRef>
          </c:cat>
          <c:val>
            <c:numRef>
              <c:f>'РПШ диаграмма'!$J$4:$J$13</c:f>
              <c:numCache>
                <c:formatCode>0.0</c:formatCode>
                <c:ptCount val="10"/>
                <c:pt idx="0">
                  <c:v>29.213483146067414</c:v>
                </c:pt>
                <c:pt idx="1">
                  <c:v>79.775280898876403</c:v>
                </c:pt>
                <c:pt idx="2">
                  <c:v>43.820224719101127</c:v>
                </c:pt>
                <c:pt idx="3">
                  <c:v>17.977528089887642</c:v>
                </c:pt>
                <c:pt idx="4">
                  <c:v>44.943820224719104</c:v>
                </c:pt>
                <c:pt idx="5">
                  <c:v>39.325842696629216</c:v>
                </c:pt>
                <c:pt idx="6">
                  <c:v>43.820224719101127</c:v>
                </c:pt>
                <c:pt idx="7">
                  <c:v>37.078651685393261</c:v>
                </c:pt>
                <c:pt idx="8">
                  <c:v>44.943820224719104</c:v>
                </c:pt>
                <c:pt idx="9">
                  <c:v>22.471910112359552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6893216"/>
        <c:axId val="376892824"/>
      </c:barChart>
      <c:catAx>
        <c:axId val="376893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6892824"/>
        <c:crosses val="autoZero"/>
        <c:auto val="1"/>
        <c:lblAlgn val="ctr"/>
        <c:lblOffset val="100"/>
        <c:noMultiLvlLbl val="0"/>
      </c:catAx>
      <c:valAx>
        <c:axId val="376892824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6893216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48C7C-8DBA-4115-9D0E-EFCE7AA89E52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AD044-08E3-40ED-9669-C48106387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739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58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635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54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547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0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368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453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42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120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268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8A5-5727-4316-82D9-2BB9CCA7AC36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34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3C8A5-5727-4316-82D9-2BB9CCA7AC36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9C04E-B78B-4992-9356-41BE6A932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926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image" Target="../media/image3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769" t="4213" r="1670" b="893"/>
          <a:stretch/>
        </p:blipFill>
        <p:spPr>
          <a:xfrm>
            <a:off x="222021" y="29760"/>
            <a:ext cx="616179" cy="63088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8195" y="0"/>
            <a:ext cx="1113805" cy="1012550"/>
          </a:xfrm>
          <a:prstGeom prst="rect">
            <a:avLst/>
          </a:prstGeom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939435" y="58814"/>
            <a:ext cx="10037885" cy="605594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Распределение рисков по школам в 2021 и 2022 годах</a:t>
            </a:r>
            <a:endParaRPr lang="ru-RU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79311" y="5923322"/>
            <a:ext cx="3281929" cy="707886"/>
          </a:xfrm>
          <a:prstGeom prst="rect">
            <a:avLst/>
          </a:prstGeom>
          <a:noFill/>
          <a:ln w="76200"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Краснодарский край </a:t>
            </a:r>
          </a:p>
          <a:p>
            <a:pPr algn="ctr"/>
            <a:r>
              <a:rPr lang="ru-RU" sz="2000" dirty="0" smtClean="0"/>
              <a:t>2022 год</a:t>
            </a: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7430208" y="5853591"/>
            <a:ext cx="3281929" cy="707886"/>
          </a:xfrm>
          <a:prstGeom prst="rect">
            <a:avLst/>
          </a:prstGeom>
          <a:noFill/>
          <a:ln w="76200"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Краснодарский </a:t>
            </a:r>
            <a:r>
              <a:rPr lang="ru-RU" sz="2000" dirty="0" smtClean="0"/>
              <a:t>край</a:t>
            </a:r>
          </a:p>
          <a:p>
            <a:pPr algn="ctr"/>
            <a:r>
              <a:rPr lang="ru-RU" sz="2000" dirty="0" smtClean="0"/>
              <a:t>2021 год</a:t>
            </a:r>
            <a:endParaRPr lang="ru-RU" sz="2000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10945" y="-17"/>
            <a:ext cx="1113805" cy="1012550"/>
          </a:xfrm>
          <a:prstGeom prst="rect">
            <a:avLst/>
          </a:prstGeom>
        </p:spPr>
      </p:pic>
      <p:grpSp>
        <p:nvGrpSpPr>
          <p:cNvPr id="16" name="Группа 15"/>
          <p:cNvGrpSpPr/>
          <p:nvPr/>
        </p:nvGrpSpPr>
        <p:grpSpPr>
          <a:xfrm flipV="1">
            <a:off x="858160" y="725521"/>
            <a:ext cx="9795074" cy="69107"/>
            <a:chOff x="1" y="4450235"/>
            <a:chExt cx="15983746" cy="135580"/>
          </a:xfrm>
        </p:grpSpPr>
        <p:sp>
          <p:nvSpPr>
            <p:cNvPr id="17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8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9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0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pic>
        <p:nvPicPr>
          <p:cNvPr id="21" name="Рисунок 20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7" y="660649"/>
            <a:ext cx="905745" cy="439703"/>
          </a:xfrm>
          <a:prstGeom prst="rect">
            <a:avLst/>
          </a:prstGeom>
        </p:spPr>
      </p:pic>
      <p:graphicFrame>
        <p:nvGraphicFramePr>
          <p:cNvPr id="22" name="Диаграмма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3070340"/>
              </p:ext>
            </p:extLst>
          </p:nvPr>
        </p:nvGraphicFramePr>
        <p:xfrm>
          <a:off x="5958378" y="1227438"/>
          <a:ext cx="6027676" cy="4547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3" name="Диаграмма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9837899"/>
              </p:ext>
            </p:extLst>
          </p:nvPr>
        </p:nvGraphicFramePr>
        <p:xfrm>
          <a:off x="222021" y="1505999"/>
          <a:ext cx="5602130" cy="4283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50359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769" t="4213" r="1670" b="893"/>
          <a:stretch/>
        </p:blipFill>
        <p:spPr>
          <a:xfrm>
            <a:off x="222021" y="29760"/>
            <a:ext cx="616179" cy="63088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8195" y="0"/>
            <a:ext cx="1113805" cy="1012550"/>
          </a:xfrm>
          <a:prstGeom prst="rect">
            <a:avLst/>
          </a:prstGeom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858160" y="14150"/>
            <a:ext cx="10037885" cy="715675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Распределение рисков по школам проекта «500+» в 2022 году</a:t>
            </a:r>
            <a:endParaRPr lang="ru-RU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/>
          <a:srcRect l="15077" t="912" r="-10517" b="-912"/>
          <a:stretch/>
        </p:blipFill>
        <p:spPr>
          <a:xfrm>
            <a:off x="6367849" y="1441196"/>
            <a:ext cx="5544065" cy="424789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679311" y="6060175"/>
            <a:ext cx="3281929" cy="400110"/>
          </a:xfrm>
          <a:prstGeom prst="rect">
            <a:avLst/>
          </a:prstGeom>
          <a:noFill/>
          <a:ln w="76200"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Краснодарский край</a:t>
            </a: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7400490" y="6057301"/>
            <a:ext cx="3281929" cy="400110"/>
          </a:xfrm>
          <a:prstGeom prst="rect">
            <a:avLst/>
          </a:prstGeom>
          <a:noFill/>
          <a:ln w="76200"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РФ</a:t>
            </a:r>
            <a:endParaRPr lang="ru-RU" sz="2000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10945" y="-17"/>
            <a:ext cx="1113805" cy="1012550"/>
          </a:xfrm>
          <a:prstGeom prst="rect">
            <a:avLst/>
          </a:prstGeom>
        </p:spPr>
      </p:pic>
      <p:grpSp>
        <p:nvGrpSpPr>
          <p:cNvPr id="16" name="Группа 15"/>
          <p:cNvGrpSpPr/>
          <p:nvPr/>
        </p:nvGrpSpPr>
        <p:grpSpPr>
          <a:xfrm flipV="1">
            <a:off x="858160" y="725521"/>
            <a:ext cx="9795074" cy="69107"/>
            <a:chOff x="1" y="4450235"/>
            <a:chExt cx="15983746" cy="135580"/>
          </a:xfrm>
        </p:grpSpPr>
        <p:sp>
          <p:nvSpPr>
            <p:cNvPr id="17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8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9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0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pic>
        <p:nvPicPr>
          <p:cNvPr id="21" name="Рисунок 20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7" y="660649"/>
            <a:ext cx="905745" cy="439703"/>
          </a:xfrm>
          <a:prstGeom prst="rect">
            <a:avLst/>
          </a:prstGeom>
        </p:spPr>
      </p:pic>
      <p:graphicFrame>
        <p:nvGraphicFramePr>
          <p:cNvPr id="23" name="Диаграмма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8052701"/>
              </p:ext>
            </p:extLst>
          </p:nvPr>
        </p:nvGraphicFramePr>
        <p:xfrm>
          <a:off x="222021" y="1505999"/>
          <a:ext cx="6033444" cy="4386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48791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31</Words>
  <Application>Microsoft Office PowerPoint</Application>
  <PresentationFormat>Широкоэкранный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Распределение рисков по школам в 2021 и 2022 годах</vt:lpstr>
      <vt:lpstr>Распределение рисков по школам проекта «500+» в 2022 году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РПШ Краснодарского края</dc:title>
  <dc:creator>Елена Купина</dc:creator>
  <cp:lastModifiedBy>1</cp:lastModifiedBy>
  <cp:revision>70</cp:revision>
  <cp:lastPrinted>2022-03-22T11:14:48Z</cp:lastPrinted>
  <dcterms:created xsi:type="dcterms:W3CDTF">2021-04-05T14:09:53Z</dcterms:created>
  <dcterms:modified xsi:type="dcterms:W3CDTF">2022-03-27T10:17:50Z</dcterms:modified>
</cp:coreProperties>
</file>