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7B12750-2509-488F-9E87-880FBB6F792D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E640086-ADAF-4AC2-B20D-CA662807BF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12750-2509-488F-9E87-880FBB6F792D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40086-ADAF-4AC2-B20D-CA662807BF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12750-2509-488F-9E87-880FBB6F792D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40086-ADAF-4AC2-B20D-CA662807BF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7B12750-2509-488F-9E87-880FBB6F792D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E640086-ADAF-4AC2-B20D-CA662807BF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7B12750-2509-488F-9E87-880FBB6F792D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E640086-ADAF-4AC2-B20D-CA662807BF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12750-2509-488F-9E87-880FBB6F792D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40086-ADAF-4AC2-B20D-CA662807BF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12750-2509-488F-9E87-880FBB6F792D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40086-ADAF-4AC2-B20D-CA662807BF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7B12750-2509-488F-9E87-880FBB6F792D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E640086-ADAF-4AC2-B20D-CA662807BF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12750-2509-488F-9E87-880FBB6F792D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40086-ADAF-4AC2-B20D-CA662807BF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7B12750-2509-488F-9E87-880FBB6F792D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E640086-ADAF-4AC2-B20D-CA662807BF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7B12750-2509-488F-9E87-880FBB6F792D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E640086-ADAF-4AC2-B20D-CA662807BF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7B12750-2509-488F-9E87-880FBB6F792D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E640086-ADAF-4AC2-B20D-CA662807BF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28670"/>
            <a:ext cx="7772400" cy="267178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Реализация модели наставничества в рамках работы над риском «Недостаточная предметная и методическая компетентность педагогических работников»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286256"/>
            <a:ext cx="6400800" cy="1352544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sz="2800" dirty="0" smtClean="0"/>
              <a:t>Горелова Е.С.</a:t>
            </a:r>
          </a:p>
          <a:p>
            <a:pPr algn="r"/>
            <a:r>
              <a:rPr lang="ru-RU" sz="2800" dirty="0" smtClean="0"/>
              <a:t>Зам. директора по УВР</a:t>
            </a:r>
          </a:p>
          <a:p>
            <a:pPr algn="r"/>
            <a:r>
              <a:rPr lang="ru-RU" sz="2800" dirty="0" smtClean="0"/>
              <a:t>МБОУ ООШ № 5 г. Горячий Ключ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571480"/>
            <a:ext cx="75724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Цель:</a:t>
            </a:r>
            <a:r>
              <a:rPr lang="ru-RU" sz="2800" dirty="0" smtClean="0"/>
              <a:t> приобретения </a:t>
            </a:r>
            <a:r>
              <a:rPr lang="ru-RU" sz="2800" dirty="0"/>
              <a:t>педагогическими работниками достаточного уровня  предметной и методической компетентности.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00100" y="2428868"/>
            <a:ext cx="72866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Низкий уровень профессиональных компетенций влечет за собой </a:t>
            </a:r>
            <a:r>
              <a:rPr lang="ru-RU" sz="2400" b="1" dirty="0"/>
              <a:t>ряд негативных последствий</a:t>
            </a:r>
            <a:r>
              <a:rPr lang="ru-RU" sz="2400" dirty="0"/>
              <a:t>:</a:t>
            </a:r>
          </a:p>
          <a:p>
            <a:r>
              <a:rPr lang="ru-RU" sz="2400" dirty="0"/>
              <a:t>- низкий уровень мотивации обучающихся</a:t>
            </a:r>
          </a:p>
          <a:p>
            <a:r>
              <a:rPr lang="ru-RU" sz="2400" dirty="0"/>
              <a:t>- низкий уровень школьного благополучия</a:t>
            </a:r>
          </a:p>
          <a:p>
            <a:r>
              <a:rPr lang="ru-RU" sz="2400" dirty="0"/>
              <a:t>- слабое усвоение программы</a:t>
            </a:r>
          </a:p>
          <a:p>
            <a:r>
              <a:rPr lang="ru-RU" sz="2400" dirty="0"/>
              <a:t>- несогласованность воспитательного и образовательного процесса</a:t>
            </a:r>
          </a:p>
          <a:p>
            <a:r>
              <a:rPr lang="ru-RU" sz="2400" dirty="0"/>
              <a:t>- отсутствие системной работы над решением образовательных задач</a:t>
            </a:r>
          </a:p>
          <a:p>
            <a:r>
              <a:rPr lang="ru-RU" sz="2400" dirty="0"/>
              <a:t>- другие негативные последствия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 t="1786" b="1786"/>
          <a:stretch>
            <a:fillRect/>
          </a:stretch>
        </p:blipFill>
        <p:spPr bwMode="auto">
          <a:xfrm>
            <a:off x="500034" y="2143116"/>
            <a:ext cx="7786742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142976" y="642918"/>
            <a:ext cx="68580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/>
              <a:t>Рисковый	</a:t>
            </a:r>
            <a:r>
              <a:rPr lang="ru-RU" sz="4000" dirty="0" smtClean="0"/>
              <a:t>профиль   школы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642918"/>
            <a:ext cx="72152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 smtClean="0"/>
              <a:t>Выводы: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Учителя  </a:t>
            </a:r>
            <a:r>
              <a:rPr lang="ru-RU" dirty="0"/>
              <a:t>владеют компетенциями на самом деле, но не могут их </a:t>
            </a:r>
            <a:r>
              <a:rPr lang="ru-RU" dirty="0" smtClean="0"/>
              <a:t> применить так, </a:t>
            </a:r>
            <a:r>
              <a:rPr lang="ru-RU" dirty="0"/>
              <a:t>чтобы качество образования повышалось. </a:t>
            </a:r>
          </a:p>
          <a:p>
            <a:pPr lvl="0">
              <a:buFont typeface="Arial" pitchFamily="34" charset="0"/>
              <a:buChar char="•"/>
            </a:pPr>
            <a:r>
              <a:rPr lang="ru-RU" dirty="0"/>
              <a:t> У  большинства учителей завышенная самооценка и они не погружаются в реальный процесс, </a:t>
            </a:r>
            <a:r>
              <a:rPr lang="ru-RU" dirty="0" smtClean="0"/>
              <a:t>«не замечают» </a:t>
            </a:r>
            <a:r>
              <a:rPr lang="ru-RU" dirty="0"/>
              <a:t>проблем. </a:t>
            </a:r>
          </a:p>
          <a:p>
            <a:pPr lvl="0">
              <a:buFont typeface="Arial" pitchFamily="34" charset="0"/>
              <a:buChar char="•"/>
            </a:pPr>
            <a:r>
              <a:rPr lang="ru-RU" dirty="0"/>
              <a:t>Работа по восполнению дефицитов в предметной и методической компетентности  будет происходить с трудом, так как учителя считают себя вполне компетентными.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00100" y="3429000"/>
            <a:ext cx="707236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Причины  </a:t>
            </a:r>
            <a:r>
              <a:rPr lang="ru-RU" b="1" dirty="0"/>
              <a:t>недостаточной </a:t>
            </a:r>
            <a:r>
              <a:rPr lang="ru-RU" b="1" dirty="0" smtClean="0"/>
              <a:t>компетенции: 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Профессиональное  </a:t>
            </a:r>
            <a:r>
              <a:rPr lang="ru-RU" dirty="0"/>
              <a:t>выгорание, как следствие – отсутствие мотивации к качественному преподаванию. </a:t>
            </a: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Характерное  </a:t>
            </a:r>
            <a:r>
              <a:rPr lang="ru-RU" dirty="0"/>
              <a:t>для сельской школы отсутствие конкуренции на рабочем </a:t>
            </a:r>
            <a:r>
              <a:rPr lang="ru-RU" dirty="0" smtClean="0"/>
              <a:t>месте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Отсутствие  наставника в </a:t>
            </a:r>
            <a:r>
              <a:rPr lang="ru-RU" dirty="0"/>
              <a:t>своей предметной области. </a:t>
            </a: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Зона  комфорта.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  над   риском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2714619"/>
            <a:ext cx="4040188" cy="3411543"/>
          </a:xfrm>
        </p:spPr>
        <p:txBody>
          <a:bodyPr/>
          <a:lstStyle/>
          <a:p>
            <a:r>
              <a:rPr lang="ru-RU" dirty="0" smtClean="0"/>
              <a:t>КПК</a:t>
            </a:r>
          </a:p>
          <a:p>
            <a:r>
              <a:rPr lang="ru-RU" dirty="0" smtClean="0"/>
              <a:t>Семинары</a:t>
            </a:r>
          </a:p>
          <a:p>
            <a:r>
              <a:rPr lang="ru-RU" dirty="0" err="1" smtClean="0"/>
              <a:t>Вебинары</a:t>
            </a:r>
            <a:endParaRPr lang="ru-RU" dirty="0" smtClean="0"/>
          </a:p>
          <a:p>
            <a:r>
              <a:rPr lang="ru-RU" dirty="0" smtClean="0"/>
              <a:t>Мастер-классы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714621"/>
            <a:ext cx="4041775" cy="3411542"/>
          </a:xfrm>
        </p:spPr>
        <p:txBody>
          <a:bodyPr/>
          <a:lstStyle/>
          <a:p>
            <a:r>
              <a:rPr lang="ru-RU" b="1" dirty="0" smtClean="0"/>
              <a:t>Программа </a:t>
            </a:r>
            <a:r>
              <a:rPr lang="ru-RU" b="1" dirty="0" smtClean="0"/>
              <a:t>наставничества</a:t>
            </a:r>
          </a:p>
          <a:p>
            <a:r>
              <a:rPr lang="ru-RU" dirty="0" smtClean="0"/>
              <a:t>Практико-ориентированные мероприятия</a:t>
            </a:r>
          </a:p>
          <a:p>
            <a:r>
              <a:rPr lang="ru-RU" dirty="0" smtClean="0"/>
              <a:t>Работа в группах внутри коллектива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Внешние ресурсы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Внутренние ресурсы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571480"/>
            <a:ext cx="7715304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П</a:t>
            </a:r>
            <a:r>
              <a:rPr lang="ru-RU" sz="2000" b="1" dirty="0" smtClean="0"/>
              <a:t>ервый  </a:t>
            </a:r>
            <a:r>
              <a:rPr lang="ru-RU" sz="2000" b="1" dirty="0" smtClean="0"/>
              <a:t>этапе (28 марта – 10 апреля)</a:t>
            </a:r>
            <a:r>
              <a:rPr lang="ru-RU" sz="2000" dirty="0" smtClean="0"/>
              <a:t> </a:t>
            </a:r>
            <a:endParaRPr lang="ru-RU" sz="2000" dirty="0" smtClean="0"/>
          </a:p>
          <a:p>
            <a:pPr>
              <a:buFont typeface="Arial" pitchFamily="34" charset="0"/>
              <a:buChar char="•"/>
            </a:pPr>
            <a:r>
              <a:rPr lang="ru-RU" sz="2000" dirty="0" err="1" smtClean="0"/>
              <a:t>Взаимопосещение</a:t>
            </a:r>
            <a:r>
              <a:rPr lang="ru-RU" sz="2000" dirty="0" smtClean="0"/>
              <a:t>  уроков в группе </a:t>
            </a:r>
            <a:r>
              <a:rPr lang="ru-RU" sz="2000" dirty="0" smtClean="0"/>
              <a:t>(</a:t>
            </a:r>
            <a:r>
              <a:rPr lang="ru-RU" sz="2000" dirty="0" smtClean="0"/>
              <a:t>паре)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Выявление    эффективных методов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Выявление  проблемных моментов, рисков </a:t>
            </a:r>
            <a:r>
              <a:rPr lang="ru-RU" sz="2000" dirty="0" smtClean="0"/>
              <a:t>в работе учителя на </a:t>
            </a:r>
            <a:r>
              <a:rPr lang="ru-RU" sz="2000" dirty="0" smtClean="0"/>
              <a:t>уроке 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Обсуждение   выявленных  рисков и эффективных методов</a:t>
            </a:r>
            <a:endParaRPr lang="ru-RU" sz="2000" dirty="0" smtClean="0"/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Выбор  </a:t>
            </a:r>
            <a:r>
              <a:rPr lang="ru-RU" sz="2000" dirty="0" smtClean="0"/>
              <a:t>одного проблемного </a:t>
            </a:r>
            <a:r>
              <a:rPr lang="ru-RU" sz="2000" dirty="0" smtClean="0"/>
              <a:t>момента </a:t>
            </a:r>
            <a:r>
              <a:rPr lang="ru-RU" sz="2000" dirty="0" smtClean="0"/>
              <a:t>у каждого </a:t>
            </a:r>
            <a:r>
              <a:rPr lang="ru-RU" sz="2000" dirty="0" smtClean="0"/>
              <a:t>учителя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Выбор  </a:t>
            </a:r>
            <a:r>
              <a:rPr lang="ru-RU" sz="2000" dirty="0" smtClean="0"/>
              <a:t>одного эффективного метода работы  для обмена </a:t>
            </a:r>
            <a:r>
              <a:rPr lang="ru-RU" sz="2000" dirty="0" smtClean="0"/>
              <a:t>опытом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В идеальном варианте учителя </a:t>
            </a:r>
            <a:r>
              <a:rPr lang="ru-RU" sz="2000" dirty="0" err="1" smtClean="0"/>
              <a:t>взаимодополняют</a:t>
            </a:r>
            <a:r>
              <a:rPr lang="ru-RU" sz="2000" dirty="0" smtClean="0"/>
              <a:t> </a:t>
            </a:r>
            <a:r>
              <a:rPr lang="ru-RU" sz="2000" dirty="0" smtClean="0"/>
              <a:t>дефицит компетентности друг у друга. </a:t>
            </a:r>
            <a:endParaRPr lang="ru-RU" sz="2000" dirty="0" smtClean="0"/>
          </a:p>
          <a:p>
            <a:r>
              <a:rPr lang="ru-RU" sz="2000" b="1" dirty="0" smtClean="0"/>
              <a:t>Второй  этап </a:t>
            </a:r>
            <a:r>
              <a:rPr lang="ru-RU" sz="2000" b="1" dirty="0" smtClean="0"/>
              <a:t>(11 апреля – 15 апреля)</a:t>
            </a:r>
            <a:r>
              <a:rPr lang="ru-RU" sz="2000" dirty="0" smtClean="0"/>
              <a:t>  </a:t>
            </a:r>
            <a:endParaRPr lang="ru-RU" sz="2000" dirty="0" smtClean="0"/>
          </a:p>
          <a:p>
            <a:r>
              <a:rPr lang="ru-RU" sz="2000" dirty="0" smtClean="0"/>
              <a:t>Формулировка  </a:t>
            </a:r>
            <a:r>
              <a:rPr lang="ru-RU" sz="2000" dirty="0" smtClean="0"/>
              <a:t>темы самообразования каждого </a:t>
            </a:r>
            <a:r>
              <a:rPr lang="ru-RU" sz="2000" dirty="0" smtClean="0"/>
              <a:t>учителя</a:t>
            </a:r>
          </a:p>
          <a:p>
            <a:r>
              <a:rPr lang="ru-RU" sz="2000" dirty="0" smtClean="0"/>
              <a:t>Лаконичный  </a:t>
            </a:r>
            <a:r>
              <a:rPr lang="ru-RU" sz="2000" dirty="0" smtClean="0"/>
              <a:t>план совместных </a:t>
            </a:r>
            <a:r>
              <a:rPr lang="ru-RU" sz="2000" dirty="0" smtClean="0"/>
              <a:t>действий </a:t>
            </a:r>
          </a:p>
          <a:p>
            <a:r>
              <a:rPr lang="ru-RU" sz="2000" dirty="0" smtClean="0"/>
              <a:t>На  </a:t>
            </a:r>
            <a:r>
              <a:rPr lang="ru-RU" sz="2000" dirty="0" smtClean="0"/>
              <a:t>каждое мероприятие выставляются конкретные критерии достижения результата. </a:t>
            </a:r>
            <a:endParaRPr lang="ru-RU" sz="2000" dirty="0" smtClean="0"/>
          </a:p>
          <a:p>
            <a:r>
              <a:rPr lang="ru-RU" sz="2000" dirty="0" smtClean="0"/>
              <a:t>Важно:   мероприятия </a:t>
            </a:r>
            <a:r>
              <a:rPr lang="ru-RU" sz="2000" dirty="0" smtClean="0"/>
              <a:t>в плане </a:t>
            </a:r>
            <a:r>
              <a:rPr lang="ru-RU" sz="2000" dirty="0" smtClean="0"/>
              <a:t>должны быть  </a:t>
            </a:r>
            <a:r>
              <a:rPr lang="ru-RU" sz="2000" dirty="0" smtClean="0"/>
              <a:t>видами деятельности, а не теоретическими положениями. 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928670"/>
            <a:ext cx="735811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Третий  этап </a:t>
            </a:r>
            <a:r>
              <a:rPr lang="ru-RU" sz="2000" b="1" dirty="0" smtClean="0"/>
              <a:t>(16 апреля – 20 мая</a:t>
            </a:r>
            <a:r>
              <a:rPr lang="ru-RU" sz="2000" b="1" dirty="0" smtClean="0"/>
              <a:t>)</a:t>
            </a:r>
            <a:r>
              <a:rPr lang="ru-RU" sz="20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Реализация  </a:t>
            </a:r>
            <a:r>
              <a:rPr lang="ru-RU" sz="2000" dirty="0" smtClean="0"/>
              <a:t>разработанного плана. </a:t>
            </a:r>
            <a:endParaRPr lang="ru-RU" sz="2000" dirty="0" smtClean="0"/>
          </a:p>
          <a:p>
            <a:pPr>
              <a:buFont typeface="Arial" pitchFamily="34" charset="0"/>
              <a:buChar char="•"/>
            </a:pPr>
            <a:r>
              <a:rPr lang="ru-RU" sz="2000" dirty="0" err="1" smtClean="0"/>
              <a:t>Взаимопосещение</a:t>
            </a:r>
            <a:r>
              <a:rPr lang="ru-RU" sz="2000" dirty="0" smtClean="0"/>
              <a:t> уроков</a:t>
            </a:r>
            <a:endParaRPr lang="ru-RU" sz="2000" dirty="0" smtClean="0"/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Обсуждение , </a:t>
            </a:r>
            <a:r>
              <a:rPr lang="ru-RU" sz="2000" dirty="0" smtClean="0"/>
              <a:t>поиск наиболее эффективных методических </a:t>
            </a:r>
            <a:r>
              <a:rPr lang="ru-RU" sz="2000" dirty="0" smtClean="0"/>
              <a:t>решений</a:t>
            </a:r>
            <a:endParaRPr lang="ru-RU" sz="2000" dirty="0" smtClean="0"/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Анализ мероприятий  </a:t>
            </a:r>
            <a:r>
              <a:rPr lang="ru-RU" sz="2000" dirty="0" smtClean="0"/>
              <a:t>на достижение поставленных </a:t>
            </a:r>
            <a:r>
              <a:rPr lang="ru-RU" sz="2000" dirty="0" smtClean="0"/>
              <a:t>критериев</a:t>
            </a:r>
          </a:p>
          <a:p>
            <a:endParaRPr lang="ru-RU" sz="2000" dirty="0" smtClean="0"/>
          </a:p>
          <a:p>
            <a:r>
              <a:rPr lang="ru-RU" sz="2000" b="1" dirty="0" smtClean="0"/>
              <a:t>Четвертый  этап </a:t>
            </a:r>
            <a:r>
              <a:rPr lang="ru-RU" sz="2000" b="1" dirty="0" smtClean="0"/>
              <a:t>(21 мая – 31 мая)</a:t>
            </a:r>
            <a:r>
              <a:rPr lang="ru-RU" sz="2000" dirty="0" smtClean="0"/>
              <a:t> </a:t>
            </a:r>
            <a:endParaRPr lang="ru-RU" sz="2000" dirty="0" smtClean="0"/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Демонстрация  </a:t>
            </a:r>
            <a:r>
              <a:rPr lang="ru-RU" sz="2000" dirty="0" smtClean="0"/>
              <a:t>результатов </a:t>
            </a:r>
            <a:r>
              <a:rPr lang="ru-RU" sz="2000" dirty="0" smtClean="0"/>
              <a:t>на методическом совете школы в </a:t>
            </a:r>
            <a:r>
              <a:rPr lang="ru-RU" sz="2000" dirty="0" smtClean="0"/>
              <a:t>виде презентаций, видеороликов и т.п</a:t>
            </a:r>
            <a:r>
              <a:rPr lang="ru-RU" sz="2000" dirty="0" smtClean="0"/>
              <a:t>.</a:t>
            </a:r>
          </a:p>
          <a:p>
            <a:endParaRPr lang="ru-RU" sz="2000" dirty="0" smtClean="0"/>
          </a:p>
          <a:p>
            <a:r>
              <a:rPr lang="ru-RU" sz="2000" b="1" dirty="0" smtClean="0"/>
              <a:t>Пятый, заключительный этап </a:t>
            </a:r>
            <a:r>
              <a:rPr lang="ru-RU" sz="2000" b="1" dirty="0" smtClean="0"/>
              <a:t>(1 июня – 15 июня</a:t>
            </a:r>
            <a:r>
              <a:rPr lang="ru-RU" sz="2000" b="1" dirty="0" smtClean="0"/>
              <a:t>)</a:t>
            </a:r>
            <a:r>
              <a:rPr lang="ru-RU" sz="20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Общий  </a:t>
            </a:r>
            <a:r>
              <a:rPr lang="ru-RU" sz="2000" dirty="0" smtClean="0"/>
              <a:t>анализ работы </a:t>
            </a:r>
            <a:r>
              <a:rPr lang="ru-RU" sz="2000" dirty="0" smtClean="0"/>
              <a:t>по программе </a:t>
            </a:r>
            <a:r>
              <a:rPr lang="ru-RU" sz="2000" dirty="0" smtClean="0"/>
              <a:t>наставничества. </a:t>
            </a:r>
            <a:endParaRPr lang="ru-RU" sz="2000" dirty="0" smtClean="0"/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Внесение  корректировок в программу наставничества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785794"/>
            <a:ext cx="735811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Ожидаемый результат работы </a:t>
            </a:r>
            <a:r>
              <a:rPr lang="ru-RU" sz="2000" b="1" dirty="0" smtClean="0"/>
              <a:t>в малых группах:</a:t>
            </a:r>
            <a:endParaRPr lang="ru-RU" sz="2000" b="1" dirty="0" smtClean="0"/>
          </a:p>
          <a:p>
            <a:r>
              <a:rPr lang="ru-RU" sz="2000" dirty="0" smtClean="0"/>
              <a:t>- каждый учитель будет работать по теме самообразования, повышая свои компетенции (11 человек);</a:t>
            </a:r>
          </a:p>
          <a:p>
            <a:r>
              <a:rPr lang="ru-RU" sz="2000" dirty="0" smtClean="0"/>
              <a:t>- будут проводиться открытые уроки с демонстрацией методического опыта (не менее 5 в год); </a:t>
            </a:r>
          </a:p>
          <a:p>
            <a:r>
              <a:rPr lang="ru-RU" sz="2000" dirty="0" smtClean="0"/>
              <a:t>- будут проводиться интегрированные уроки, повышающие мотивацию обучающихся к изучению и практическому применению полученных знаний (не менее 5 в год); </a:t>
            </a:r>
          </a:p>
          <a:p>
            <a:r>
              <a:rPr lang="ru-RU" sz="2000" dirty="0" smtClean="0"/>
              <a:t>- методическая работа школы будет перестроена на практико-ориентированный подход (80% мероприятий плана методической работы будут практическими); </a:t>
            </a:r>
          </a:p>
          <a:p>
            <a:r>
              <a:rPr lang="ru-RU" sz="2000" dirty="0" smtClean="0"/>
              <a:t>- повысится эффективность урока и как следствие, успеваемость обучающихся (улучшение результатов контрольных работ в декабре на 10-20% по сравнению с результатами  контрольных работ за этот же период в 2021 году);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1785926"/>
            <a:ext cx="6172200" cy="1857388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103</TotalTime>
  <Words>503</Words>
  <Application>Microsoft Office PowerPoint</Application>
  <PresentationFormat>Экран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Эркер</vt:lpstr>
      <vt:lpstr>Реализация модели наставничества в рамках работы над риском «Недостаточная предметная и методическая компетентность педагогических работников»</vt:lpstr>
      <vt:lpstr>Слайд 2</vt:lpstr>
      <vt:lpstr>Слайд 3</vt:lpstr>
      <vt:lpstr>Слайд 4</vt:lpstr>
      <vt:lpstr>Работа   над   риском</vt:lpstr>
      <vt:lpstr>Слайд 6</vt:lpstr>
      <vt:lpstr>Слайд 7</vt:lpstr>
      <vt:lpstr>Слайд 8</vt:lpstr>
      <vt:lpstr>Спасибо за внимание!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модели наставничества в рамках работы над риском «Недостаточная предметная и методическая компетентность педагогических работников»</dc:title>
  <dc:creator>Ekaterina</dc:creator>
  <cp:lastModifiedBy>Ekaterina</cp:lastModifiedBy>
  <cp:revision>12</cp:revision>
  <dcterms:created xsi:type="dcterms:W3CDTF">2022-03-16T05:10:32Z</dcterms:created>
  <dcterms:modified xsi:type="dcterms:W3CDTF">2022-03-16T09:40:10Z</dcterms:modified>
</cp:coreProperties>
</file>