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60"/>
  </p:notesMasterIdLst>
  <p:sldIdLst>
    <p:sldId id="345" r:id="rId3"/>
    <p:sldId id="346" r:id="rId4"/>
    <p:sldId id="344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7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303" r:id="rId47"/>
    <p:sldId id="330" r:id="rId48"/>
    <p:sldId id="333" r:id="rId49"/>
    <p:sldId id="334" r:id="rId50"/>
    <p:sldId id="337" r:id="rId51"/>
    <p:sldId id="335" r:id="rId52"/>
    <p:sldId id="336" r:id="rId53"/>
    <p:sldId id="338" r:id="rId54"/>
    <p:sldId id="339" r:id="rId55"/>
    <p:sldId id="340" r:id="rId56"/>
    <p:sldId id="341" r:id="rId57"/>
    <p:sldId id="342" r:id="rId58"/>
    <p:sldId id="343" r:id="rId5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F6600"/>
    <a:srgbClr val="3366CC"/>
    <a:srgbClr val="FF0066"/>
    <a:srgbClr val="0066CC"/>
    <a:srgbClr val="0066FF"/>
    <a:srgbClr val="292929"/>
    <a:srgbClr val="333333"/>
    <a:srgbClr val="652DC9"/>
    <a:srgbClr val="2714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61" Type="http://schemas.openxmlformats.org/officeDocument/2006/relationships/presProps" Target="presProp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315FC-0D61-43B5-932A-E965C70BAD5B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5B699-1169-4D3D-914A-4336CB04AC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95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46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55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56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47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48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49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50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51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52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53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5B699-1169-4D3D-914A-4336CB04ACC1}" type="slidenum">
              <a:rPr lang="ru-RU" smtClean="0"/>
              <a:pPr/>
              <a:t>54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8291B-B5CC-44F5-A6B3-39E100F0BCAC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861D0-A3D7-4470-BDFD-E1047E45B4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BAE0-E0F8-44B5-BFC4-8D78E7D0BD33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9E542-4CFF-4300-9524-A4C315D889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E80E2-F793-4417-9B96-981D9120733F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AE079-9114-4965-B544-04FA90D5F7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rgbClr val="C5C5C5"/>
            </a:gs>
            <a:gs pos="100000">
              <a:srgbClr val="70A8DA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3">
            <a:extLst>
              <a:ext uri="{FF2B5EF4-FFF2-40B4-BE49-F238E27FC236}">
                <a16:creationId xmlns:a16="http://schemas.microsoft.com/office/drawing/2014/main" id="{646125C1-7519-4F85-8E79-FA2EAF7CF10C}"/>
              </a:ext>
            </a:extLst>
          </p:cNvPr>
          <p:cNvSpPr>
            <a:spLocks noChangeArrowheads="1"/>
          </p:cNvSpPr>
          <p:nvPr/>
        </p:nvSpPr>
        <p:spPr bwMode="gray">
          <a:xfrm>
            <a:off x="900113" y="5300663"/>
            <a:ext cx="742950" cy="742950"/>
          </a:xfrm>
          <a:prstGeom prst="rect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grpSp>
        <p:nvGrpSpPr>
          <p:cNvPr id="5" name="Group 75">
            <a:extLst>
              <a:ext uri="{FF2B5EF4-FFF2-40B4-BE49-F238E27FC236}">
                <a16:creationId xmlns:a16="http://schemas.microsoft.com/office/drawing/2014/main" id="{D66B8A18-A7E6-4FD4-8D78-BBAE124DB6C9}"/>
              </a:ext>
            </a:extLst>
          </p:cNvPr>
          <p:cNvGrpSpPr>
            <a:grpSpLocks/>
          </p:cNvGrpSpPr>
          <p:nvPr/>
        </p:nvGrpSpPr>
        <p:grpSpPr bwMode="auto">
          <a:xfrm>
            <a:off x="112713" y="5954713"/>
            <a:ext cx="8936037" cy="631825"/>
            <a:chOff x="71" y="3751"/>
            <a:chExt cx="5629" cy="398"/>
          </a:xfrm>
        </p:grpSpPr>
        <p:sp>
          <p:nvSpPr>
            <p:cNvPr id="6" name="Freeform 24">
              <a:extLst>
                <a:ext uri="{FF2B5EF4-FFF2-40B4-BE49-F238E27FC236}">
                  <a16:creationId xmlns:a16="http://schemas.microsoft.com/office/drawing/2014/main" id="{FDC6F763-3C9A-4F66-A7C9-3E6927A5CD02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1" y="3751"/>
              <a:ext cx="5626" cy="349"/>
            </a:xfrm>
            <a:custGeom>
              <a:avLst/>
              <a:gdLst>
                <a:gd name="T0" fmla="*/ 5626 w 5626"/>
                <a:gd name="T1" fmla="*/ 349 h 349"/>
                <a:gd name="T2" fmla="*/ 0 w 5626"/>
                <a:gd name="T3" fmla="*/ 349 h 349"/>
                <a:gd name="T4" fmla="*/ 0 w 5626"/>
                <a:gd name="T5" fmla="*/ 187 h 349"/>
                <a:gd name="T6" fmla="*/ 0 w 5626"/>
                <a:gd name="T7" fmla="*/ 114 h 349"/>
                <a:gd name="T8" fmla="*/ 4064 w 5626"/>
                <a:gd name="T9" fmla="*/ 118 h 349"/>
                <a:gd name="T10" fmla="*/ 4329 w 5626"/>
                <a:gd name="T11" fmla="*/ 0 h 349"/>
                <a:gd name="T12" fmla="*/ 5623 w 5626"/>
                <a:gd name="T13" fmla="*/ 0 h 349"/>
                <a:gd name="T14" fmla="*/ 5626 w 5626"/>
                <a:gd name="T15" fmla="*/ 349 h 3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78" y="103"/>
                    <a:pt x="3343" y="137"/>
                    <a:pt x="4064" y="118"/>
                  </a:cubicBezTo>
                  <a:lnTo>
                    <a:pt x="4329" y="0"/>
                  </a:lnTo>
                  <a:lnTo>
                    <a:pt x="5623" y="0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5">
              <a:extLst>
                <a:ext uri="{FF2B5EF4-FFF2-40B4-BE49-F238E27FC236}">
                  <a16:creationId xmlns:a16="http://schemas.microsoft.com/office/drawing/2014/main" id="{5198F843-886C-42E1-AC2B-88FEAE9D358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1" y="3800"/>
              <a:ext cx="5626" cy="349"/>
            </a:xfrm>
            <a:custGeom>
              <a:avLst/>
              <a:gdLst>
                <a:gd name="T0" fmla="*/ 5626 w 5626"/>
                <a:gd name="T1" fmla="*/ 349 h 349"/>
                <a:gd name="T2" fmla="*/ 0 w 5626"/>
                <a:gd name="T3" fmla="*/ 349 h 349"/>
                <a:gd name="T4" fmla="*/ 0 w 5626"/>
                <a:gd name="T5" fmla="*/ 187 h 349"/>
                <a:gd name="T6" fmla="*/ 0 w 5626"/>
                <a:gd name="T7" fmla="*/ 114 h 349"/>
                <a:gd name="T8" fmla="*/ 4082 w 5626"/>
                <a:gd name="T9" fmla="*/ 118 h 349"/>
                <a:gd name="T10" fmla="*/ 4345 w 5626"/>
                <a:gd name="T11" fmla="*/ 0 h 349"/>
                <a:gd name="T12" fmla="*/ 5623 w 5626"/>
                <a:gd name="T13" fmla="*/ 6 h 349"/>
                <a:gd name="T14" fmla="*/ 5626 w 5626"/>
                <a:gd name="T15" fmla="*/ 349 h 3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80" y="103"/>
                    <a:pt x="3358" y="137"/>
                    <a:pt x="4082" y="118"/>
                  </a:cubicBezTo>
                  <a:lnTo>
                    <a:pt x="4345" y="0"/>
                  </a:lnTo>
                  <a:lnTo>
                    <a:pt x="5623" y="6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6">
              <a:extLst>
                <a:ext uri="{FF2B5EF4-FFF2-40B4-BE49-F238E27FC236}">
                  <a16:creationId xmlns:a16="http://schemas.microsoft.com/office/drawing/2014/main" id="{60147ED5-7EFC-47FF-BAF3-3AA25DD34BF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209" y="3833"/>
              <a:ext cx="1491" cy="88"/>
            </a:xfrm>
            <a:custGeom>
              <a:avLst/>
              <a:gdLst>
                <a:gd name="T0" fmla="*/ 0 w 1491"/>
                <a:gd name="T1" fmla="*/ 84 h 88"/>
                <a:gd name="T2" fmla="*/ 223 w 1491"/>
                <a:gd name="T3" fmla="*/ 0 h 88"/>
                <a:gd name="T4" fmla="*/ 1491 w 1491"/>
                <a:gd name="T5" fmla="*/ 0 h 88"/>
                <a:gd name="T6" fmla="*/ 1488 w 1491"/>
                <a:gd name="T7" fmla="*/ 60 h 88"/>
                <a:gd name="T8" fmla="*/ 383 w 1491"/>
                <a:gd name="T9" fmla="*/ 59 h 88"/>
                <a:gd name="T10" fmla="*/ 273 w 1491"/>
                <a:gd name="T11" fmla="*/ 88 h 88"/>
                <a:gd name="T12" fmla="*/ 0 w 1491"/>
                <a:gd name="T13" fmla="*/ 84 h 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1" h="88">
                  <a:moveTo>
                    <a:pt x="0" y="84"/>
                  </a:moveTo>
                  <a:lnTo>
                    <a:pt x="223" y="0"/>
                  </a:lnTo>
                  <a:lnTo>
                    <a:pt x="1491" y="0"/>
                  </a:lnTo>
                  <a:lnTo>
                    <a:pt x="1488" y="60"/>
                  </a:lnTo>
                  <a:lnTo>
                    <a:pt x="383" y="59"/>
                  </a:lnTo>
                  <a:lnTo>
                    <a:pt x="273" y="8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FFFF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Rectangle 28">
            <a:extLst>
              <a:ext uri="{FF2B5EF4-FFF2-40B4-BE49-F238E27FC236}">
                <a16:creationId xmlns:a16="http://schemas.microsoft.com/office/drawing/2014/main" id="{3E20A0A8-5252-4A07-91A6-DCE9B34B23C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300" y="6610350"/>
            <a:ext cx="8931275" cy="1635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sp>
        <p:nvSpPr>
          <p:cNvPr id="10" name="Rectangle 42">
            <a:extLst>
              <a:ext uri="{FF2B5EF4-FFF2-40B4-BE49-F238E27FC236}">
                <a16:creationId xmlns:a16="http://schemas.microsoft.com/office/drawing/2014/main" id="{AF094819-6991-4DBC-831C-186D96FA142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7950" y="5300663"/>
            <a:ext cx="741363" cy="744537"/>
          </a:xfrm>
          <a:prstGeom prst="rect">
            <a:avLst/>
          </a:prstGeom>
          <a:solidFill>
            <a:srgbClr val="70A8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sp>
        <p:nvSpPr>
          <p:cNvPr id="11" name="Rectangle 50">
            <a:extLst>
              <a:ext uri="{FF2B5EF4-FFF2-40B4-BE49-F238E27FC236}">
                <a16:creationId xmlns:a16="http://schemas.microsoft.com/office/drawing/2014/main" id="{C8703CA9-E5B8-4BF6-BA81-CD1DEF143C7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0650" y="4511675"/>
            <a:ext cx="741363" cy="74295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pic>
        <p:nvPicPr>
          <p:cNvPr id="12" name="Picture 76" descr="j0400050">
            <a:extLst>
              <a:ext uri="{FF2B5EF4-FFF2-40B4-BE49-F238E27FC236}">
                <a16:creationId xmlns:a16="http://schemas.microsoft.com/office/drawing/2014/main" id="{C9E0DD00-3EC0-44EC-9EDE-438E2F4A0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4813"/>
            <a:ext cx="2663825" cy="1774825"/>
          </a:xfrm>
          <a:prstGeom prst="rect">
            <a:avLst/>
          </a:prstGeom>
          <a:noFill/>
          <a:ln w="57150" cmpd="thinThick">
            <a:solidFill>
              <a:srgbClr val="357DA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7">
            <a:extLst>
              <a:ext uri="{FF2B5EF4-FFF2-40B4-BE49-F238E27FC236}">
                <a16:creationId xmlns:a16="http://schemas.microsoft.com/office/drawing/2014/main" id="{6003AB70-00FD-4366-B3B9-45E8AE3E8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04813"/>
            <a:ext cx="2663825" cy="1773237"/>
          </a:xfrm>
          <a:prstGeom prst="rect">
            <a:avLst/>
          </a:prstGeom>
          <a:noFill/>
          <a:ln w="57150" cmpd="thinThick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9" descr="2">
            <a:extLst>
              <a:ext uri="{FF2B5EF4-FFF2-40B4-BE49-F238E27FC236}">
                <a16:creationId xmlns:a16="http://schemas.microsoft.com/office/drawing/2014/main" id="{8EE0179A-AC88-41F4-B166-508C87264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4813"/>
            <a:ext cx="2665413" cy="1782762"/>
          </a:xfrm>
          <a:prstGeom prst="rect">
            <a:avLst/>
          </a:prstGeom>
          <a:solidFill>
            <a:srgbClr val="70A8DA"/>
          </a:solidFill>
          <a:ln w="57150" cmpd="thinThick">
            <a:solidFill>
              <a:srgbClr val="357DA9"/>
            </a:solidFill>
            <a:miter lim="800000"/>
            <a:headEnd/>
            <a:tailEnd/>
          </a:ln>
        </p:spPr>
      </p:pic>
      <p:sp>
        <p:nvSpPr>
          <p:cNvPr id="15" name="Freeform 80" descr="Dark upward diagonal">
            <a:extLst>
              <a:ext uri="{FF2B5EF4-FFF2-40B4-BE49-F238E27FC236}">
                <a16:creationId xmlns:a16="http://schemas.microsoft.com/office/drawing/2014/main" id="{F2847E4F-7911-41C0-B800-655EEAB89EB5}"/>
              </a:ext>
            </a:extLst>
          </p:cNvPr>
          <p:cNvSpPr>
            <a:spLocks/>
          </p:cNvSpPr>
          <p:nvPr/>
        </p:nvSpPr>
        <p:spPr bwMode="gray">
          <a:xfrm>
            <a:off x="122238" y="115888"/>
            <a:ext cx="8956675" cy="179387"/>
          </a:xfrm>
          <a:custGeom>
            <a:avLst/>
            <a:gdLst>
              <a:gd name="T0" fmla="*/ 0 w 5639"/>
              <a:gd name="T1" fmla="*/ 0 h 113"/>
              <a:gd name="T2" fmla="*/ 8866139 w 5639"/>
              <a:gd name="T3" fmla="*/ 0 h 113"/>
              <a:gd name="T4" fmla="*/ 8956675 w 5639"/>
              <a:gd name="T5" fmla="*/ 71437 h 113"/>
              <a:gd name="T6" fmla="*/ 8951910 w 5639"/>
              <a:gd name="T7" fmla="*/ 179387 h 113"/>
              <a:gd name="T8" fmla="*/ 0 w 5639"/>
              <a:gd name="T9" fmla="*/ 179387 h 113"/>
              <a:gd name="T10" fmla="*/ 0 w 5639"/>
              <a:gd name="T11" fmla="*/ 0 h 1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blipFill dpi="0" rotWithShape="0">
            <a:blip r:embed="rId5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4437063"/>
            <a:ext cx="4811712" cy="403225"/>
          </a:xfrm>
        </p:spPr>
        <p:txBody>
          <a:bodyPr/>
          <a:lstStyle>
            <a:lvl1pPr marL="0" indent="0" algn="r">
              <a:buFontTx/>
              <a:buNone/>
              <a:defRPr sz="1600" i="1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2781300"/>
            <a:ext cx="6019800" cy="1470025"/>
          </a:xfrm>
        </p:spPr>
        <p:txBody>
          <a:bodyPr/>
          <a:lstStyle>
            <a:lvl1pPr algn="r">
              <a:defRPr sz="4800">
                <a:solidFill>
                  <a:srgbClr val="000000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7483AA35-F79E-4D44-A6F0-A047E2EFAD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79388" y="6237288"/>
            <a:ext cx="2205037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278B0-606C-4AF0-BFFB-E322C2A0E4C2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37F72538-58B3-4297-BDC9-B2486B6071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555875" y="6237288"/>
            <a:ext cx="2990850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A997F985-DD99-4464-ABDC-9187918652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84888" y="6237288"/>
            <a:ext cx="2205037" cy="3175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6EA2A8-B4F9-4188-AFBE-19FEF20BDB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121292"/>
      </p:ext>
    </p:extLst>
  </p:cSld>
  <p:clrMapOvr>
    <a:masterClrMapping/>
  </p:clrMapOvr>
  <p:transition spd="slow">
    <p:randomBa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577D48-1C61-4433-A05C-6C858E562A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7E14A-15EB-40CF-9157-E940DA742AE5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F399B1-8759-4C3C-AC75-310CCBD999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E64031-D88F-413D-87F5-0A466BA25A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96E23-1B76-41D6-8994-00564C5623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2010494"/>
      </p:ext>
    </p:extLst>
  </p:cSld>
  <p:clrMapOvr>
    <a:masterClrMapping/>
  </p:clrMapOvr>
  <p:transition spd="med">
    <p:checke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B06B86-46CE-437A-B0EC-07CF205F1D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01D1-5921-4138-8B1D-5A5C59793390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2B5BD6-CDDA-47D8-8E25-FBF90B2BDF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DB853D-8612-4105-BDEC-10B040238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16B4D-9E2B-4780-A517-D4478A2C66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6769767"/>
      </p:ext>
    </p:extLst>
  </p:cSld>
  <p:clrMapOvr>
    <a:masterClrMapping/>
  </p:clrMapOvr>
  <p:transition spd="med">
    <p:checke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288" y="1268413"/>
            <a:ext cx="4176712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24400" y="1268413"/>
            <a:ext cx="4178300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E0DBA4-4707-4294-B830-3694AAABA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2673F-00FF-41B6-A647-D28D5A783FA9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FFEE51-094B-497A-854B-68A8F8A809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FEDB45-67A0-4015-826C-683DA15719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890F4-57F3-4A58-B118-1D10D8307E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7974861"/>
      </p:ext>
    </p:extLst>
  </p:cSld>
  <p:clrMapOvr>
    <a:masterClrMapping/>
  </p:clrMapOvr>
  <p:transition spd="med">
    <p:checke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FA7D476-F690-4EB6-AC94-7A9DB798CB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018D-3334-4F61-8947-B89C6ABD1194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248A94C-62DB-49C3-9DF0-CF7D4EB617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1AA4EF8-50A1-4A7B-8F59-025773688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A447-50BD-41E4-B0FC-27BDFECAB0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2589759"/>
      </p:ext>
    </p:extLst>
  </p:cSld>
  <p:clrMapOvr>
    <a:masterClrMapping/>
  </p:clrMapOvr>
  <p:transition spd="med">
    <p:checke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AC15546-77C3-41F6-AA75-B907F5D180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14935-6D2B-42C9-9E53-0254D076F875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E923BE-C5FF-484F-98DC-C380434F20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3ACBB3-FF8D-4551-9B66-E4D4DDC966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CB2DA-E801-475E-A712-5CC21F24F4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6539785"/>
      </p:ext>
    </p:extLst>
  </p:cSld>
  <p:clrMapOvr>
    <a:masterClrMapping/>
  </p:clrMapOvr>
  <p:transition spd="med">
    <p:checke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3F89FE5-BF95-4806-B606-0ABB9CC4F0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C7CF6-CD32-4401-A083-204B24374C69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576684B-375E-434C-B45D-6987038195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B6D343-22D3-413B-9C0F-FC86FC985B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454AE-564D-43F1-97D8-7E3F895225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5068135"/>
      </p:ext>
    </p:extLst>
  </p:cSld>
  <p:clrMapOvr>
    <a:masterClrMapping/>
  </p:clrMapOvr>
  <p:transition spd="med">
    <p:checke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602793-B236-4254-96D9-1843C5BE73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39735-B95E-4514-83A1-0F5460C54C15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F2F8CB-F4D4-4642-B50C-64C81FFCAE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C732C4-3FAC-4ABB-A72E-C9765B2F8B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216FD-3771-44E3-A02C-A8C100D4F2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9855517"/>
      </p:ext>
    </p:extLst>
  </p:cSld>
  <p:clrMapOvr>
    <a:masterClrMapping/>
  </p:clrMapOvr>
  <p:transition spd="med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8F909-4A65-4F53-8BE3-F685D4A19E42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025C5-A7CE-4332-9659-F6D317A3BB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46BC9A-8087-4026-9A48-9BB6FC448F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BDDE8-09AD-404A-B982-03505B29C80A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CD2A74-A047-4749-BE3E-7DA8707487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14646D-AE6A-48B3-BBDD-549FFD5470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7FB4B-6844-45A8-B878-EA2D1FD98C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875187"/>
      </p:ext>
    </p:extLst>
  </p:cSld>
  <p:clrMapOvr>
    <a:masterClrMapping/>
  </p:clrMapOvr>
  <p:transition spd="med">
    <p:checke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04A6C1-B145-4475-82E5-D3F2625315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9A08E-4036-43D5-8631-76827AC5CD7E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806953-D0B8-4B8C-A3A4-6DD550ACD8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A33B1F-C785-48F2-8CC9-6839E8AF14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3C6EC-B3F6-4B3A-B4F9-AA69F2D5BA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1274489"/>
      </p:ext>
    </p:extLst>
  </p:cSld>
  <p:clrMapOvr>
    <a:masterClrMapping/>
  </p:clrMapOvr>
  <p:transition spd="med">
    <p:checke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77038" y="238125"/>
            <a:ext cx="2125662" cy="59340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238125"/>
            <a:ext cx="6229350" cy="59340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9FE110-ADC7-41B4-99E9-1E3B1C29FD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227B7-DC1A-4ACF-B2C3-BDA663108514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9FC308-AF05-46E3-81EF-A9E3064E45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06C697-30AD-4676-9CC0-5AF5F0D8F9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23E69-D02C-444B-B864-01F8C5A168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245506"/>
      </p:ext>
    </p:extLst>
  </p:cSld>
  <p:clrMapOvr>
    <a:masterClrMapping/>
  </p:clrMapOvr>
  <p:transition spd="med"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7EF7D-2480-4923-B619-01794C09D591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1A205-3FBF-4631-A5FE-01988F465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D202B-A28F-4FCA-93BA-AAC992E11148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850E2-8BF6-4C69-BBE4-AE9B96533D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5E35-E776-4F7B-9554-F73807B64838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BC956-8565-4388-8E44-B0B886E8DD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DABA9-A3D7-4230-9F2A-E0F92EBC1ED7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D53B1-59AF-40F3-B802-E7E6E04FAB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096D9-E5A8-4F38-B0AF-77777C96E3F1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827EA-5161-446B-A584-1C110A6BF2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9C71E-D428-4966-A85D-11D008A8A0F4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44457-8B03-4565-B4B1-11804904C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5F13D-3D1A-474C-9D70-B4513B4DED8D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0BEA4-238A-485C-AA05-75E0F1069E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1000" r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1A4AFC-71B6-4497-A0B2-CE253833AB16}" type="datetime1">
              <a:rPr lang="ru-RU" smtClean="0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davudovasv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B89790-22BE-4306-AED1-D29AFFA2FB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>
            <a:extLst>
              <a:ext uri="{FF2B5EF4-FFF2-40B4-BE49-F238E27FC236}">
                <a16:creationId xmlns:a16="http://schemas.microsoft.com/office/drawing/2014/main" id="{7250CCDC-CFE4-4E54-94C6-E0E41D7807A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6013450"/>
            <a:ext cx="2392363" cy="563563"/>
            <a:chOff x="1566" y="164"/>
            <a:chExt cx="1455" cy="425"/>
          </a:xfrm>
        </p:grpSpPr>
        <p:sp>
          <p:nvSpPr>
            <p:cNvPr id="1040" name="Freeform 8">
              <a:extLst>
                <a:ext uri="{FF2B5EF4-FFF2-40B4-BE49-F238E27FC236}">
                  <a16:creationId xmlns:a16="http://schemas.microsoft.com/office/drawing/2014/main" id="{E4A14D17-6FD4-4F2E-8B59-37A8C82CE1FC}"/>
                </a:ext>
              </a:extLst>
            </p:cNvPr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>
                <a:gd name="T0" fmla="*/ 37 w 39"/>
                <a:gd name="T1" fmla="*/ 36 h 121"/>
                <a:gd name="T2" fmla="*/ 35 w 39"/>
                <a:gd name="T3" fmla="*/ 36 h 121"/>
                <a:gd name="T4" fmla="*/ 30 w 39"/>
                <a:gd name="T5" fmla="*/ 36 h 121"/>
                <a:gd name="T6" fmla="*/ 22 w 39"/>
                <a:gd name="T7" fmla="*/ 34 h 121"/>
                <a:gd name="T8" fmla="*/ 15 w 39"/>
                <a:gd name="T9" fmla="*/ 30 h 121"/>
                <a:gd name="T10" fmla="*/ 7 w 39"/>
                <a:gd name="T11" fmla="*/ 23 h 121"/>
                <a:gd name="T12" fmla="*/ 3 w 39"/>
                <a:gd name="T13" fmla="*/ 13 h 121"/>
                <a:gd name="T14" fmla="*/ 0 w 39"/>
                <a:gd name="T15" fmla="*/ 0 h 121"/>
                <a:gd name="T16" fmla="*/ 3 w 39"/>
                <a:gd name="T17" fmla="*/ 0 h 121"/>
                <a:gd name="T18" fmla="*/ 7 w 39"/>
                <a:gd name="T19" fmla="*/ 1 h 121"/>
                <a:gd name="T20" fmla="*/ 15 w 39"/>
                <a:gd name="T21" fmla="*/ 3 h 121"/>
                <a:gd name="T22" fmla="*/ 23 w 39"/>
                <a:gd name="T23" fmla="*/ 5 h 121"/>
                <a:gd name="T24" fmla="*/ 30 w 39"/>
                <a:gd name="T25" fmla="*/ 11 h 121"/>
                <a:gd name="T26" fmla="*/ 37 w 39"/>
                <a:gd name="T27" fmla="*/ 20 h 121"/>
                <a:gd name="T28" fmla="*/ 39 w 39"/>
                <a:gd name="T29" fmla="*/ 34 h 121"/>
                <a:gd name="T30" fmla="*/ 39 w 39"/>
                <a:gd name="T31" fmla="*/ 121 h 121"/>
                <a:gd name="T32" fmla="*/ 37 w 39"/>
                <a:gd name="T33" fmla="*/ 121 h 121"/>
                <a:gd name="T34" fmla="*/ 37 w 39"/>
                <a:gd name="T35" fmla="*/ 36 h 12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9">
              <a:extLst>
                <a:ext uri="{FF2B5EF4-FFF2-40B4-BE49-F238E27FC236}">
                  <a16:creationId xmlns:a16="http://schemas.microsoft.com/office/drawing/2014/main" id="{63373368-BE99-40CC-AAE7-EFB1A9627BE5}"/>
                </a:ext>
              </a:extLst>
            </p:cNvPr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>
                <a:gd name="T0" fmla="*/ 3 w 45"/>
                <a:gd name="T1" fmla="*/ 42 h 139"/>
                <a:gd name="T2" fmla="*/ 6 w 45"/>
                <a:gd name="T3" fmla="*/ 42 h 139"/>
                <a:gd name="T4" fmla="*/ 12 w 45"/>
                <a:gd name="T5" fmla="*/ 42 h 139"/>
                <a:gd name="T6" fmla="*/ 20 w 45"/>
                <a:gd name="T7" fmla="*/ 39 h 139"/>
                <a:gd name="T8" fmla="*/ 29 w 45"/>
                <a:gd name="T9" fmla="*/ 35 h 139"/>
                <a:gd name="T10" fmla="*/ 37 w 45"/>
                <a:gd name="T11" fmla="*/ 27 h 139"/>
                <a:gd name="T12" fmla="*/ 43 w 45"/>
                <a:gd name="T13" fmla="*/ 17 h 139"/>
                <a:gd name="T14" fmla="*/ 45 w 45"/>
                <a:gd name="T15" fmla="*/ 2 h 139"/>
                <a:gd name="T16" fmla="*/ 43 w 45"/>
                <a:gd name="T17" fmla="*/ 0 h 139"/>
                <a:gd name="T18" fmla="*/ 37 w 45"/>
                <a:gd name="T19" fmla="*/ 2 h 139"/>
                <a:gd name="T20" fmla="*/ 29 w 45"/>
                <a:gd name="T21" fmla="*/ 3 h 139"/>
                <a:gd name="T22" fmla="*/ 19 w 45"/>
                <a:gd name="T23" fmla="*/ 7 h 139"/>
                <a:gd name="T24" fmla="*/ 11 w 45"/>
                <a:gd name="T25" fmla="*/ 14 h 139"/>
                <a:gd name="T26" fmla="*/ 4 w 45"/>
                <a:gd name="T27" fmla="*/ 23 h 139"/>
                <a:gd name="T28" fmla="*/ 0 w 45"/>
                <a:gd name="T29" fmla="*/ 39 h 139"/>
                <a:gd name="T30" fmla="*/ 0 w 45"/>
                <a:gd name="T31" fmla="*/ 139 h 139"/>
                <a:gd name="T32" fmla="*/ 3 w 45"/>
                <a:gd name="T33" fmla="*/ 139 h 139"/>
                <a:gd name="T34" fmla="*/ 3 w 45"/>
                <a:gd name="T35" fmla="*/ 42 h 13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10">
              <a:extLst>
                <a:ext uri="{FF2B5EF4-FFF2-40B4-BE49-F238E27FC236}">
                  <a16:creationId xmlns:a16="http://schemas.microsoft.com/office/drawing/2014/main" id="{A07CDE0A-7363-46C1-8D75-E784BB8CE9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>
                <a:gd name="T0" fmla="*/ 68 w 146"/>
                <a:gd name="T1" fmla="*/ 67 h 211"/>
                <a:gd name="T2" fmla="*/ 67 w 146"/>
                <a:gd name="T3" fmla="*/ 67 h 211"/>
                <a:gd name="T4" fmla="*/ 60 w 146"/>
                <a:gd name="T5" fmla="*/ 66 h 211"/>
                <a:gd name="T6" fmla="*/ 50 w 146"/>
                <a:gd name="T7" fmla="*/ 64 h 211"/>
                <a:gd name="T8" fmla="*/ 41 w 146"/>
                <a:gd name="T9" fmla="*/ 62 h 211"/>
                <a:gd name="T10" fmla="*/ 29 w 146"/>
                <a:gd name="T11" fmla="*/ 55 h 211"/>
                <a:gd name="T12" fmla="*/ 18 w 146"/>
                <a:gd name="T13" fmla="*/ 47 h 211"/>
                <a:gd name="T14" fmla="*/ 10 w 146"/>
                <a:gd name="T15" fmla="*/ 35 h 211"/>
                <a:gd name="T16" fmla="*/ 3 w 146"/>
                <a:gd name="T17" fmla="*/ 20 h 211"/>
                <a:gd name="T18" fmla="*/ 0 w 146"/>
                <a:gd name="T19" fmla="*/ 0 h 211"/>
                <a:gd name="T20" fmla="*/ 3 w 146"/>
                <a:gd name="T21" fmla="*/ 0 h 211"/>
                <a:gd name="T22" fmla="*/ 10 w 146"/>
                <a:gd name="T23" fmla="*/ 0 h 211"/>
                <a:gd name="T24" fmla="*/ 19 w 146"/>
                <a:gd name="T25" fmla="*/ 0 h 211"/>
                <a:gd name="T26" fmla="*/ 30 w 146"/>
                <a:gd name="T27" fmla="*/ 2 h 211"/>
                <a:gd name="T28" fmla="*/ 41 w 146"/>
                <a:gd name="T29" fmla="*/ 6 h 211"/>
                <a:gd name="T30" fmla="*/ 53 w 146"/>
                <a:gd name="T31" fmla="*/ 14 h 211"/>
                <a:gd name="T32" fmla="*/ 62 w 146"/>
                <a:gd name="T33" fmla="*/ 25 h 211"/>
                <a:gd name="T34" fmla="*/ 69 w 146"/>
                <a:gd name="T35" fmla="*/ 41 h 211"/>
                <a:gd name="T36" fmla="*/ 73 w 146"/>
                <a:gd name="T37" fmla="*/ 62 h 211"/>
                <a:gd name="T38" fmla="*/ 73 w 146"/>
                <a:gd name="T39" fmla="*/ 60 h 211"/>
                <a:gd name="T40" fmla="*/ 73 w 146"/>
                <a:gd name="T41" fmla="*/ 55 h 211"/>
                <a:gd name="T42" fmla="*/ 75 w 146"/>
                <a:gd name="T43" fmla="*/ 45 h 211"/>
                <a:gd name="T44" fmla="*/ 79 w 146"/>
                <a:gd name="T45" fmla="*/ 36 h 211"/>
                <a:gd name="T46" fmla="*/ 84 w 146"/>
                <a:gd name="T47" fmla="*/ 25 h 211"/>
                <a:gd name="T48" fmla="*/ 92 w 146"/>
                <a:gd name="T49" fmla="*/ 16 h 211"/>
                <a:gd name="T50" fmla="*/ 106 w 146"/>
                <a:gd name="T51" fmla="*/ 8 h 211"/>
                <a:gd name="T52" fmla="*/ 123 w 146"/>
                <a:gd name="T53" fmla="*/ 2 h 211"/>
                <a:gd name="T54" fmla="*/ 146 w 146"/>
                <a:gd name="T55" fmla="*/ 0 h 211"/>
                <a:gd name="T56" fmla="*/ 145 w 146"/>
                <a:gd name="T57" fmla="*/ 2 h 211"/>
                <a:gd name="T58" fmla="*/ 145 w 146"/>
                <a:gd name="T59" fmla="*/ 8 h 211"/>
                <a:gd name="T60" fmla="*/ 143 w 146"/>
                <a:gd name="T61" fmla="*/ 17 h 211"/>
                <a:gd name="T62" fmla="*/ 139 w 146"/>
                <a:gd name="T63" fmla="*/ 28 h 211"/>
                <a:gd name="T64" fmla="*/ 134 w 146"/>
                <a:gd name="T65" fmla="*/ 39 h 211"/>
                <a:gd name="T66" fmla="*/ 126 w 146"/>
                <a:gd name="T67" fmla="*/ 49 h 211"/>
                <a:gd name="T68" fmla="*/ 114 w 146"/>
                <a:gd name="T69" fmla="*/ 59 h 211"/>
                <a:gd name="T70" fmla="*/ 98 w 146"/>
                <a:gd name="T71" fmla="*/ 64 h 211"/>
                <a:gd name="T72" fmla="*/ 79 w 146"/>
                <a:gd name="T73" fmla="*/ 67 h 211"/>
                <a:gd name="T74" fmla="*/ 79 w 146"/>
                <a:gd name="T75" fmla="*/ 211 h 211"/>
                <a:gd name="T76" fmla="*/ 68 w 146"/>
                <a:gd name="T77" fmla="*/ 211 h 211"/>
                <a:gd name="T78" fmla="*/ 68 w 146"/>
                <a:gd name="T79" fmla="*/ 67 h 21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11">
              <a:extLst>
                <a:ext uri="{FF2B5EF4-FFF2-40B4-BE49-F238E27FC236}">
                  <a16:creationId xmlns:a16="http://schemas.microsoft.com/office/drawing/2014/main" id="{C03AD472-D25F-46F5-9AE1-918B181C0E59}"/>
                </a:ext>
              </a:extLst>
            </p:cNvPr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>
                <a:gd name="T0" fmla="*/ 67 w 144"/>
                <a:gd name="T1" fmla="*/ 67 h 211"/>
                <a:gd name="T2" fmla="*/ 66 w 144"/>
                <a:gd name="T3" fmla="*/ 67 h 211"/>
                <a:gd name="T4" fmla="*/ 59 w 144"/>
                <a:gd name="T5" fmla="*/ 66 h 211"/>
                <a:gd name="T6" fmla="*/ 50 w 144"/>
                <a:gd name="T7" fmla="*/ 64 h 211"/>
                <a:gd name="T8" fmla="*/ 39 w 144"/>
                <a:gd name="T9" fmla="*/ 62 h 211"/>
                <a:gd name="T10" fmla="*/ 28 w 144"/>
                <a:gd name="T11" fmla="*/ 55 h 211"/>
                <a:gd name="T12" fmla="*/ 17 w 144"/>
                <a:gd name="T13" fmla="*/ 47 h 211"/>
                <a:gd name="T14" fmla="*/ 9 w 144"/>
                <a:gd name="T15" fmla="*/ 35 h 211"/>
                <a:gd name="T16" fmla="*/ 2 w 144"/>
                <a:gd name="T17" fmla="*/ 20 h 211"/>
                <a:gd name="T18" fmla="*/ 0 w 144"/>
                <a:gd name="T19" fmla="*/ 0 h 211"/>
                <a:gd name="T20" fmla="*/ 2 w 144"/>
                <a:gd name="T21" fmla="*/ 0 h 211"/>
                <a:gd name="T22" fmla="*/ 9 w 144"/>
                <a:gd name="T23" fmla="*/ 0 h 211"/>
                <a:gd name="T24" fmla="*/ 17 w 144"/>
                <a:gd name="T25" fmla="*/ 0 h 211"/>
                <a:gd name="T26" fmla="*/ 28 w 144"/>
                <a:gd name="T27" fmla="*/ 2 h 211"/>
                <a:gd name="T28" fmla="*/ 40 w 144"/>
                <a:gd name="T29" fmla="*/ 6 h 211"/>
                <a:gd name="T30" fmla="*/ 51 w 144"/>
                <a:gd name="T31" fmla="*/ 14 h 211"/>
                <a:gd name="T32" fmla="*/ 62 w 144"/>
                <a:gd name="T33" fmla="*/ 25 h 211"/>
                <a:gd name="T34" fmla="*/ 69 w 144"/>
                <a:gd name="T35" fmla="*/ 41 h 211"/>
                <a:gd name="T36" fmla="*/ 73 w 144"/>
                <a:gd name="T37" fmla="*/ 62 h 211"/>
                <a:gd name="T38" fmla="*/ 73 w 144"/>
                <a:gd name="T39" fmla="*/ 60 h 211"/>
                <a:gd name="T40" fmla="*/ 73 w 144"/>
                <a:gd name="T41" fmla="*/ 55 h 211"/>
                <a:gd name="T42" fmla="*/ 74 w 144"/>
                <a:gd name="T43" fmla="*/ 45 h 211"/>
                <a:gd name="T44" fmla="*/ 77 w 144"/>
                <a:gd name="T45" fmla="*/ 36 h 211"/>
                <a:gd name="T46" fmla="*/ 82 w 144"/>
                <a:gd name="T47" fmla="*/ 25 h 211"/>
                <a:gd name="T48" fmla="*/ 91 w 144"/>
                <a:gd name="T49" fmla="*/ 16 h 211"/>
                <a:gd name="T50" fmla="*/ 105 w 144"/>
                <a:gd name="T51" fmla="*/ 8 h 211"/>
                <a:gd name="T52" fmla="*/ 121 w 144"/>
                <a:gd name="T53" fmla="*/ 2 h 211"/>
                <a:gd name="T54" fmla="*/ 144 w 144"/>
                <a:gd name="T55" fmla="*/ 0 h 211"/>
                <a:gd name="T56" fmla="*/ 144 w 144"/>
                <a:gd name="T57" fmla="*/ 2 h 211"/>
                <a:gd name="T58" fmla="*/ 144 w 144"/>
                <a:gd name="T59" fmla="*/ 8 h 211"/>
                <a:gd name="T60" fmla="*/ 141 w 144"/>
                <a:gd name="T61" fmla="*/ 17 h 211"/>
                <a:gd name="T62" fmla="*/ 139 w 144"/>
                <a:gd name="T63" fmla="*/ 28 h 211"/>
                <a:gd name="T64" fmla="*/ 133 w 144"/>
                <a:gd name="T65" fmla="*/ 39 h 211"/>
                <a:gd name="T66" fmla="*/ 125 w 144"/>
                <a:gd name="T67" fmla="*/ 49 h 211"/>
                <a:gd name="T68" fmla="*/ 113 w 144"/>
                <a:gd name="T69" fmla="*/ 59 h 211"/>
                <a:gd name="T70" fmla="*/ 97 w 144"/>
                <a:gd name="T71" fmla="*/ 64 h 211"/>
                <a:gd name="T72" fmla="*/ 77 w 144"/>
                <a:gd name="T73" fmla="*/ 67 h 211"/>
                <a:gd name="T74" fmla="*/ 77 w 144"/>
                <a:gd name="T75" fmla="*/ 211 h 211"/>
                <a:gd name="T76" fmla="*/ 67 w 144"/>
                <a:gd name="T77" fmla="*/ 211 h 211"/>
                <a:gd name="T78" fmla="*/ 67 w 144"/>
                <a:gd name="T79" fmla="*/ 67 h 21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12">
              <a:extLst>
                <a:ext uri="{FF2B5EF4-FFF2-40B4-BE49-F238E27FC236}">
                  <a16:creationId xmlns:a16="http://schemas.microsoft.com/office/drawing/2014/main" id="{11F567F3-3F81-48E6-9E50-1F22CD43F98A}"/>
                </a:ext>
              </a:extLst>
            </p:cNvPr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>
                <a:gd name="T0" fmla="*/ 42 w 89"/>
                <a:gd name="T1" fmla="*/ 43 h 132"/>
                <a:gd name="T2" fmla="*/ 39 w 89"/>
                <a:gd name="T3" fmla="*/ 42 h 132"/>
                <a:gd name="T4" fmla="*/ 33 w 89"/>
                <a:gd name="T5" fmla="*/ 42 h 132"/>
                <a:gd name="T6" fmla="*/ 25 w 89"/>
                <a:gd name="T7" fmla="*/ 39 h 132"/>
                <a:gd name="T8" fmla="*/ 16 w 89"/>
                <a:gd name="T9" fmla="*/ 35 h 132"/>
                <a:gd name="T10" fmla="*/ 8 w 89"/>
                <a:gd name="T11" fmla="*/ 27 h 132"/>
                <a:gd name="T12" fmla="*/ 2 w 89"/>
                <a:gd name="T13" fmla="*/ 16 h 132"/>
                <a:gd name="T14" fmla="*/ 0 w 89"/>
                <a:gd name="T15" fmla="*/ 0 h 132"/>
                <a:gd name="T16" fmla="*/ 2 w 89"/>
                <a:gd name="T17" fmla="*/ 0 h 132"/>
                <a:gd name="T18" fmla="*/ 6 w 89"/>
                <a:gd name="T19" fmla="*/ 0 h 132"/>
                <a:gd name="T20" fmla="*/ 12 w 89"/>
                <a:gd name="T21" fmla="*/ 1 h 132"/>
                <a:gd name="T22" fmla="*/ 21 w 89"/>
                <a:gd name="T23" fmla="*/ 3 h 132"/>
                <a:gd name="T24" fmla="*/ 29 w 89"/>
                <a:gd name="T25" fmla="*/ 8 h 132"/>
                <a:gd name="T26" fmla="*/ 37 w 89"/>
                <a:gd name="T27" fmla="*/ 15 h 132"/>
                <a:gd name="T28" fmla="*/ 42 w 89"/>
                <a:gd name="T29" fmla="*/ 26 h 132"/>
                <a:gd name="T30" fmla="*/ 45 w 89"/>
                <a:gd name="T31" fmla="*/ 39 h 132"/>
                <a:gd name="T32" fmla="*/ 45 w 89"/>
                <a:gd name="T33" fmla="*/ 38 h 132"/>
                <a:gd name="T34" fmla="*/ 45 w 89"/>
                <a:gd name="T35" fmla="*/ 34 h 132"/>
                <a:gd name="T36" fmla="*/ 46 w 89"/>
                <a:gd name="T37" fmla="*/ 27 h 132"/>
                <a:gd name="T38" fmla="*/ 49 w 89"/>
                <a:gd name="T39" fmla="*/ 20 h 132"/>
                <a:gd name="T40" fmla="*/ 54 w 89"/>
                <a:gd name="T41" fmla="*/ 14 h 132"/>
                <a:gd name="T42" fmla="*/ 62 w 89"/>
                <a:gd name="T43" fmla="*/ 7 h 132"/>
                <a:gd name="T44" fmla="*/ 73 w 89"/>
                <a:gd name="T45" fmla="*/ 3 h 132"/>
                <a:gd name="T46" fmla="*/ 89 w 89"/>
                <a:gd name="T47" fmla="*/ 0 h 132"/>
                <a:gd name="T48" fmla="*/ 89 w 89"/>
                <a:gd name="T49" fmla="*/ 3 h 132"/>
                <a:gd name="T50" fmla="*/ 88 w 89"/>
                <a:gd name="T51" fmla="*/ 10 h 132"/>
                <a:gd name="T52" fmla="*/ 87 w 89"/>
                <a:gd name="T53" fmla="*/ 18 h 132"/>
                <a:gd name="T54" fmla="*/ 81 w 89"/>
                <a:gd name="T55" fmla="*/ 26 h 132"/>
                <a:gd name="T56" fmla="*/ 74 w 89"/>
                <a:gd name="T57" fmla="*/ 34 h 132"/>
                <a:gd name="T58" fmla="*/ 64 w 89"/>
                <a:gd name="T59" fmla="*/ 41 h 132"/>
                <a:gd name="T60" fmla="*/ 47 w 89"/>
                <a:gd name="T61" fmla="*/ 43 h 132"/>
                <a:gd name="T62" fmla="*/ 47 w 89"/>
                <a:gd name="T63" fmla="*/ 132 h 132"/>
                <a:gd name="T64" fmla="*/ 42 w 89"/>
                <a:gd name="T65" fmla="*/ 132 h 132"/>
                <a:gd name="T66" fmla="*/ 42 w 89"/>
                <a:gd name="T67" fmla="*/ 43 h 13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13">
              <a:extLst>
                <a:ext uri="{FF2B5EF4-FFF2-40B4-BE49-F238E27FC236}">
                  <a16:creationId xmlns:a16="http://schemas.microsoft.com/office/drawing/2014/main" id="{008D6972-0909-42A0-9638-270F669640EB}"/>
                </a:ext>
              </a:extLst>
            </p:cNvPr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>
                <a:gd name="T0" fmla="*/ 43 w 88"/>
                <a:gd name="T1" fmla="*/ 43 h 186"/>
                <a:gd name="T2" fmla="*/ 41 w 88"/>
                <a:gd name="T3" fmla="*/ 43 h 186"/>
                <a:gd name="T4" fmla="*/ 35 w 88"/>
                <a:gd name="T5" fmla="*/ 43 h 186"/>
                <a:gd name="T6" fmla="*/ 27 w 88"/>
                <a:gd name="T7" fmla="*/ 41 h 186"/>
                <a:gd name="T8" fmla="*/ 18 w 88"/>
                <a:gd name="T9" fmla="*/ 35 h 186"/>
                <a:gd name="T10" fmla="*/ 8 w 88"/>
                <a:gd name="T11" fmla="*/ 28 h 186"/>
                <a:gd name="T12" fmla="*/ 3 w 88"/>
                <a:gd name="T13" fmla="*/ 16 h 186"/>
                <a:gd name="T14" fmla="*/ 0 w 88"/>
                <a:gd name="T15" fmla="*/ 0 h 186"/>
                <a:gd name="T16" fmla="*/ 3 w 88"/>
                <a:gd name="T17" fmla="*/ 0 h 186"/>
                <a:gd name="T18" fmla="*/ 8 w 88"/>
                <a:gd name="T19" fmla="*/ 0 h 186"/>
                <a:gd name="T20" fmla="*/ 17 w 88"/>
                <a:gd name="T21" fmla="*/ 1 h 186"/>
                <a:gd name="T22" fmla="*/ 26 w 88"/>
                <a:gd name="T23" fmla="*/ 6 h 186"/>
                <a:gd name="T24" fmla="*/ 35 w 88"/>
                <a:gd name="T25" fmla="*/ 12 h 186"/>
                <a:gd name="T26" fmla="*/ 42 w 88"/>
                <a:gd name="T27" fmla="*/ 24 h 186"/>
                <a:gd name="T28" fmla="*/ 48 w 88"/>
                <a:gd name="T29" fmla="*/ 41 h 186"/>
                <a:gd name="T30" fmla="*/ 48 w 88"/>
                <a:gd name="T31" fmla="*/ 90 h 186"/>
                <a:gd name="T32" fmla="*/ 48 w 88"/>
                <a:gd name="T33" fmla="*/ 88 h 186"/>
                <a:gd name="T34" fmla="*/ 48 w 88"/>
                <a:gd name="T35" fmla="*/ 82 h 186"/>
                <a:gd name="T36" fmla="*/ 50 w 88"/>
                <a:gd name="T37" fmla="*/ 74 h 186"/>
                <a:gd name="T38" fmla="*/ 54 w 88"/>
                <a:gd name="T39" fmla="*/ 66 h 186"/>
                <a:gd name="T40" fmla="*/ 61 w 88"/>
                <a:gd name="T41" fmla="*/ 58 h 186"/>
                <a:gd name="T42" fmla="*/ 72 w 88"/>
                <a:gd name="T43" fmla="*/ 53 h 186"/>
                <a:gd name="T44" fmla="*/ 87 w 88"/>
                <a:gd name="T45" fmla="*/ 50 h 186"/>
                <a:gd name="T46" fmla="*/ 88 w 88"/>
                <a:gd name="T47" fmla="*/ 51 h 186"/>
                <a:gd name="T48" fmla="*/ 88 w 88"/>
                <a:gd name="T49" fmla="*/ 57 h 186"/>
                <a:gd name="T50" fmla="*/ 87 w 88"/>
                <a:gd name="T51" fmla="*/ 64 h 186"/>
                <a:gd name="T52" fmla="*/ 84 w 88"/>
                <a:gd name="T53" fmla="*/ 72 h 186"/>
                <a:gd name="T54" fmla="*/ 80 w 88"/>
                <a:gd name="T55" fmla="*/ 80 h 186"/>
                <a:gd name="T56" fmla="*/ 73 w 88"/>
                <a:gd name="T57" fmla="*/ 86 h 186"/>
                <a:gd name="T58" fmla="*/ 62 w 88"/>
                <a:gd name="T59" fmla="*/ 92 h 186"/>
                <a:gd name="T60" fmla="*/ 48 w 88"/>
                <a:gd name="T61" fmla="*/ 93 h 186"/>
                <a:gd name="T62" fmla="*/ 48 w 88"/>
                <a:gd name="T63" fmla="*/ 186 h 186"/>
                <a:gd name="T64" fmla="*/ 43 w 88"/>
                <a:gd name="T65" fmla="*/ 186 h 186"/>
                <a:gd name="T66" fmla="*/ 43 w 88"/>
                <a:gd name="T67" fmla="*/ 143 h 186"/>
                <a:gd name="T68" fmla="*/ 42 w 88"/>
                <a:gd name="T69" fmla="*/ 143 h 186"/>
                <a:gd name="T70" fmla="*/ 37 w 88"/>
                <a:gd name="T71" fmla="*/ 142 h 186"/>
                <a:gd name="T72" fmla="*/ 29 w 88"/>
                <a:gd name="T73" fmla="*/ 140 h 186"/>
                <a:gd name="T74" fmla="*/ 22 w 88"/>
                <a:gd name="T75" fmla="*/ 136 h 186"/>
                <a:gd name="T76" fmla="*/ 14 w 88"/>
                <a:gd name="T77" fmla="*/ 130 h 186"/>
                <a:gd name="T78" fmla="*/ 8 w 88"/>
                <a:gd name="T79" fmla="*/ 120 h 186"/>
                <a:gd name="T80" fmla="*/ 7 w 88"/>
                <a:gd name="T81" fmla="*/ 105 h 186"/>
                <a:gd name="T82" fmla="*/ 8 w 88"/>
                <a:gd name="T83" fmla="*/ 105 h 186"/>
                <a:gd name="T84" fmla="*/ 12 w 88"/>
                <a:gd name="T85" fmla="*/ 107 h 186"/>
                <a:gd name="T86" fmla="*/ 19 w 88"/>
                <a:gd name="T87" fmla="*/ 108 h 186"/>
                <a:gd name="T88" fmla="*/ 26 w 88"/>
                <a:gd name="T89" fmla="*/ 111 h 186"/>
                <a:gd name="T90" fmla="*/ 34 w 88"/>
                <a:gd name="T91" fmla="*/ 117 h 186"/>
                <a:gd name="T92" fmla="*/ 39 w 88"/>
                <a:gd name="T93" fmla="*/ 127 h 186"/>
                <a:gd name="T94" fmla="*/ 43 w 88"/>
                <a:gd name="T95" fmla="*/ 140 h 186"/>
                <a:gd name="T96" fmla="*/ 43 w 88"/>
                <a:gd name="T97" fmla="*/ 43 h 18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Freeform 14">
              <a:extLst>
                <a:ext uri="{FF2B5EF4-FFF2-40B4-BE49-F238E27FC236}">
                  <a16:creationId xmlns:a16="http://schemas.microsoft.com/office/drawing/2014/main" id="{9616B64A-D9E7-4407-A72B-8A8B75447573}"/>
                </a:ext>
              </a:extLst>
            </p:cNvPr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>
                <a:gd name="T0" fmla="*/ 85 w 166"/>
                <a:gd name="T1" fmla="*/ 84 h 356"/>
                <a:gd name="T2" fmla="*/ 101 w 166"/>
                <a:gd name="T3" fmla="*/ 81 h 356"/>
                <a:gd name="T4" fmla="*/ 124 w 166"/>
                <a:gd name="T5" fmla="*/ 73 h 356"/>
                <a:gd name="T6" fmla="*/ 148 w 166"/>
                <a:gd name="T7" fmla="*/ 56 h 356"/>
                <a:gd name="T8" fmla="*/ 163 w 166"/>
                <a:gd name="T9" fmla="*/ 23 h 356"/>
                <a:gd name="T10" fmla="*/ 163 w 166"/>
                <a:gd name="T11" fmla="*/ 0 h 356"/>
                <a:gd name="T12" fmla="*/ 148 w 166"/>
                <a:gd name="T13" fmla="*/ 0 h 356"/>
                <a:gd name="T14" fmla="*/ 125 w 166"/>
                <a:gd name="T15" fmla="*/ 6 h 356"/>
                <a:gd name="T16" fmla="*/ 101 w 166"/>
                <a:gd name="T17" fmla="*/ 22 h 356"/>
                <a:gd name="T18" fmla="*/ 82 w 166"/>
                <a:gd name="T19" fmla="*/ 54 h 356"/>
                <a:gd name="T20" fmla="*/ 77 w 166"/>
                <a:gd name="T21" fmla="*/ 173 h 356"/>
                <a:gd name="T22" fmla="*/ 77 w 166"/>
                <a:gd name="T23" fmla="*/ 165 h 356"/>
                <a:gd name="T24" fmla="*/ 71 w 166"/>
                <a:gd name="T25" fmla="*/ 146 h 356"/>
                <a:gd name="T26" fmla="*/ 60 w 166"/>
                <a:gd name="T27" fmla="*/ 123 h 356"/>
                <a:gd name="T28" fmla="*/ 38 w 166"/>
                <a:gd name="T29" fmla="*/ 104 h 356"/>
                <a:gd name="T30" fmla="*/ 0 w 166"/>
                <a:gd name="T31" fmla="*/ 96 h 356"/>
                <a:gd name="T32" fmla="*/ 0 w 166"/>
                <a:gd name="T33" fmla="*/ 103 h 356"/>
                <a:gd name="T34" fmla="*/ 0 w 166"/>
                <a:gd name="T35" fmla="*/ 120 h 356"/>
                <a:gd name="T36" fmla="*/ 8 w 166"/>
                <a:gd name="T37" fmla="*/ 143 h 356"/>
                <a:gd name="T38" fmla="*/ 24 w 166"/>
                <a:gd name="T39" fmla="*/ 163 h 356"/>
                <a:gd name="T40" fmla="*/ 55 w 166"/>
                <a:gd name="T41" fmla="*/ 177 h 356"/>
                <a:gd name="T42" fmla="*/ 77 w 166"/>
                <a:gd name="T43" fmla="*/ 356 h 356"/>
                <a:gd name="T44" fmla="*/ 82 w 166"/>
                <a:gd name="T45" fmla="*/ 274 h 356"/>
                <a:gd name="T46" fmla="*/ 91 w 166"/>
                <a:gd name="T47" fmla="*/ 273 h 356"/>
                <a:gd name="T48" fmla="*/ 112 w 166"/>
                <a:gd name="T49" fmla="*/ 267 h 356"/>
                <a:gd name="T50" fmla="*/ 135 w 166"/>
                <a:gd name="T51" fmla="*/ 252 h 356"/>
                <a:gd name="T52" fmla="*/ 151 w 166"/>
                <a:gd name="T53" fmla="*/ 224 h 356"/>
                <a:gd name="T54" fmla="*/ 152 w 166"/>
                <a:gd name="T55" fmla="*/ 203 h 356"/>
                <a:gd name="T56" fmla="*/ 137 w 166"/>
                <a:gd name="T57" fmla="*/ 204 h 356"/>
                <a:gd name="T58" fmla="*/ 117 w 166"/>
                <a:gd name="T59" fmla="*/ 211 h 356"/>
                <a:gd name="T60" fmla="*/ 97 w 166"/>
                <a:gd name="T61" fmla="*/ 231 h 356"/>
                <a:gd name="T62" fmla="*/ 82 w 166"/>
                <a:gd name="T63" fmla="*/ 267 h 35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5">
              <a:extLst>
                <a:ext uri="{FF2B5EF4-FFF2-40B4-BE49-F238E27FC236}">
                  <a16:creationId xmlns:a16="http://schemas.microsoft.com/office/drawing/2014/main" id="{948CF6C1-2891-45F2-AE32-FA825FD54317}"/>
                </a:ext>
              </a:extLst>
            </p:cNvPr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>
                <a:gd name="T0" fmla="*/ 43 w 92"/>
                <a:gd name="T1" fmla="*/ 162 h 210"/>
                <a:gd name="T2" fmla="*/ 36 w 92"/>
                <a:gd name="T3" fmla="*/ 160 h 210"/>
                <a:gd name="T4" fmla="*/ 23 w 92"/>
                <a:gd name="T5" fmla="*/ 155 h 210"/>
                <a:gd name="T6" fmla="*/ 12 w 92"/>
                <a:gd name="T7" fmla="*/ 141 h 210"/>
                <a:gd name="T8" fmla="*/ 12 w 92"/>
                <a:gd name="T9" fmla="*/ 129 h 210"/>
                <a:gd name="T10" fmla="*/ 23 w 92"/>
                <a:gd name="T11" fmla="*/ 132 h 210"/>
                <a:gd name="T12" fmla="*/ 38 w 92"/>
                <a:gd name="T13" fmla="*/ 145 h 210"/>
                <a:gd name="T14" fmla="*/ 43 w 92"/>
                <a:gd name="T15" fmla="*/ 108 h 210"/>
                <a:gd name="T16" fmla="*/ 35 w 92"/>
                <a:gd name="T17" fmla="*/ 106 h 210"/>
                <a:gd name="T18" fmla="*/ 20 w 92"/>
                <a:gd name="T19" fmla="*/ 101 h 210"/>
                <a:gd name="T20" fmla="*/ 7 w 92"/>
                <a:gd name="T21" fmla="*/ 83 h 210"/>
                <a:gd name="T22" fmla="*/ 7 w 92"/>
                <a:gd name="T23" fmla="*/ 70 h 210"/>
                <a:gd name="T24" fmla="*/ 17 w 92"/>
                <a:gd name="T25" fmla="*/ 71 h 210"/>
                <a:gd name="T26" fmla="*/ 31 w 92"/>
                <a:gd name="T27" fmla="*/ 81 h 210"/>
                <a:gd name="T28" fmla="*/ 43 w 92"/>
                <a:gd name="T29" fmla="*/ 105 h 210"/>
                <a:gd name="T30" fmla="*/ 40 w 92"/>
                <a:gd name="T31" fmla="*/ 43 h 210"/>
                <a:gd name="T32" fmla="*/ 26 w 92"/>
                <a:gd name="T33" fmla="*/ 39 h 210"/>
                <a:gd name="T34" fmla="*/ 8 w 92"/>
                <a:gd name="T35" fmla="*/ 27 h 210"/>
                <a:gd name="T36" fmla="*/ 0 w 92"/>
                <a:gd name="T37" fmla="*/ 0 h 210"/>
                <a:gd name="T38" fmla="*/ 7 w 92"/>
                <a:gd name="T39" fmla="*/ 0 h 210"/>
                <a:gd name="T40" fmla="*/ 23 w 92"/>
                <a:gd name="T41" fmla="*/ 5 h 210"/>
                <a:gd name="T42" fmla="*/ 39 w 92"/>
                <a:gd name="T43" fmla="*/ 23 h 210"/>
                <a:gd name="T44" fmla="*/ 46 w 92"/>
                <a:gd name="T45" fmla="*/ 38 h 210"/>
                <a:gd name="T46" fmla="*/ 51 w 92"/>
                <a:gd name="T47" fmla="*/ 24 h 210"/>
                <a:gd name="T48" fmla="*/ 66 w 92"/>
                <a:gd name="T49" fmla="*/ 8 h 210"/>
                <a:gd name="T50" fmla="*/ 92 w 92"/>
                <a:gd name="T51" fmla="*/ 0 h 210"/>
                <a:gd name="T52" fmla="*/ 90 w 92"/>
                <a:gd name="T53" fmla="*/ 8 h 210"/>
                <a:gd name="T54" fmla="*/ 82 w 92"/>
                <a:gd name="T55" fmla="*/ 25 h 210"/>
                <a:gd name="T56" fmla="*/ 63 w 92"/>
                <a:gd name="T57" fmla="*/ 40 h 210"/>
                <a:gd name="T58" fmla="*/ 49 w 92"/>
                <a:gd name="T59" fmla="*/ 124 h 210"/>
                <a:gd name="T60" fmla="*/ 50 w 92"/>
                <a:gd name="T61" fmla="*/ 116 h 210"/>
                <a:gd name="T62" fmla="*/ 59 w 92"/>
                <a:gd name="T63" fmla="*/ 100 h 210"/>
                <a:gd name="T64" fmla="*/ 81 w 92"/>
                <a:gd name="T65" fmla="*/ 92 h 210"/>
                <a:gd name="T66" fmla="*/ 80 w 92"/>
                <a:gd name="T67" fmla="*/ 98 h 210"/>
                <a:gd name="T68" fmla="*/ 73 w 92"/>
                <a:gd name="T69" fmla="*/ 114 h 210"/>
                <a:gd name="T70" fmla="*/ 59 w 92"/>
                <a:gd name="T71" fmla="*/ 127 h 210"/>
                <a:gd name="T72" fmla="*/ 49 w 92"/>
                <a:gd name="T73" fmla="*/ 210 h 21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6">
              <a:extLst>
                <a:ext uri="{FF2B5EF4-FFF2-40B4-BE49-F238E27FC236}">
                  <a16:creationId xmlns:a16="http://schemas.microsoft.com/office/drawing/2014/main" id="{8C62A4AE-F26F-4893-89FD-87E0174CA3D4}"/>
                </a:ext>
              </a:extLst>
            </p:cNvPr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>
                <a:gd name="T0" fmla="*/ 61 w 128"/>
                <a:gd name="T1" fmla="*/ 225 h 292"/>
                <a:gd name="T2" fmla="*/ 54 w 128"/>
                <a:gd name="T3" fmla="*/ 225 h 292"/>
                <a:gd name="T4" fmla="*/ 38 w 128"/>
                <a:gd name="T5" fmla="*/ 219 h 292"/>
                <a:gd name="T6" fmla="*/ 23 w 128"/>
                <a:gd name="T7" fmla="*/ 206 h 292"/>
                <a:gd name="T8" fmla="*/ 15 w 128"/>
                <a:gd name="T9" fmla="*/ 180 h 292"/>
                <a:gd name="T10" fmla="*/ 23 w 128"/>
                <a:gd name="T11" fmla="*/ 180 h 292"/>
                <a:gd name="T12" fmla="*/ 38 w 128"/>
                <a:gd name="T13" fmla="*/ 186 h 292"/>
                <a:gd name="T14" fmla="*/ 54 w 128"/>
                <a:gd name="T15" fmla="*/ 205 h 292"/>
                <a:gd name="T16" fmla="*/ 61 w 128"/>
                <a:gd name="T17" fmla="*/ 151 h 292"/>
                <a:gd name="T18" fmla="*/ 52 w 128"/>
                <a:gd name="T19" fmla="*/ 149 h 292"/>
                <a:gd name="T20" fmla="*/ 34 w 128"/>
                <a:gd name="T21" fmla="*/ 144 h 292"/>
                <a:gd name="T22" fmla="*/ 16 w 128"/>
                <a:gd name="T23" fmla="*/ 128 h 292"/>
                <a:gd name="T24" fmla="*/ 8 w 128"/>
                <a:gd name="T25" fmla="*/ 98 h 292"/>
                <a:gd name="T26" fmla="*/ 15 w 128"/>
                <a:gd name="T27" fmla="*/ 97 h 292"/>
                <a:gd name="T28" fmla="*/ 29 w 128"/>
                <a:gd name="T29" fmla="*/ 101 h 292"/>
                <a:gd name="T30" fmla="*/ 47 w 128"/>
                <a:gd name="T31" fmla="*/ 116 h 292"/>
                <a:gd name="T32" fmla="*/ 61 w 128"/>
                <a:gd name="T33" fmla="*/ 147 h 292"/>
                <a:gd name="T34" fmla="*/ 58 w 128"/>
                <a:gd name="T35" fmla="*/ 60 h 292"/>
                <a:gd name="T36" fmla="*/ 44 w 128"/>
                <a:gd name="T37" fmla="*/ 58 h 292"/>
                <a:gd name="T38" fmla="*/ 25 w 128"/>
                <a:gd name="T39" fmla="*/ 50 h 292"/>
                <a:gd name="T40" fmla="*/ 8 w 128"/>
                <a:gd name="T41" fmla="*/ 32 h 292"/>
                <a:gd name="T42" fmla="*/ 0 w 128"/>
                <a:gd name="T43" fmla="*/ 0 h 292"/>
                <a:gd name="T44" fmla="*/ 8 w 128"/>
                <a:gd name="T45" fmla="*/ 0 h 292"/>
                <a:gd name="T46" fmla="*/ 27 w 128"/>
                <a:gd name="T47" fmla="*/ 5 h 292"/>
                <a:gd name="T48" fmla="*/ 48 w 128"/>
                <a:gd name="T49" fmla="*/ 21 h 292"/>
                <a:gd name="T50" fmla="*/ 65 w 128"/>
                <a:gd name="T51" fmla="*/ 56 h 292"/>
                <a:gd name="T52" fmla="*/ 66 w 128"/>
                <a:gd name="T53" fmla="*/ 48 h 292"/>
                <a:gd name="T54" fmla="*/ 77 w 128"/>
                <a:gd name="T55" fmla="*/ 28 h 292"/>
                <a:gd name="T56" fmla="*/ 96 w 128"/>
                <a:gd name="T57" fmla="*/ 9 h 292"/>
                <a:gd name="T58" fmla="*/ 128 w 128"/>
                <a:gd name="T59" fmla="*/ 0 h 292"/>
                <a:gd name="T60" fmla="*/ 127 w 128"/>
                <a:gd name="T61" fmla="*/ 9 h 292"/>
                <a:gd name="T62" fmla="*/ 119 w 128"/>
                <a:gd name="T63" fmla="*/ 31 h 292"/>
                <a:gd name="T64" fmla="*/ 101 w 128"/>
                <a:gd name="T65" fmla="*/ 51 h 292"/>
                <a:gd name="T66" fmla="*/ 67 w 128"/>
                <a:gd name="T67" fmla="*/ 60 h 292"/>
                <a:gd name="T68" fmla="*/ 69 w 128"/>
                <a:gd name="T69" fmla="*/ 170 h 292"/>
                <a:gd name="T70" fmla="*/ 73 w 128"/>
                <a:gd name="T71" fmla="*/ 155 h 292"/>
                <a:gd name="T72" fmla="*/ 86 w 128"/>
                <a:gd name="T73" fmla="*/ 136 h 292"/>
                <a:gd name="T74" fmla="*/ 113 w 128"/>
                <a:gd name="T75" fmla="*/ 128 h 292"/>
                <a:gd name="T76" fmla="*/ 112 w 128"/>
                <a:gd name="T77" fmla="*/ 136 h 292"/>
                <a:gd name="T78" fmla="*/ 105 w 128"/>
                <a:gd name="T79" fmla="*/ 153 h 292"/>
                <a:gd name="T80" fmla="*/ 92 w 128"/>
                <a:gd name="T81" fmla="*/ 172 h 292"/>
                <a:gd name="T82" fmla="*/ 67 w 128"/>
                <a:gd name="T83" fmla="*/ 180 h 292"/>
                <a:gd name="T84" fmla="*/ 61 w 128"/>
                <a:gd name="T85" fmla="*/ 292 h 29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7">
              <a:extLst>
                <a:ext uri="{FF2B5EF4-FFF2-40B4-BE49-F238E27FC236}">
                  <a16:creationId xmlns:a16="http://schemas.microsoft.com/office/drawing/2014/main" id="{0CE3306E-66BF-45CD-A83B-A5C7521442FB}"/>
                </a:ext>
              </a:extLst>
            </p:cNvPr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>
                <a:gd name="T0" fmla="*/ 31 w 68"/>
                <a:gd name="T1" fmla="*/ 164 h 257"/>
                <a:gd name="T2" fmla="*/ 23 w 68"/>
                <a:gd name="T3" fmla="*/ 163 h 257"/>
                <a:gd name="T4" fmla="*/ 8 w 68"/>
                <a:gd name="T5" fmla="*/ 155 h 257"/>
                <a:gd name="T6" fmla="*/ 0 w 68"/>
                <a:gd name="T7" fmla="*/ 132 h 257"/>
                <a:gd name="T8" fmla="*/ 7 w 68"/>
                <a:gd name="T9" fmla="*/ 132 h 257"/>
                <a:gd name="T10" fmla="*/ 22 w 68"/>
                <a:gd name="T11" fmla="*/ 139 h 257"/>
                <a:gd name="T12" fmla="*/ 31 w 68"/>
                <a:gd name="T13" fmla="*/ 160 h 257"/>
                <a:gd name="T14" fmla="*/ 29 w 68"/>
                <a:gd name="T15" fmla="*/ 101 h 257"/>
                <a:gd name="T16" fmla="*/ 16 w 68"/>
                <a:gd name="T17" fmla="*/ 97 h 257"/>
                <a:gd name="T18" fmla="*/ 3 w 68"/>
                <a:gd name="T19" fmla="*/ 83 h 257"/>
                <a:gd name="T20" fmla="*/ 3 w 68"/>
                <a:gd name="T21" fmla="*/ 70 h 257"/>
                <a:gd name="T22" fmla="*/ 15 w 68"/>
                <a:gd name="T23" fmla="*/ 74 h 257"/>
                <a:gd name="T24" fmla="*/ 27 w 68"/>
                <a:gd name="T25" fmla="*/ 86 h 257"/>
                <a:gd name="T26" fmla="*/ 31 w 68"/>
                <a:gd name="T27" fmla="*/ 31 h 257"/>
                <a:gd name="T28" fmla="*/ 33 w 68"/>
                <a:gd name="T29" fmla="*/ 23 h 257"/>
                <a:gd name="T30" fmla="*/ 41 w 68"/>
                <a:gd name="T31" fmla="*/ 8 h 257"/>
                <a:gd name="T32" fmla="*/ 62 w 68"/>
                <a:gd name="T33" fmla="*/ 0 h 257"/>
                <a:gd name="T34" fmla="*/ 61 w 68"/>
                <a:gd name="T35" fmla="*/ 8 h 257"/>
                <a:gd name="T36" fmla="*/ 53 w 68"/>
                <a:gd name="T37" fmla="*/ 23 h 257"/>
                <a:gd name="T38" fmla="*/ 35 w 68"/>
                <a:gd name="T39" fmla="*/ 31 h 257"/>
                <a:gd name="T40" fmla="*/ 35 w 68"/>
                <a:gd name="T41" fmla="*/ 75 h 257"/>
                <a:gd name="T42" fmla="*/ 39 w 68"/>
                <a:gd name="T43" fmla="*/ 62 h 257"/>
                <a:gd name="T44" fmla="*/ 54 w 68"/>
                <a:gd name="T45" fmla="*/ 48 h 257"/>
                <a:gd name="T46" fmla="*/ 68 w 68"/>
                <a:gd name="T47" fmla="*/ 48 h 257"/>
                <a:gd name="T48" fmla="*/ 66 w 68"/>
                <a:gd name="T49" fmla="*/ 59 h 257"/>
                <a:gd name="T50" fmla="*/ 58 w 68"/>
                <a:gd name="T51" fmla="*/ 72 h 257"/>
                <a:gd name="T52" fmla="*/ 35 w 68"/>
                <a:gd name="T53" fmla="*/ 82 h 257"/>
                <a:gd name="T54" fmla="*/ 35 w 68"/>
                <a:gd name="T55" fmla="*/ 143 h 257"/>
                <a:gd name="T56" fmla="*/ 38 w 68"/>
                <a:gd name="T57" fmla="*/ 132 h 257"/>
                <a:gd name="T58" fmla="*/ 49 w 68"/>
                <a:gd name="T59" fmla="*/ 122 h 257"/>
                <a:gd name="T60" fmla="*/ 60 w 68"/>
                <a:gd name="T61" fmla="*/ 122 h 257"/>
                <a:gd name="T62" fmla="*/ 58 w 68"/>
                <a:gd name="T63" fmla="*/ 133 h 257"/>
                <a:gd name="T64" fmla="*/ 47 w 68"/>
                <a:gd name="T65" fmla="*/ 144 h 257"/>
                <a:gd name="T66" fmla="*/ 35 w 68"/>
                <a:gd name="T67" fmla="*/ 257 h 25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8">
              <a:extLst>
                <a:ext uri="{FF2B5EF4-FFF2-40B4-BE49-F238E27FC236}">
                  <a16:creationId xmlns:a16="http://schemas.microsoft.com/office/drawing/2014/main" id="{A95D5763-026E-4CEB-88CC-D08321F24C27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>
                <a:gd name="T0" fmla="*/ 52 w 111"/>
                <a:gd name="T1" fmla="*/ 272 h 425"/>
                <a:gd name="T2" fmla="*/ 44 w 111"/>
                <a:gd name="T3" fmla="*/ 270 h 425"/>
                <a:gd name="T4" fmla="*/ 26 w 111"/>
                <a:gd name="T5" fmla="*/ 265 h 425"/>
                <a:gd name="T6" fmla="*/ 8 w 111"/>
                <a:gd name="T7" fmla="*/ 249 h 425"/>
                <a:gd name="T8" fmla="*/ 0 w 111"/>
                <a:gd name="T9" fmla="*/ 219 h 425"/>
                <a:gd name="T10" fmla="*/ 8 w 111"/>
                <a:gd name="T11" fmla="*/ 219 h 425"/>
                <a:gd name="T12" fmla="*/ 25 w 111"/>
                <a:gd name="T13" fmla="*/ 223 h 425"/>
                <a:gd name="T14" fmla="*/ 41 w 111"/>
                <a:gd name="T15" fmla="*/ 235 h 425"/>
                <a:gd name="T16" fmla="*/ 52 w 111"/>
                <a:gd name="T17" fmla="*/ 265 h 425"/>
                <a:gd name="T18" fmla="*/ 50 w 111"/>
                <a:gd name="T19" fmla="*/ 168 h 425"/>
                <a:gd name="T20" fmla="*/ 35 w 111"/>
                <a:gd name="T21" fmla="*/ 165 h 425"/>
                <a:gd name="T22" fmla="*/ 17 w 111"/>
                <a:gd name="T23" fmla="*/ 156 h 425"/>
                <a:gd name="T24" fmla="*/ 3 w 111"/>
                <a:gd name="T25" fmla="*/ 134 h 425"/>
                <a:gd name="T26" fmla="*/ 3 w 111"/>
                <a:gd name="T27" fmla="*/ 116 h 425"/>
                <a:gd name="T28" fmla="*/ 19 w 111"/>
                <a:gd name="T29" fmla="*/ 120 h 425"/>
                <a:gd name="T30" fmla="*/ 39 w 111"/>
                <a:gd name="T31" fmla="*/ 133 h 425"/>
                <a:gd name="T32" fmla="*/ 52 w 111"/>
                <a:gd name="T33" fmla="*/ 161 h 425"/>
                <a:gd name="T34" fmla="*/ 53 w 111"/>
                <a:gd name="T35" fmla="*/ 50 h 425"/>
                <a:gd name="T36" fmla="*/ 54 w 111"/>
                <a:gd name="T37" fmla="*/ 36 h 425"/>
                <a:gd name="T38" fmla="*/ 65 w 111"/>
                <a:gd name="T39" fmla="*/ 17 h 425"/>
                <a:gd name="T40" fmla="*/ 87 w 111"/>
                <a:gd name="T41" fmla="*/ 3 h 425"/>
                <a:gd name="T42" fmla="*/ 103 w 111"/>
                <a:gd name="T43" fmla="*/ 3 h 425"/>
                <a:gd name="T44" fmla="*/ 99 w 111"/>
                <a:gd name="T45" fmla="*/ 21 h 425"/>
                <a:gd name="T46" fmla="*/ 84 w 111"/>
                <a:gd name="T47" fmla="*/ 42 h 425"/>
                <a:gd name="T48" fmla="*/ 58 w 111"/>
                <a:gd name="T49" fmla="*/ 52 h 425"/>
                <a:gd name="T50" fmla="*/ 58 w 111"/>
                <a:gd name="T51" fmla="*/ 127 h 425"/>
                <a:gd name="T52" fmla="*/ 61 w 111"/>
                <a:gd name="T53" fmla="*/ 112 h 425"/>
                <a:gd name="T54" fmla="*/ 72 w 111"/>
                <a:gd name="T55" fmla="*/ 94 h 425"/>
                <a:gd name="T56" fmla="*/ 93 w 111"/>
                <a:gd name="T57" fmla="*/ 80 h 425"/>
                <a:gd name="T58" fmla="*/ 111 w 111"/>
                <a:gd name="T59" fmla="*/ 80 h 425"/>
                <a:gd name="T60" fmla="*/ 111 w 111"/>
                <a:gd name="T61" fmla="*/ 91 h 425"/>
                <a:gd name="T62" fmla="*/ 107 w 111"/>
                <a:gd name="T63" fmla="*/ 108 h 425"/>
                <a:gd name="T64" fmla="*/ 91 w 111"/>
                <a:gd name="T65" fmla="*/ 126 h 425"/>
                <a:gd name="T66" fmla="*/ 58 w 111"/>
                <a:gd name="T67" fmla="*/ 135 h 425"/>
                <a:gd name="T68" fmla="*/ 58 w 111"/>
                <a:gd name="T69" fmla="*/ 236 h 425"/>
                <a:gd name="T70" fmla="*/ 61 w 111"/>
                <a:gd name="T71" fmla="*/ 223 h 425"/>
                <a:gd name="T72" fmla="*/ 73 w 111"/>
                <a:gd name="T73" fmla="*/ 208 h 425"/>
                <a:gd name="T74" fmla="*/ 97 w 111"/>
                <a:gd name="T75" fmla="*/ 200 h 425"/>
                <a:gd name="T76" fmla="*/ 99 w 111"/>
                <a:gd name="T77" fmla="*/ 207 h 425"/>
                <a:gd name="T78" fmla="*/ 97 w 111"/>
                <a:gd name="T79" fmla="*/ 220 h 425"/>
                <a:gd name="T80" fmla="*/ 87 w 111"/>
                <a:gd name="T81" fmla="*/ 235 h 425"/>
                <a:gd name="T82" fmla="*/ 58 w 111"/>
                <a:gd name="T83" fmla="*/ 245 h 425"/>
                <a:gd name="T84" fmla="*/ 52 w 111"/>
                <a:gd name="T85" fmla="*/ 425 h 42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9">
              <a:extLst>
                <a:ext uri="{FF2B5EF4-FFF2-40B4-BE49-F238E27FC236}">
                  <a16:creationId xmlns:a16="http://schemas.microsoft.com/office/drawing/2014/main" id="{652B8CB4-38B5-4AF5-B59F-FEF0858AE7FA}"/>
                </a:ext>
              </a:extLst>
            </p:cNvPr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>
                <a:gd name="T0" fmla="*/ 52 w 100"/>
                <a:gd name="T1" fmla="*/ 176 h 228"/>
                <a:gd name="T2" fmla="*/ 59 w 100"/>
                <a:gd name="T3" fmla="*/ 176 h 228"/>
                <a:gd name="T4" fmla="*/ 74 w 100"/>
                <a:gd name="T5" fmla="*/ 169 h 228"/>
                <a:gd name="T6" fmla="*/ 86 w 100"/>
                <a:gd name="T7" fmla="*/ 154 h 228"/>
                <a:gd name="T8" fmla="*/ 86 w 100"/>
                <a:gd name="T9" fmla="*/ 141 h 228"/>
                <a:gd name="T10" fmla="*/ 74 w 100"/>
                <a:gd name="T11" fmla="*/ 143 h 228"/>
                <a:gd name="T12" fmla="*/ 58 w 100"/>
                <a:gd name="T13" fmla="*/ 158 h 228"/>
                <a:gd name="T14" fmla="*/ 52 w 100"/>
                <a:gd name="T15" fmla="*/ 118 h 228"/>
                <a:gd name="T16" fmla="*/ 61 w 100"/>
                <a:gd name="T17" fmla="*/ 116 h 228"/>
                <a:gd name="T18" fmla="*/ 78 w 100"/>
                <a:gd name="T19" fmla="*/ 110 h 228"/>
                <a:gd name="T20" fmla="*/ 92 w 100"/>
                <a:gd name="T21" fmla="*/ 92 h 228"/>
                <a:gd name="T22" fmla="*/ 92 w 100"/>
                <a:gd name="T23" fmla="*/ 77 h 228"/>
                <a:gd name="T24" fmla="*/ 81 w 100"/>
                <a:gd name="T25" fmla="*/ 79 h 228"/>
                <a:gd name="T26" fmla="*/ 65 w 100"/>
                <a:gd name="T27" fmla="*/ 88 h 228"/>
                <a:gd name="T28" fmla="*/ 52 w 100"/>
                <a:gd name="T29" fmla="*/ 115 h 228"/>
                <a:gd name="T30" fmla="*/ 55 w 100"/>
                <a:gd name="T31" fmla="*/ 48 h 228"/>
                <a:gd name="T32" fmla="*/ 67 w 100"/>
                <a:gd name="T33" fmla="*/ 45 h 228"/>
                <a:gd name="T34" fmla="*/ 85 w 100"/>
                <a:gd name="T35" fmla="*/ 37 h 228"/>
                <a:gd name="T36" fmla="*/ 97 w 100"/>
                <a:gd name="T37" fmla="*/ 17 h 228"/>
                <a:gd name="T38" fmla="*/ 97 w 100"/>
                <a:gd name="T39" fmla="*/ 0 h 228"/>
                <a:gd name="T40" fmla="*/ 83 w 100"/>
                <a:gd name="T41" fmla="*/ 3 h 228"/>
                <a:gd name="T42" fmla="*/ 65 w 100"/>
                <a:gd name="T43" fmla="*/ 14 h 228"/>
                <a:gd name="T44" fmla="*/ 50 w 100"/>
                <a:gd name="T45" fmla="*/ 45 h 228"/>
                <a:gd name="T46" fmla="*/ 47 w 100"/>
                <a:gd name="T47" fmla="*/ 35 h 228"/>
                <a:gd name="T48" fmla="*/ 38 w 100"/>
                <a:gd name="T49" fmla="*/ 18 h 228"/>
                <a:gd name="T50" fmla="*/ 16 w 100"/>
                <a:gd name="T51" fmla="*/ 3 h 228"/>
                <a:gd name="T52" fmla="*/ 1 w 100"/>
                <a:gd name="T53" fmla="*/ 3 h 228"/>
                <a:gd name="T54" fmla="*/ 5 w 100"/>
                <a:gd name="T55" fmla="*/ 19 h 228"/>
                <a:gd name="T56" fmla="*/ 19 w 100"/>
                <a:gd name="T57" fmla="*/ 38 h 228"/>
                <a:gd name="T58" fmla="*/ 47 w 100"/>
                <a:gd name="T59" fmla="*/ 48 h 228"/>
                <a:gd name="T60" fmla="*/ 47 w 100"/>
                <a:gd name="T61" fmla="*/ 132 h 228"/>
                <a:gd name="T62" fmla="*/ 42 w 100"/>
                <a:gd name="T63" fmla="*/ 118 h 228"/>
                <a:gd name="T64" fmla="*/ 25 w 100"/>
                <a:gd name="T65" fmla="*/ 103 h 228"/>
                <a:gd name="T66" fmla="*/ 12 w 100"/>
                <a:gd name="T67" fmla="*/ 103 h 228"/>
                <a:gd name="T68" fmla="*/ 16 w 100"/>
                <a:gd name="T69" fmla="*/ 116 h 228"/>
                <a:gd name="T70" fmla="*/ 25 w 100"/>
                <a:gd name="T71" fmla="*/ 132 h 228"/>
                <a:gd name="T72" fmla="*/ 47 w 100"/>
                <a:gd name="T73" fmla="*/ 141 h 228"/>
                <a:gd name="T74" fmla="*/ 52 w 100"/>
                <a:gd name="T75" fmla="*/ 228 h 22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20">
              <a:extLst>
                <a:ext uri="{FF2B5EF4-FFF2-40B4-BE49-F238E27FC236}">
                  <a16:creationId xmlns:a16="http://schemas.microsoft.com/office/drawing/2014/main" id="{EBFD00CE-EFD8-46A9-9C0C-B69262CB495E}"/>
                </a:ext>
              </a:extLst>
            </p:cNvPr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>
                <a:gd name="T0" fmla="*/ 53 w 100"/>
                <a:gd name="T1" fmla="*/ 176 h 228"/>
                <a:gd name="T2" fmla="*/ 60 w 100"/>
                <a:gd name="T3" fmla="*/ 176 h 228"/>
                <a:gd name="T4" fmla="*/ 74 w 100"/>
                <a:gd name="T5" fmla="*/ 169 h 228"/>
                <a:gd name="T6" fmla="*/ 87 w 100"/>
                <a:gd name="T7" fmla="*/ 154 h 228"/>
                <a:gd name="T8" fmla="*/ 87 w 100"/>
                <a:gd name="T9" fmla="*/ 141 h 228"/>
                <a:gd name="T10" fmla="*/ 74 w 100"/>
                <a:gd name="T11" fmla="*/ 143 h 228"/>
                <a:gd name="T12" fmla="*/ 60 w 100"/>
                <a:gd name="T13" fmla="*/ 158 h 228"/>
                <a:gd name="T14" fmla="*/ 53 w 100"/>
                <a:gd name="T15" fmla="*/ 118 h 228"/>
                <a:gd name="T16" fmla="*/ 61 w 100"/>
                <a:gd name="T17" fmla="*/ 116 h 228"/>
                <a:gd name="T18" fmla="*/ 78 w 100"/>
                <a:gd name="T19" fmla="*/ 110 h 228"/>
                <a:gd name="T20" fmla="*/ 92 w 100"/>
                <a:gd name="T21" fmla="*/ 92 h 228"/>
                <a:gd name="T22" fmla="*/ 92 w 100"/>
                <a:gd name="T23" fmla="*/ 77 h 228"/>
                <a:gd name="T24" fmla="*/ 81 w 100"/>
                <a:gd name="T25" fmla="*/ 79 h 228"/>
                <a:gd name="T26" fmla="*/ 65 w 100"/>
                <a:gd name="T27" fmla="*/ 88 h 228"/>
                <a:gd name="T28" fmla="*/ 53 w 100"/>
                <a:gd name="T29" fmla="*/ 115 h 228"/>
                <a:gd name="T30" fmla="*/ 56 w 100"/>
                <a:gd name="T31" fmla="*/ 48 h 228"/>
                <a:gd name="T32" fmla="*/ 68 w 100"/>
                <a:gd name="T33" fmla="*/ 45 h 228"/>
                <a:gd name="T34" fmla="*/ 85 w 100"/>
                <a:gd name="T35" fmla="*/ 37 h 228"/>
                <a:gd name="T36" fmla="*/ 97 w 100"/>
                <a:gd name="T37" fmla="*/ 17 h 228"/>
                <a:gd name="T38" fmla="*/ 97 w 100"/>
                <a:gd name="T39" fmla="*/ 0 h 228"/>
                <a:gd name="T40" fmla="*/ 84 w 100"/>
                <a:gd name="T41" fmla="*/ 3 h 228"/>
                <a:gd name="T42" fmla="*/ 65 w 100"/>
                <a:gd name="T43" fmla="*/ 14 h 228"/>
                <a:gd name="T44" fmla="*/ 50 w 100"/>
                <a:gd name="T45" fmla="*/ 45 h 228"/>
                <a:gd name="T46" fmla="*/ 47 w 100"/>
                <a:gd name="T47" fmla="*/ 35 h 228"/>
                <a:gd name="T48" fmla="*/ 38 w 100"/>
                <a:gd name="T49" fmla="*/ 18 h 228"/>
                <a:gd name="T50" fmla="*/ 16 w 100"/>
                <a:gd name="T51" fmla="*/ 3 h 228"/>
                <a:gd name="T52" fmla="*/ 2 w 100"/>
                <a:gd name="T53" fmla="*/ 3 h 228"/>
                <a:gd name="T54" fmla="*/ 6 w 100"/>
                <a:gd name="T55" fmla="*/ 19 h 228"/>
                <a:gd name="T56" fmla="*/ 19 w 100"/>
                <a:gd name="T57" fmla="*/ 38 h 228"/>
                <a:gd name="T58" fmla="*/ 47 w 100"/>
                <a:gd name="T59" fmla="*/ 48 h 228"/>
                <a:gd name="T60" fmla="*/ 47 w 100"/>
                <a:gd name="T61" fmla="*/ 132 h 228"/>
                <a:gd name="T62" fmla="*/ 42 w 100"/>
                <a:gd name="T63" fmla="*/ 118 h 228"/>
                <a:gd name="T64" fmla="*/ 26 w 100"/>
                <a:gd name="T65" fmla="*/ 103 h 228"/>
                <a:gd name="T66" fmla="*/ 12 w 100"/>
                <a:gd name="T67" fmla="*/ 103 h 228"/>
                <a:gd name="T68" fmla="*/ 16 w 100"/>
                <a:gd name="T69" fmla="*/ 116 h 228"/>
                <a:gd name="T70" fmla="*/ 26 w 100"/>
                <a:gd name="T71" fmla="*/ 132 h 228"/>
                <a:gd name="T72" fmla="*/ 47 w 100"/>
                <a:gd name="T73" fmla="*/ 141 h 228"/>
                <a:gd name="T74" fmla="*/ 53 w 100"/>
                <a:gd name="T75" fmla="*/ 228 h 22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" name="Freeform 21">
              <a:extLst>
                <a:ext uri="{FF2B5EF4-FFF2-40B4-BE49-F238E27FC236}">
                  <a16:creationId xmlns:a16="http://schemas.microsoft.com/office/drawing/2014/main" id="{B74824EE-CE2B-402A-9AA9-CADD5233070D}"/>
                </a:ext>
              </a:extLst>
            </p:cNvPr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>
                <a:gd name="T0" fmla="*/ 93 w 175"/>
                <a:gd name="T1" fmla="*/ 309 h 402"/>
                <a:gd name="T2" fmla="*/ 101 w 175"/>
                <a:gd name="T3" fmla="*/ 309 h 402"/>
                <a:gd name="T4" fmla="*/ 118 w 175"/>
                <a:gd name="T5" fmla="*/ 304 h 402"/>
                <a:gd name="T6" fmla="*/ 138 w 175"/>
                <a:gd name="T7" fmla="*/ 292 h 402"/>
                <a:gd name="T8" fmla="*/ 152 w 175"/>
                <a:gd name="T9" fmla="*/ 266 h 402"/>
                <a:gd name="T10" fmla="*/ 152 w 175"/>
                <a:gd name="T11" fmla="*/ 247 h 402"/>
                <a:gd name="T12" fmla="*/ 138 w 175"/>
                <a:gd name="T13" fmla="*/ 250 h 402"/>
                <a:gd name="T14" fmla="*/ 120 w 175"/>
                <a:gd name="T15" fmla="*/ 259 h 402"/>
                <a:gd name="T16" fmla="*/ 99 w 175"/>
                <a:gd name="T17" fmla="*/ 285 h 402"/>
                <a:gd name="T18" fmla="*/ 93 w 175"/>
                <a:gd name="T19" fmla="*/ 207 h 402"/>
                <a:gd name="T20" fmla="*/ 102 w 175"/>
                <a:gd name="T21" fmla="*/ 205 h 402"/>
                <a:gd name="T22" fmla="*/ 122 w 175"/>
                <a:gd name="T23" fmla="*/ 200 h 402"/>
                <a:gd name="T24" fmla="*/ 147 w 175"/>
                <a:gd name="T25" fmla="*/ 185 h 402"/>
                <a:gd name="T26" fmla="*/ 163 w 175"/>
                <a:gd name="T27" fmla="*/ 155 h 402"/>
                <a:gd name="T28" fmla="*/ 163 w 175"/>
                <a:gd name="T29" fmla="*/ 134 h 402"/>
                <a:gd name="T30" fmla="*/ 149 w 175"/>
                <a:gd name="T31" fmla="*/ 135 h 402"/>
                <a:gd name="T32" fmla="*/ 129 w 175"/>
                <a:gd name="T33" fmla="*/ 142 h 402"/>
                <a:gd name="T34" fmla="*/ 107 w 175"/>
                <a:gd name="T35" fmla="*/ 162 h 402"/>
                <a:gd name="T36" fmla="*/ 93 w 175"/>
                <a:gd name="T37" fmla="*/ 201 h 402"/>
                <a:gd name="T38" fmla="*/ 95 w 175"/>
                <a:gd name="T39" fmla="*/ 83 h 402"/>
                <a:gd name="T40" fmla="*/ 110 w 175"/>
                <a:gd name="T41" fmla="*/ 81 h 402"/>
                <a:gd name="T42" fmla="*/ 134 w 175"/>
                <a:gd name="T43" fmla="*/ 73 h 402"/>
                <a:gd name="T44" fmla="*/ 157 w 175"/>
                <a:gd name="T45" fmla="*/ 54 h 402"/>
                <a:gd name="T46" fmla="*/ 174 w 175"/>
                <a:gd name="T47" fmla="*/ 23 h 402"/>
                <a:gd name="T48" fmla="*/ 174 w 175"/>
                <a:gd name="T49" fmla="*/ 0 h 402"/>
                <a:gd name="T50" fmla="*/ 157 w 175"/>
                <a:gd name="T51" fmla="*/ 2 h 402"/>
                <a:gd name="T52" fmla="*/ 133 w 175"/>
                <a:gd name="T53" fmla="*/ 10 h 402"/>
                <a:gd name="T54" fmla="*/ 107 w 175"/>
                <a:gd name="T55" fmla="*/ 33 h 402"/>
                <a:gd name="T56" fmla="*/ 87 w 175"/>
                <a:gd name="T57" fmla="*/ 77 h 402"/>
                <a:gd name="T58" fmla="*/ 85 w 175"/>
                <a:gd name="T59" fmla="*/ 68 h 402"/>
                <a:gd name="T60" fmla="*/ 75 w 175"/>
                <a:gd name="T61" fmla="*/ 46 h 402"/>
                <a:gd name="T62" fmla="*/ 55 w 175"/>
                <a:gd name="T63" fmla="*/ 21 h 402"/>
                <a:gd name="T64" fmla="*/ 22 w 175"/>
                <a:gd name="T65" fmla="*/ 3 h 402"/>
                <a:gd name="T66" fmla="*/ 1 w 175"/>
                <a:gd name="T67" fmla="*/ 3 h 402"/>
                <a:gd name="T68" fmla="*/ 4 w 175"/>
                <a:gd name="T69" fmla="*/ 18 h 402"/>
                <a:gd name="T70" fmla="*/ 12 w 175"/>
                <a:gd name="T71" fmla="*/ 42 h 402"/>
                <a:gd name="T72" fmla="*/ 31 w 175"/>
                <a:gd name="T73" fmla="*/ 65 h 402"/>
                <a:gd name="T74" fmla="*/ 62 w 175"/>
                <a:gd name="T75" fmla="*/ 81 h 402"/>
                <a:gd name="T76" fmla="*/ 82 w 175"/>
                <a:gd name="T77" fmla="*/ 238 h 402"/>
                <a:gd name="T78" fmla="*/ 80 w 175"/>
                <a:gd name="T79" fmla="*/ 228 h 402"/>
                <a:gd name="T80" fmla="*/ 72 w 175"/>
                <a:gd name="T81" fmla="*/ 207 h 402"/>
                <a:gd name="T82" fmla="*/ 55 w 175"/>
                <a:gd name="T83" fmla="*/ 185 h 402"/>
                <a:gd name="T84" fmla="*/ 21 w 175"/>
                <a:gd name="T85" fmla="*/ 176 h 402"/>
                <a:gd name="T86" fmla="*/ 22 w 175"/>
                <a:gd name="T87" fmla="*/ 185 h 402"/>
                <a:gd name="T88" fmla="*/ 28 w 175"/>
                <a:gd name="T89" fmla="*/ 205 h 402"/>
                <a:gd name="T90" fmla="*/ 41 w 175"/>
                <a:gd name="T91" fmla="*/ 230 h 402"/>
                <a:gd name="T92" fmla="*/ 66 w 175"/>
                <a:gd name="T93" fmla="*/ 246 h 402"/>
                <a:gd name="T94" fmla="*/ 82 w 175"/>
                <a:gd name="T95" fmla="*/ 402 h 40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22">
              <a:extLst>
                <a:ext uri="{FF2B5EF4-FFF2-40B4-BE49-F238E27FC236}">
                  <a16:creationId xmlns:a16="http://schemas.microsoft.com/office/drawing/2014/main" id="{D7FD3E76-3E31-4B24-9D39-485DF85A5F79}"/>
                </a:ext>
              </a:extLst>
            </p:cNvPr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>
                <a:gd name="T0" fmla="*/ 52 w 97"/>
                <a:gd name="T1" fmla="*/ 237 h 373"/>
                <a:gd name="T2" fmla="*/ 59 w 97"/>
                <a:gd name="T3" fmla="*/ 237 h 373"/>
                <a:gd name="T4" fmla="*/ 74 w 97"/>
                <a:gd name="T5" fmla="*/ 232 h 373"/>
                <a:gd name="T6" fmla="*/ 90 w 97"/>
                <a:gd name="T7" fmla="*/ 218 h 373"/>
                <a:gd name="T8" fmla="*/ 97 w 97"/>
                <a:gd name="T9" fmla="*/ 193 h 373"/>
                <a:gd name="T10" fmla="*/ 89 w 97"/>
                <a:gd name="T11" fmla="*/ 193 h 373"/>
                <a:gd name="T12" fmla="*/ 71 w 97"/>
                <a:gd name="T13" fmla="*/ 197 h 373"/>
                <a:gd name="T14" fmla="*/ 56 w 97"/>
                <a:gd name="T15" fmla="*/ 215 h 373"/>
                <a:gd name="T16" fmla="*/ 52 w 97"/>
                <a:gd name="T17" fmla="*/ 147 h 373"/>
                <a:gd name="T18" fmla="*/ 59 w 97"/>
                <a:gd name="T19" fmla="*/ 147 h 373"/>
                <a:gd name="T20" fmla="*/ 74 w 97"/>
                <a:gd name="T21" fmla="*/ 141 h 373"/>
                <a:gd name="T22" fmla="*/ 90 w 97"/>
                <a:gd name="T23" fmla="*/ 128 h 373"/>
                <a:gd name="T24" fmla="*/ 97 w 97"/>
                <a:gd name="T25" fmla="*/ 102 h 373"/>
                <a:gd name="T26" fmla="*/ 89 w 97"/>
                <a:gd name="T27" fmla="*/ 102 h 373"/>
                <a:gd name="T28" fmla="*/ 71 w 97"/>
                <a:gd name="T29" fmla="*/ 109 h 373"/>
                <a:gd name="T30" fmla="*/ 56 w 97"/>
                <a:gd name="T31" fmla="*/ 126 h 373"/>
                <a:gd name="T32" fmla="*/ 52 w 97"/>
                <a:gd name="T33" fmla="*/ 46 h 373"/>
                <a:gd name="T34" fmla="*/ 51 w 97"/>
                <a:gd name="T35" fmla="*/ 37 h 373"/>
                <a:gd name="T36" fmla="*/ 45 w 97"/>
                <a:gd name="T37" fmla="*/ 23 h 373"/>
                <a:gd name="T38" fmla="*/ 32 w 97"/>
                <a:gd name="T39" fmla="*/ 6 h 373"/>
                <a:gd name="T40" fmla="*/ 6 w 97"/>
                <a:gd name="T41" fmla="*/ 0 h 373"/>
                <a:gd name="T42" fmla="*/ 8 w 97"/>
                <a:gd name="T43" fmla="*/ 9 h 373"/>
                <a:gd name="T44" fmla="*/ 16 w 97"/>
                <a:gd name="T45" fmla="*/ 27 h 373"/>
                <a:gd name="T46" fmla="*/ 33 w 97"/>
                <a:gd name="T47" fmla="*/ 43 h 373"/>
                <a:gd name="T48" fmla="*/ 45 w 97"/>
                <a:gd name="T49" fmla="*/ 113 h 373"/>
                <a:gd name="T50" fmla="*/ 45 w 97"/>
                <a:gd name="T51" fmla="*/ 106 h 373"/>
                <a:gd name="T52" fmla="*/ 40 w 97"/>
                <a:gd name="T53" fmla="*/ 90 h 373"/>
                <a:gd name="T54" fmla="*/ 27 w 97"/>
                <a:gd name="T55" fmla="*/ 75 h 373"/>
                <a:gd name="T56" fmla="*/ 1 w 97"/>
                <a:gd name="T57" fmla="*/ 67 h 373"/>
                <a:gd name="T58" fmla="*/ 0 w 97"/>
                <a:gd name="T59" fmla="*/ 75 h 373"/>
                <a:gd name="T60" fmla="*/ 2 w 97"/>
                <a:gd name="T61" fmla="*/ 91 h 373"/>
                <a:gd name="T62" fmla="*/ 14 w 97"/>
                <a:gd name="T63" fmla="*/ 109 h 373"/>
                <a:gd name="T64" fmla="*/ 45 w 97"/>
                <a:gd name="T65" fmla="*/ 118 h 373"/>
                <a:gd name="T66" fmla="*/ 45 w 97"/>
                <a:gd name="T67" fmla="*/ 207 h 373"/>
                <a:gd name="T68" fmla="*/ 43 w 97"/>
                <a:gd name="T69" fmla="*/ 195 h 373"/>
                <a:gd name="T70" fmla="*/ 33 w 97"/>
                <a:gd name="T71" fmla="*/ 182 h 373"/>
                <a:gd name="T72" fmla="*/ 12 w 97"/>
                <a:gd name="T73" fmla="*/ 175 h 373"/>
                <a:gd name="T74" fmla="*/ 10 w 97"/>
                <a:gd name="T75" fmla="*/ 182 h 373"/>
                <a:gd name="T76" fmla="*/ 13 w 97"/>
                <a:gd name="T77" fmla="*/ 197 h 373"/>
                <a:gd name="T78" fmla="*/ 29 w 97"/>
                <a:gd name="T79" fmla="*/ 211 h 373"/>
                <a:gd name="T80" fmla="*/ 45 w 97"/>
                <a:gd name="T81" fmla="*/ 373 h 37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3">
              <a:extLst>
                <a:ext uri="{FF2B5EF4-FFF2-40B4-BE49-F238E27FC236}">
                  <a16:creationId xmlns:a16="http://schemas.microsoft.com/office/drawing/2014/main" id="{DB0EA675-C7B0-43F2-ACB9-D3973715C112}"/>
                </a:ext>
              </a:extLst>
            </p:cNvPr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>
                <a:gd name="T0" fmla="*/ 51 w 97"/>
                <a:gd name="T1" fmla="*/ 237 h 373"/>
                <a:gd name="T2" fmla="*/ 60 w 97"/>
                <a:gd name="T3" fmla="*/ 237 h 373"/>
                <a:gd name="T4" fmla="*/ 74 w 97"/>
                <a:gd name="T5" fmla="*/ 232 h 373"/>
                <a:gd name="T6" fmla="*/ 91 w 97"/>
                <a:gd name="T7" fmla="*/ 218 h 373"/>
                <a:gd name="T8" fmla="*/ 97 w 97"/>
                <a:gd name="T9" fmla="*/ 193 h 373"/>
                <a:gd name="T10" fmla="*/ 89 w 97"/>
                <a:gd name="T11" fmla="*/ 193 h 373"/>
                <a:gd name="T12" fmla="*/ 72 w 97"/>
                <a:gd name="T13" fmla="*/ 197 h 373"/>
                <a:gd name="T14" fmla="*/ 55 w 97"/>
                <a:gd name="T15" fmla="*/ 215 h 373"/>
                <a:gd name="T16" fmla="*/ 51 w 97"/>
                <a:gd name="T17" fmla="*/ 147 h 373"/>
                <a:gd name="T18" fmla="*/ 60 w 97"/>
                <a:gd name="T19" fmla="*/ 147 h 373"/>
                <a:gd name="T20" fmla="*/ 74 w 97"/>
                <a:gd name="T21" fmla="*/ 141 h 373"/>
                <a:gd name="T22" fmla="*/ 91 w 97"/>
                <a:gd name="T23" fmla="*/ 128 h 373"/>
                <a:gd name="T24" fmla="*/ 97 w 97"/>
                <a:gd name="T25" fmla="*/ 102 h 373"/>
                <a:gd name="T26" fmla="*/ 89 w 97"/>
                <a:gd name="T27" fmla="*/ 102 h 373"/>
                <a:gd name="T28" fmla="*/ 72 w 97"/>
                <a:gd name="T29" fmla="*/ 109 h 373"/>
                <a:gd name="T30" fmla="*/ 55 w 97"/>
                <a:gd name="T31" fmla="*/ 126 h 373"/>
                <a:gd name="T32" fmla="*/ 51 w 97"/>
                <a:gd name="T33" fmla="*/ 46 h 373"/>
                <a:gd name="T34" fmla="*/ 51 w 97"/>
                <a:gd name="T35" fmla="*/ 37 h 373"/>
                <a:gd name="T36" fmla="*/ 46 w 97"/>
                <a:gd name="T37" fmla="*/ 23 h 373"/>
                <a:gd name="T38" fmla="*/ 33 w 97"/>
                <a:gd name="T39" fmla="*/ 6 h 373"/>
                <a:gd name="T40" fmla="*/ 7 w 97"/>
                <a:gd name="T41" fmla="*/ 0 h 373"/>
                <a:gd name="T42" fmla="*/ 8 w 97"/>
                <a:gd name="T43" fmla="*/ 9 h 373"/>
                <a:gd name="T44" fmla="*/ 16 w 97"/>
                <a:gd name="T45" fmla="*/ 27 h 373"/>
                <a:gd name="T46" fmla="*/ 34 w 97"/>
                <a:gd name="T47" fmla="*/ 43 h 373"/>
                <a:gd name="T48" fmla="*/ 46 w 97"/>
                <a:gd name="T49" fmla="*/ 113 h 373"/>
                <a:gd name="T50" fmla="*/ 46 w 97"/>
                <a:gd name="T51" fmla="*/ 106 h 373"/>
                <a:gd name="T52" fmla="*/ 41 w 97"/>
                <a:gd name="T53" fmla="*/ 90 h 373"/>
                <a:gd name="T54" fmla="*/ 27 w 97"/>
                <a:gd name="T55" fmla="*/ 75 h 373"/>
                <a:gd name="T56" fmla="*/ 0 w 97"/>
                <a:gd name="T57" fmla="*/ 67 h 373"/>
                <a:gd name="T58" fmla="*/ 0 w 97"/>
                <a:gd name="T59" fmla="*/ 75 h 373"/>
                <a:gd name="T60" fmla="*/ 3 w 97"/>
                <a:gd name="T61" fmla="*/ 91 h 373"/>
                <a:gd name="T62" fmla="*/ 15 w 97"/>
                <a:gd name="T63" fmla="*/ 109 h 373"/>
                <a:gd name="T64" fmla="*/ 46 w 97"/>
                <a:gd name="T65" fmla="*/ 118 h 373"/>
                <a:gd name="T66" fmla="*/ 46 w 97"/>
                <a:gd name="T67" fmla="*/ 207 h 373"/>
                <a:gd name="T68" fmla="*/ 43 w 97"/>
                <a:gd name="T69" fmla="*/ 195 h 373"/>
                <a:gd name="T70" fmla="*/ 34 w 97"/>
                <a:gd name="T71" fmla="*/ 182 h 373"/>
                <a:gd name="T72" fmla="*/ 12 w 97"/>
                <a:gd name="T73" fmla="*/ 175 h 373"/>
                <a:gd name="T74" fmla="*/ 11 w 97"/>
                <a:gd name="T75" fmla="*/ 182 h 373"/>
                <a:gd name="T76" fmla="*/ 14 w 97"/>
                <a:gd name="T77" fmla="*/ 197 h 373"/>
                <a:gd name="T78" fmla="*/ 30 w 97"/>
                <a:gd name="T79" fmla="*/ 211 h 373"/>
                <a:gd name="T80" fmla="*/ 46 w 97"/>
                <a:gd name="T81" fmla="*/ 373 h 37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Freeform 25">
            <a:extLst>
              <a:ext uri="{FF2B5EF4-FFF2-40B4-BE49-F238E27FC236}">
                <a16:creationId xmlns:a16="http://schemas.microsoft.com/office/drawing/2014/main" id="{3F3ABC7C-B19A-4755-825F-7400CEA4F713}"/>
              </a:ext>
            </a:extLst>
          </p:cNvPr>
          <p:cNvSpPr>
            <a:spLocks/>
          </p:cNvSpPr>
          <p:nvPr/>
        </p:nvSpPr>
        <p:spPr bwMode="gray">
          <a:xfrm>
            <a:off x="95250" y="6446838"/>
            <a:ext cx="8970963" cy="314325"/>
          </a:xfrm>
          <a:custGeom>
            <a:avLst/>
            <a:gdLst>
              <a:gd name="T0" fmla="*/ 6350 w 5651"/>
              <a:gd name="T1" fmla="*/ 314325 h 198"/>
              <a:gd name="T2" fmla="*/ 8970963 w 5651"/>
              <a:gd name="T3" fmla="*/ 314325 h 198"/>
              <a:gd name="T4" fmla="*/ 8963025 w 5651"/>
              <a:gd name="T5" fmla="*/ 149225 h 198"/>
              <a:gd name="T6" fmla="*/ 2366963 w 5651"/>
              <a:gd name="T7" fmla="*/ 149225 h 198"/>
              <a:gd name="T8" fmla="*/ 2132013 w 5651"/>
              <a:gd name="T9" fmla="*/ 3175 h 198"/>
              <a:gd name="T10" fmla="*/ 0 w 5651"/>
              <a:gd name="T11" fmla="*/ 0 h 198"/>
              <a:gd name="T12" fmla="*/ 6350 w 5651"/>
              <a:gd name="T13" fmla="*/ 314325 h 1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8" name="Freeform 26">
            <a:extLst>
              <a:ext uri="{FF2B5EF4-FFF2-40B4-BE49-F238E27FC236}">
                <a16:creationId xmlns:a16="http://schemas.microsoft.com/office/drawing/2014/main" id="{DEBE5236-28B9-49D1-B630-2F96D5D59A63}"/>
              </a:ext>
            </a:extLst>
          </p:cNvPr>
          <p:cNvSpPr>
            <a:spLocks/>
          </p:cNvSpPr>
          <p:nvPr/>
        </p:nvSpPr>
        <p:spPr bwMode="gray">
          <a:xfrm>
            <a:off x="95250" y="6491288"/>
            <a:ext cx="8975725" cy="279400"/>
          </a:xfrm>
          <a:custGeom>
            <a:avLst/>
            <a:gdLst>
              <a:gd name="T0" fmla="*/ 0 w 5650"/>
              <a:gd name="T1" fmla="*/ 279400 h 176"/>
              <a:gd name="T2" fmla="*/ 8975725 w 5650"/>
              <a:gd name="T3" fmla="*/ 268288 h 176"/>
              <a:gd name="T4" fmla="*/ 8969371 w 5650"/>
              <a:gd name="T5" fmla="*/ 150813 h 176"/>
              <a:gd name="T6" fmla="*/ 2347986 w 5650"/>
              <a:gd name="T7" fmla="*/ 150813 h 176"/>
              <a:gd name="T8" fmla="*/ 2092218 w 5650"/>
              <a:gd name="T9" fmla="*/ 4763 h 176"/>
              <a:gd name="T10" fmla="*/ 0 w 5650"/>
              <a:gd name="T11" fmla="*/ 0 h 176"/>
              <a:gd name="T12" fmla="*/ 0 w 5650"/>
              <a:gd name="T13" fmla="*/ 279400 h 1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9" name="Freeform 27" descr="Dark upward diagonal">
            <a:extLst>
              <a:ext uri="{FF2B5EF4-FFF2-40B4-BE49-F238E27FC236}">
                <a16:creationId xmlns:a16="http://schemas.microsoft.com/office/drawing/2014/main" id="{EAA020C6-037D-471D-91CB-A3852A71C915}"/>
              </a:ext>
            </a:extLst>
          </p:cNvPr>
          <p:cNvSpPr>
            <a:spLocks/>
          </p:cNvSpPr>
          <p:nvPr/>
        </p:nvSpPr>
        <p:spPr bwMode="gray">
          <a:xfrm>
            <a:off x="96838" y="74613"/>
            <a:ext cx="8956675" cy="179387"/>
          </a:xfrm>
          <a:custGeom>
            <a:avLst/>
            <a:gdLst>
              <a:gd name="T0" fmla="*/ 0 w 5639"/>
              <a:gd name="T1" fmla="*/ 0 h 113"/>
              <a:gd name="T2" fmla="*/ 8866139 w 5639"/>
              <a:gd name="T3" fmla="*/ 0 h 113"/>
              <a:gd name="T4" fmla="*/ 8956675 w 5639"/>
              <a:gd name="T5" fmla="*/ 71437 h 113"/>
              <a:gd name="T6" fmla="*/ 8951910 w 5639"/>
              <a:gd name="T7" fmla="*/ 179387 h 113"/>
              <a:gd name="T8" fmla="*/ 0 w 5639"/>
              <a:gd name="T9" fmla="*/ 179387 h 113"/>
              <a:gd name="T10" fmla="*/ 0 w 5639"/>
              <a:gd name="T11" fmla="*/ 0 h 1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0" name="Freeform 28">
            <a:extLst>
              <a:ext uri="{FF2B5EF4-FFF2-40B4-BE49-F238E27FC236}">
                <a16:creationId xmlns:a16="http://schemas.microsoft.com/office/drawing/2014/main" id="{C5AFA4BD-2F5A-4F04-BA0B-89D0643215E1}"/>
              </a:ext>
            </a:extLst>
          </p:cNvPr>
          <p:cNvSpPr>
            <a:spLocks/>
          </p:cNvSpPr>
          <p:nvPr/>
        </p:nvSpPr>
        <p:spPr bwMode="gray">
          <a:xfrm>
            <a:off x="92075" y="307975"/>
            <a:ext cx="8955088" cy="938213"/>
          </a:xfrm>
          <a:custGeom>
            <a:avLst/>
            <a:gdLst>
              <a:gd name="T0" fmla="*/ 8955088 w 5446"/>
              <a:gd name="T1" fmla="*/ 0 h 531"/>
              <a:gd name="T2" fmla="*/ 0 w 5446"/>
              <a:gd name="T3" fmla="*/ 0 h 531"/>
              <a:gd name="T4" fmla="*/ 3289 w 5446"/>
              <a:gd name="T5" fmla="*/ 830433 h 531"/>
              <a:gd name="T6" fmla="*/ 6705628 w 5446"/>
              <a:gd name="T7" fmla="*/ 837501 h 531"/>
              <a:gd name="T8" fmla="*/ 6870062 w 5446"/>
              <a:gd name="T9" fmla="*/ 931145 h 531"/>
              <a:gd name="T10" fmla="*/ 8955088 w 5446"/>
              <a:gd name="T11" fmla="*/ 938213 h 531"/>
              <a:gd name="T12" fmla="*/ 8955088 w 5446"/>
              <a:gd name="T13" fmla="*/ 0 h 5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3" name="Freeform 29">
            <a:extLst>
              <a:ext uri="{FF2B5EF4-FFF2-40B4-BE49-F238E27FC236}">
                <a16:creationId xmlns:a16="http://schemas.microsoft.com/office/drawing/2014/main" id="{3DE13FC2-B062-47F8-A574-1B85CE0188CE}"/>
              </a:ext>
            </a:extLst>
          </p:cNvPr>
          <p:cNvSpPr>
            <a:spLocks/>
          </p:cNvSpPr>
          <p:nvPr/>
        </p:nvSpPr>
        <p:spPr bwMode="gray">
          <a:xfrm>
            <a:off x="92075" y="306388"/>
            <a:ext cx="8955088" cy="836612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tint val="66667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32" name="Rectangle 32">
            <a:extLst>
              <a:ext uri="{FF2B5EF4-FFF2-40B4-BE49-F238E27FC236}">
                <a16:creationId xmlns:a16="http://schemas.microsoft.com/office/drawing/2014/main" id="{2D5E41AE-ECD9-4BCD-BFAD-B9F38038BCB3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95250" y="6723063"/>
            <a:ext cx="8977313" cy="555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sp>
        <p:nvSpPr>
          <p:cNvPr id="1033" name="Freeform 35">
            <a:extLst>
              <a:ext uri="{FF2B5EF4-FFF2-40B4-BE49-F238E27FC236}">
                <a16:creationId xmlns:a16="http://schemas.microsoft.com/office/drawing/2014/main" id="{977F920B-3C0D-4D74-8D95-94D343070879}"/>
              </a:ext>
            </a:extLst>
          </p:cNvPr>
          <p:cNvSpPr>
            <a:spLocks/>
          </p:cNvSpPr>
          <p:nvPr/>
        </p:nvSpPr>
        <p:spPr bwMode="gray">
          <a:xfrm>
            <a:off x="6896100" y="1047750"/>
            <a:ext cx="2155825" cy="52388"/>
          </a:xfrm>
          <a:custGeom>
            <a:avLst/>
            <a:gdLst>
              <a:gd name="T0" fmla="*/ 0 w 1358"/>
              <a:gd name="T1" fmla="*/ 3175 h 33"/>
              <a:gd name="T2" fmla="*/ 2155825 w 1358"/>
              <a:gd name="T3" fmla="*/ 0 h 33"/>
              <a:gd name="T4" fmla="*/ 2152650 w 1358"/>
              <a:gd name="T5" fmla="*/ 50800 h 33"/>
              <a:gd name="T6" fmla="*/ 95250 w 1358"/>
              <a:gd name="T7" fmla="*/ 52388 h 33"/>
              <a:gd name="T8" fmla="*/ 0 w 1358"/>
              <a:gd name="T9" fmla="*/ 3175 h 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58" h="33">
                <a:moveTo>
                  <a:pt x="0" y="2"/>
                </a:moveTo>
                <a:lnTo>
                  <a:pt x="1358" y="0"/>
                </a:lnTo>
                <a:lnTo>
                  <a:pt x="1356" y="32"/>
                </a:lnTo>
                <a:lnTo>
                  <a:pt x="60" y="33"/>
                </a:lnTo>
                <a:lnTo>
                  <a:pt x="0" y="2"/>
                </a:lnTo>
                <a:close/>
              </a:path>
            </a:pathLst>
          </a:custGeom>
          <a:solidFill>
            <a:srgbClr val="FFFFFF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4" name="Rectangle 2">
            <a:extLst>
              <a:ext uri="{FF2B5EF4-FFF2-40B4-BE49-F238E27FC236}">
                <a16:creationId xmlns:a16="http://schemas.microsoft.com/office/drawing/2014/main" id="{9DDA2D91-DC9C-4E5A-AD62-3B259F7180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38125"/>
            <a:ext cx="7643813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заголовка</a:t>
            </a:r>
          </a:p>
        </p:txBody>
      </p:sp>
      <p:sp>
        <p:nvSpPr>
          <p:cNvPr id="1035" name="Rectangle 3">
            <a:extLst>
              <a:ext uri="{FF2B5EF4-FFF2-40B4-BE49-F238E27FC236}">
                <a16:creationId xmlns:a16="http://schemas.microsoft.com/office/drawing/2014/main" id="{027FA66D-7DA1-4052-84A2-FFEB60CAB8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395288" y="1268413"/>
            <a:ext cx="8507412" cy="490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текста</a:t>
            </a:r>
          </a:p>
          <a:p>
            <a:pPr lvl="1"/>
            <a:r>
              <a:rPr lang="en-US" altLang="ru-RU"/>
              <a:t>Второй уровень</a:t>
            </a:r>
          </a:p>
          <a:p>
            <a:pPr lvl="2"/>
            <a:r>
              <a:rPr lang="en-US" altLang="ru-RU"/>
              <a:t>Третий уровень</a:t>
            </a:r>
          </a:p>
          <a:p>
            <a:pPr lvl="3"/>
            <a:r>
              <a:rPr lang="en-US" altLang="ru-RU"/>
              <a:t>Четвертый уровень</a:t>
            </a:r>
          </a:p>
          <a:p>
            <a:pPr lvl="4"/>
            <a:r>
              <a:rPr lang="en-US" alt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F919AF9-9B98-4987-8BA6-BFBFBA8705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179388" y="6381750"/>
            <a:ext cx="171291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3F3E5B-4D41-4313-A713-8BCB998298BF}" type="datetimeFigureOut">
              <a:rPr lang="ru-RU"/>
              <a:pPr>
                <a:defRPr/>
              </a:pPr>
              <a:t>22.03.2022</a:t>
            </a:fld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1B8B85-0ED3-4C98-8E95-D7BFC6B6AB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563938" y="6308725"/>
            <a:ext cx="23114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4FC47A0-A15D-4706-89E0-0436DE6C32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116763" y="6323013"/>
            <a:ext cx="16160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E220059-4487-42F6-B8F0-9EF9B09EDA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1039" name="Picture 39" descr="2">
            <a:extLst>
              <a:ext uri="{FF2B5EF4-FFF2-40B4-BE49-F238E27FC236}">
                <a16:creationId xmlns:a16="http://schemas.microsoft.com/office/drawing/2014/main" id="{1EBDA8CC-0E1D-428B-BF9F-3A5A74F3B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333375"/>
            <a:ext cx="11509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67952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checker dir="vert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melik.ucoz.ru/Images/NEWS/proekt_500.jpg">
            <a:extLst>
              <a:ext uri="{FF2B5EF4-FFF2-40B4-BE49-F238E27FC236}">
                <a16:creationId xmlns:a16="http://schemas.microsoft.com/office/drawing/2014/main" id="{4FCD44E1-7AB6-4F77-BD7F-DE81410DA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17044"/>
            <a:ext cx="7313374" cy="3268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8A8BB7-DDB5-419C-8049-2BD4AEB53FD6}"/>
              </a:ext>
            </a:extLst>
          </p:cNvPr>
          <p:cNvSpPr txBox="1"/>
          <p:nvPr/>
        </p:nvSpPr>
        <p:spPr>
          <a:xfrm>
            <a:off x="35496" y="980728"/>
            <a:ext cx="9108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</a:t>
            </a:r>
          </a:p>
          <a:p>
            <a:pPr algn="ctr"/>
            <a:r>
              <a:rPr lang="ru-RU" sz="3600" b="1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обучающихся навыков решения задач по геометрии в</a:t>
            </a:r>
          </a:p>
          <a:p>
            <a:pPr algn="ctr"/>
            <a:r>
              <a:rPr lang="ru-RU" sz="3600" b="1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подготовки к ОГЭ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CE132C-5A2E-48AF-A00B-9D22E7408A07}"/>
              </a:ext>
            </a:extLst>
          </p:cNvPr>
          <p:cNvSpPr txBox="1"/>
          <p:nvPr/>
        </p:nvSpPr>
        <p:spPr>
          <a:xfrm>
            <a:off x="0" y="188640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Калининский район</a:t>
            </a:r>
          </a:p>
        </p:txBody>
      </p:sp>
    </p:spTree>
    <p:extLst>
      <p:ext uri="{BB962C8B-B14F-4D97-AF65-F5344CB8AC3E}">
        <p14:creationId xmlns:p14="http://schemas.microsoft.com/office/powerpoint/2010/main" val="870720522"/>
      </p:ext>
    </p:extLst>
  </p:cSld>
  <p:clrMapOvr>
    <a:masterClrMapping/>
  </p:clrMapOvr>
  <p:transition spd="med">
    <p:checke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:a16="http://schemas.microsoft.com/office/drawing/2014/main" id="{862763FF-AE1D-49E7-A41E-705B1B1ABE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0243" name="Содержимое 2">
            <a:extLst>
              <a:ext uri="{FF2B5EF4-FFF2-40B4-BE49-F238E27FC236}">
                <a16:creationId xmlns:a16="http://schemas.microsoft.com/office/drawing/2014/main" id="{56FF608D-179E-421B-9E66-902EE8F39D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Если известна сторона </a:t>
            </a:r>
            <a:r>
              <a:rPr lang="ru-RU" altLang="ru-RU" i="1"/>
              <a:t> </a:t>
            </a:r>
            <a:r>
              <a:rPr lang="ru-RU" altLang="ru-RU"/>
              <a:t>треугольника и прилежащие к ней углы </a:t>
            </a:r>
            <a:r>
              <a:rPr lang="ru-RU" altLang="ru-RU" i="1"/>
              <a:t> </a:t>
            </a:r>
            <a:r>
              <a:rPr lang="ru-RU" altLang="ru-RU"/>
              <a:t>и , то сначала, пользуясь тем, что сумма углов треугольника равна , находим величину угла , а затем с помощью теоремы синусов определяем длины сторон </a:t>
            </a:r>
            <a:r>
              <a:rPr lang="ru-RU" altLang="ru-RU" i="1"/>
              <a:t> </a:t>
            </a:r>
            <a:r>
              <a:rPr lang="ru-RU" altLang="ru-RU"/>
              <a:t>и </a:t>
            </a:r>
            <a:r>
              <a:rPr lang="ru-RU" altLang="ru-RU" i="1"/>
              <a:t>.</a:t>
            </a:r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EBF79218-0036-45E2-A5E2-61AEA3B4A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1267" name="Содержимое 2">
            <a:extLst>
              <a:ext uri="{FF2B5EF4-FFF2-40B4-BE49-F238E27FC236}">
                <a16:creationId xmlns:a16="http://schemas.microsoft.com/office/drawing/2014/main" id="{D5EA2421-B26E-47C9-B580-9B35D32D54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Конечно, возможны и другие способы определения сторон и углов. Заметим, что знание синуса угла не всегда позволяет однозначно определить сам угол треугольника. Так равенству   могу удовлетворять как  так и  для определения величины угла в такой ситуации обычно применяются    какие-либо дополнительные соображения, например, угол </a:t>
            </a:r>
            <a:r>
              <a:rPr lang="ru-RU" altLang="ru-RU" i="1"/>
              <a:t> - </a:t>
            </a:r>
            <a:r>
              <a:rPr lang="ru-RU" altLang="ru-RU"/>
              <a:t>тупой или острый.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>
            <a:extLst>
              <a:ext uri="{FF2B5EF4-FFF2-40B4-BE49-F238E27FC236}">
                <a16:creationId xmlns:a16="http://schemas.microsoft.com/office/drawing/2014/main" id="{DEBCFA3C-3A49-4FC7-AD5F-EE698D64AC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2291" name="Содержимое 2">
            <a:extLst>
              <a:ext uri="{FF2B5EF4-FFF2-40B4-BE49-F238E27FC236}">
                <a16:creationId xmlns:a16="http://schemas.microsoft.com/office/drawing/2014/main" id="{4B6A2C2A-B133-4586-8AC2-F661A0FBFF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endParaRPr lang="ru-RU" altLang="ru-RU" sz="3600" b="1" i="1"/>
          </a:p>
          <a:p>
            <a:pPr algn="ctr" eaLnBrk="1" hangingPunct="1"/>
            <a:r>
              <a:rPr lang="ru-RU" altLang="ru-RU" sz="3600" b="1" i="1"/>
              <a:t>2. Последовательное вычисление величин..</a:t>
            </a:r>
            <a:endParaRPr lang="ru-RU" altLang="ru-RU" sz="3600" b="1"/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>
            <a:extLst>
              <a:ext uri="{FF2B5EF4-FFF2-40B4-BE49-F238E27FC236}">
                <a16:creationId xmlns:a16="http://schemas.microsoft.com/office/drawing/2014/main" id="{7F5A56AA-7AFF-4A01-A6AD-855D6DEE6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3315" name="Содержимое 2">
            <a:extLst>
              <a:ext uri="{FF2B5EF4-FFF2-40B4-BE49-F238E27FC236}">
                <a16:creationId xmlns:a16="http://schemas.microsoft.com/office/drawing/2014/main" id="{EBCF4F88-BAB0-45E6-BE63-ACFBC3B3A6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Если в задаче требуется найти длину какого-либо отрезка или величину какого-либо угла, имеет смысл сначала, не проводя вычислений, определить, какие, вообще, отрезки и углы могут быть найдены, исходя из данных задачи, с помощью приемов, изложенных в п. 1, или иных соображений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>
            <a:extLst>
              <a:ext uri="{FF2B5EF4-FFF2-40B4-BE49-F238E27FC236}">
                <a16:creationId xmlns:a16="http://schemas.microsoft.com/office/drawing/2014/main" id="{5D70AED0-55CA-476D-B489-6BC0BC90B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4339" name="Содержимое 2">
            <a:extLst>
              <a:ext uri="{FF2B5EF4-FFF2-40B4-BE49-F238E27FC236}">
                <a16:creationId xmlns:a16="http://schemas.microsoft.com/office/drawing/2014/main" id="{39DB9F34-0C20-40A1-8002-581B182410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. При этом можно помечать каким-либо образом вычисляемые отрезки и углы. Множество вычисляемых объектов будет при этом расширяться. И если случится так, что в их число попадет нужный отрезок или угол, то легко можно будет составить цепочку последовательных вычислений необходимых отрезков и углов, которая приведет к нахождению нужной величины.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52DDFD1A-4604-4CBF-8AB3-20AF0DC4A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5363" name="Содержимое 2">
            <a:extLst>
              <a:ext uri="{FF2B5EF4-FFF2-40B4-BE49-F238E27FC236}">
                <a16:creationId xmlns:a16="http://schemas.microsoft.com/office/drawing/2014/main" id="{492A0833-6F6E-4A97-A479-9D9677C818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z="3600" b="1" i="1"/>
          </a:p>
          <a:p>
            <a:pPr eaLnBrk="1" hangingPunct="1"/>
            <a:r>
              <a:rPr lang="ru-RU" altLang="ru-RU" sz="3600" b="1" i="1"/>
              <a:t>3. Поиск  решения "от искомого".</a:t>
            </a:r>
            <a:endParaRPr lang="ru-RU" altLang="ru-RU" sz="3600" b="1"/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21A0379B-F9E2-4025-B251-51761DA06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6387" name="Содержимое 2">
            <a:extLst>
              <a:ext uri="{FF2B5EF4-FFF2-40B4-BE49-F238E27FC236}">
                <a16:creationId xmlns:a16="http://schemas.microsoft.com/office/drawing/2014/main" id="{C891F214-4876-4F8E-B5FB-F6763547DF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Если прямой поиск, изложенный в предыдущем пункте, не помогает найти требуемую величину, можно попытаться расширить круг поисков. Нужно понять, через какие величины, известные из условия и неизвестные, можно выразить искомую величину. Затем  надо понять, можно ли найти эти неизвестные величины. Если они могут быть найдены, то составляем план решения.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326F32E9-9801-47D8-AD77-55840FBCCA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7411" name="Содержимое 2">
            <a:extLst>
              <a:ext uri="{FF2B5EF4-FFF2-40B4-BE49-F238E27FC236}">
                <a16:creationId xmlns:a16="http://schemas.microsoft.com/office/drawing/2014/main" id="{93C8D7DD-CBE6-43DF-854F-9D9DD8ABD7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z="3600" b="1" i="1"/>
          </a:p>
          <a:p>
            <a:pPr eaLnBrk="1" hangingPunct="1"/>
            <a:r>
              <a:rPr lang="ru-RU" altLang="ru-RU" sz="3600" b="1" i="1"/>
              <a:t>4. Введение неизвестных</a:t>
            </a:r>
            <a:endParaRPr lang="ru-RU" altLang="ru-RU" sz="3600" b="1"/>
          </a:p>
        </p:txBody>
      </p:sp>
    </p:spTree>
  </p:cSld>
  <p:clrMapOvr>
    <a:masterClrMapping/>
  </p:clrMapOvr>
  <p:transition spd="med">
    <p:checke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id="{4EF2A6FD-2DB1-4F3D-935F-974B5A4A4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8435" name="Содержимое 2">
            <a:extLst>
              <a:ext uri="{FF2B5EF4-FFF2-40B4-BE49-F238E27FC236}">
                <a16:creationId xmlns:a16="http://schemas.microsoft.com/office/drawing/2014/main" id="{4B4B367C-04ED-43DF-8072-FA704A3511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Иногда, нарисовав чертеж и отметив на нем все данные величины, а также определив все величины, которые могут быть вычислены с помощью указанных выше соображений, все-таки не удается найти требуемые в задаче отрезки или углы.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:a16="http://schemas.microsoft.com/office/drawing/2014/main" id="{C6CE528D-9444-4CAD-A193-6E6929F6AE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DFD297A2-CCEC-493D-9B54-DE5B505013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196975"/>
            <a:ext cx="8507412" cy="4903788"/>
          </a:xfrm>
        </p:spPr>
        <p:txBody>
          <a:bodyPr/>
          <a:lstStyle/>
          <a:p>
            <a:pPr algn="just" eaLnBrk="1" hangingPunct="1"/>
            <a:r>
              <a:rPr lang="ru-RU" altLang="ru-RU" sz="2800"/>
              <a:t>В этой ситуации может помочь следующий прием. Обозначим какой-нибудь буквой, скажем буквой </a:t>
            </a:r>
            <a:r>
              <a:rPr lang="ru-RU" altLang="ru-RU" sz="2800" i="1"/>
              <a:t>, </a:t>
            </a:r>
            <a:r>
              <a:rPr lang="ru-RU" altLang="ru-RU" sz="2800"/>
              <a:t>неизвестный отрезок или угол, а затем отметим все углы и отрезки, которые могут быть выражены через </a:t>
            </a:r>
            <a:r>
              <a:rPr lang="ru-RU" altLang="ru-RU" sz="2800" i="1"/>
              <a:t> </a:t>
            </a:r>
            <a:r>
              <a:rPr lang="ru-RU" altLang="ru-RU" sz="2800"/>
              <a:t>с помощью приведенных в п. 2 и 3 соображений. Тогда может случится так, что один и тот же отрезок или угол имеет два различных выражения. Приравнивая их, получим уравнение, корнем которого будет искомая величина.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578CBEA-DADF-406E-A59D-84C563177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22" y="2321385"/>
            <a:ext cx="8245555" cy="44199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BD3D39-01F6-49BD-AE15-9D2EBEF525BD}"/>
              </a:ext>
            </a:extLst>
          </p:cNvPr>
          <p:cNvSpPr txBox="1"/>
          <p:nvPr/>
        </p:nvSpPr>
        <p:spPr>
          <a:xfrm>
            <a:off x="0" y="260648"/>
            <a:ext cx="91085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</a:t>
            </a:r>
          </a:p>
          <a:p>
            <a:pPr algn="ctr"/>
            <a:r>
              <a:rPr lang="ru-RU" sz="3200" b="1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обучающихся навыков решения задач по геометрии в</a:t>
            </a:r>
          </a:p>
          <a:p>
            <a:pPr algn="ctr"/>
            <a:r>
              <a:rPr lang="ru-RU" sz="3200" b="1" dirty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подготовки к ОГЭ</a:t>
            </a:r>
          </a:p>
        </p:txBody>
      </p:sp>
    </p:spTree>
    <p:extLst>
      <p:ext uri="{BB962C8B-B14F-4D97-AF65-F5344CB8AC3E}">
        <p14:creationId xmlns:p14="http://schemas.microsoft.com/office/powerpoint/2010/main" val="3783512614"/>
      </p:ext>
    </p:extLst>
  </p:cSld>
  <p:clrMapOvr>
    <a:masterClrMapping/>
  </p:clrMapOvr>
  <p:transition spd="med">
    <p:checke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242A16E0-1FFD-455A-A2B6-3654742C3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0483" name="Содержимое 2">
            <a:extLst>
              <a:ext uri="{FF2B5EF4-FFF2-40B4-BE49-F238E27FC236}">
                <a16:creationId xmlns:a16="http://schemas.microsoft.com/office/drawing/2014/main" id="{C16076E7-8CA3-40D2-BC2D-C32FBDB407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z="3600" b="1" i="1"/>
          </a:p>
          <a:p>
            <a:pPr eaLnBrk="1" hangingPunct="1"/>
            <a:r>
              <a:rPr lang="ru-RU" altLang="ru-RU" sz="3600" b="1" i="1"/>
              <a:t>5. Роль чертежа в решении геометрических задач.</a:t>
            </a:r>
            <a:endParaRPr lang="ru-RU" altLang="ru-RU" sz="3600" b="1"/>
          </a:p>
        </p:txBody>
      </p:sp>
    </p:spTree>
  </p:cSld>
  <p:clrMapOvr>
    <a:masterClrMapping/>
  </p:clrMapOvr>
  <p:transition spd="med">
    <p:checke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>
            <a:extLst>
              <a:ext uri="{FF2B5EF4-FFF2-40B4-BE49-F238E27FC236}">
                <a16:creationId xmlns:a16="http://schemas.microsoft.com/office/drawing/2014/main" id="{C1AFA75E-B0E7-4CB7-AC30-CDAB2F1D21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1507" name="Содержимое 2">
            <a:extLst>
              <a:ext uri="{FF2B5EF4-FFF2-40B4-BE49-F238E27FC236}">
                <a16:creationId xmlns:a16="http://schemas.microsoft.com/office/drawing/2014/main" id="{859C9485-5018-4FEF-8267-663A019D86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О том, что хороший чертеж облегчает решение задачи, известно всем. Он может и подсказать какое-либо геометрическое соотношение между отрезками или углами. Особенно, если нарисовать несколько чертежей, изменяя размеры присутствующих на нем фигур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>
            <a:extLst>
              <a:ext uri="{FF2B5EF4-FFF2-40B4-BE49-F238E27FC236}">
                <a16:creationId xmlns:a16="http://schemas.microsoft.com/office/drawing/2014/main" id="{87B04844-2D7E-476E-91B5-C4B1999D3A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2531" name="Содержимое 2">
            <a:extLst>
              <a:ext uri="{FF2B5EF4-FFF2-40B4-BE49-F238E27FC236}">
                <a16:creationId xmlns:a16="http://schemas.microsoft.com/office/drawing/2014/main" id="{F03E48EE-D242-4950-9D8F-2C77561269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Но иногда чертеж может стать причиной неполного решения задачи, так как соотношения, выполняющиеся на нем и кажущиеся совершенно очевидными, в действительности таковыми не являются и требуют специального обоснования.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>
            <a:extLst>
              <a:ext uri="{FF2B5EF4-FFF2-40B4-BE49-F238E27FC236}">
                <a16:creationId xmlns:a16="http://schemas.microsoft.com/office/drawing/2014/main" id="{03690BC5-73E1-4C11-B0AB-D6AAAFB795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3555" name="Содержимое 2">
            <a:extLst>
              <a:ext uri="{FF2B5EF4-FFF2-40B4-BE49-F238E27FC236}">
                <a16:creationId xmlns:a16="http://schemas.microsoft.com/office/drawing/2014/main" id="{DD3A3282-94CB-4BF8-B726-127E8757F7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7650" y="1268413"/>
            <a:ext cx="8896350" cy="4903787"/>
          </a:xfrm>
        </p:spPr>
        <p:txBody>
          <a:bodyPr/>
          <a:lstStyle/>
          <a:p>
            <a:pPr algn="just" eaLnBrk="1" hangingPunct="1"/>
            <a:r>
              <a:rPr lang="ru-RU" altLang="ru-RU"/>
              <a:t>Всегда пытайтесь изобразить все возможные конфигурации, отвечающие на первый взгляд условиям задачи, а затем с помощью рассуждений отбросьте лишние.</a:t>
            </a:r>
          </a:p>
          <a:p>
            <a:pPr algn="just" eaLnBrk="1" hangingPunct="1"/>
            <a:r>
              <a:rPr lang="ru-RU" altLang="ru-RU"/>
              <a:t>Выделим некоторые, к сожалению, трудно формализуемые принципы, которыми следует руководствоваться при построении чертежа. Прежде всего чертеж должен быть "большим и красивым".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>
            <a:extLst>
              <a:ext uri="{FF2B5EF4-FFF2-40B4-BE49-F238E27FC236}">
                <a16:creationId xmlns:a16="http://schemas.microsoft.com/office/drawing/2014/main" id="{B4E282C3-E5CB-4F72-8B8C-7F109A2DEF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4579" name="Содержимое 2">
            <a:extLst>
              <a:ext uri="{FF2B5EF4-FFF2-40B4-BE49-F238E27FC236}">
                <a16:creationId xmlns:a16="http://schemas.microsoft.com/office/drawing/2014/main" id="{A9E8B4E1-F95B-41EF-A7C6-B1F2F99416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Это вовсе не означает, что чертеж должен выполняться по всем правилам черчения, с использованием соответствующих инструментов. При небольшом навыке чертеж может быть хорошо сделан и от руки.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>
            <a:extLst>
              <a:ext uri="{FF2B5EF4-FFF2-40B4-BE49-F238E27FC236}">
                <a16:creationId xmlns:a16="http://schemas.microsoft.com/office/drawing/2014/main" id="{22860F9A-9E78-4463-A536-A604AECE42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5603" name="Содержимое 2">
            <a:extLst>
              <a:ext uri="{FF2B5EF4-FFF2-40B4-BE49-F238E27FC236}">
                <a16:creationId xmlns:a16="http://schemas.microsoft.com/office/drawing/2014/main" id="{1D561EF1-2A81-4094-86EA-BF8922FE69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Важнейшим требованием к чертежу является требование лаконичности. </a:t>
            </a:r>
            <a:r>
              <a:rPr lang="ru-RU" altLang="ru-RU" b="1"/>
              <a:t>Следует </a:t>
            </a:r>
            <a:r>
              <a:rPr lang="ru-RU" altLang="ru-RU" b="1" i="1"/>
              <a:t>изображать лишь «функционирующие» части геометрических фигур.</a:t>
            </a:r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>
            <a:extLst>
              <a:ext uri="{FF2B5EF4-FFF2-40B4-BE49-F238E27FC236}">
                <a16:creationId xmlns:a16="http://schemas.microsoft.com/office/drawing/2014/main" id="{1D57D58F-4914-447E-B684-7761B33B34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6627" name="Содержимое 2">
            <a:extLst>
              <a:ext uri="{FF2B5EF4-FFF2-40B4-BE49-F238E27FC236}">
                <a16:creationId xmlns:a16="http://schemas.microsoft.com/office/drawing/2014/main" id="{1ED9C894-0B0C-4F33-A144-D0AA255C39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b="1" i="1"/>
              <a:t>.</a:t>
            </a:r>
            <a:r>
              <a:rPr lang="ru-RU" altLang="ru-RU" i="1"/>
              <a:t> </a:t>
            </a:r>
            <a:r>
              <a:rPr lang="ru-RU" altLang="ru-RU"/>
              <a:t>Так, например, если в задаче надо найти радиус окружности, вписанной в треугольник, то в большинстве случаев саму эту окружность не следует изображать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>
            <a:extLst>
              <a:ext uri="{FF2B5EF4-FFF2-40B4-BE49-F238E27FC236}">
                <a16:creationId xmlns:a16="http://schemas.microsoft.com/office/drawing/2014/main" id="{F556680F-E85E-4D1A-8726-0640008522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7651" name="Содержимое 2">
            <a:extLst>
              <a:ext uri="{FF2B5EF4-FFF2-40B4-BE49-F238E27FC236}">
                <a16:creationId xmlns:a16="http://schemas.microsoft.com/office/drawing/2014/main" id="{EA5F228E-0927-493B-A975-E0A228262C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. Если же в условии задачи фигурируют "точки этой окружности, т.е. окружность "функционирует" в условии, то ее изображение может оказаться полезным для решения задачи.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>
            <a:extLst>
              <a:ext uri="{FF2B5EF4-FFF2-40B4-BE49-F238E27FC236}">
                <a16:creationId xmlns:a16="http://schemas.microsoft.com/office/drawing/2014/main" id="{0C0C35A5-393B-4034-8035-CDBE89B67F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8675" name="Содержимое 2">
            <a:extLst>
              <a:ext uri="{FF2B5EF4-FFF2-40B4-BE49-F238E27FC236}">
                <a16:creationId xmlns:a16="http://schemas.microsoft.com/office/drawing/2014/main" id="{FE53F8CE-6FDC-431D-A6A4-7350C34435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b="1" i="1"/>
              <a:t>Необходимо избегать чрезмерного усложнения чертежа. </a:t>
            </a:r>
            <a:r>
              <a:rPr lang="ru-RU" altLang="ru-RU"/>
              <a:t>Этого можно добиться, в частности, за счет </a:t>
            </a:r>
            <a:r>
              <a:rPr lang="ru-RU" altLang="ru-RU" b="1" i="1"/>
              <a:t>выносных картинок, </a:t>
            </a:r>
            <a:r>
              <a:rPr lang="ru-RU" altLang="ru-RU"/>
              <a:t>изображающих фрагменты общей конфигурации.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>
            <a:extLst>
              <a:ext uri="{FF2B5EF4-FFF2-40B4-BE49-F238E27FC236}">
                <a16:creationId xmlns:a16="http://schemas.microsoft.com/office/drawing/2014/main" id="{210D80EB-6F8E-476D-88AC-21AA1E2EF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9699" name="Содержимое 2">
            <a:extLst>
              <a:ext uri="{FF2B5EF4-FFF2-40B4-BE49-F238E27FC236}">
                <a16:creationId xmlns:a16="http://schemas.microsoft.com/office/drawing/2014/main" id="{CAE85B73-CFD0-41F5-A6AD-4C49C69083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С другой стороны, стоит непосредственно </a:t>
            </a:r>
            <a:r>
              <a:rPr lang="ru-RU" altLang="ru-RU" b="1" i="1"/>
              <a:t>на чертеже указывать </a:t>
            </a:r>
            <a:r>
              <a:rPr lang="ru-RU" altLang="ru-RU"/>
              <a:t>числовые или буквенные </a:t>
            </a:r>
            <a:r>
              <a:rPr lang="ru-RU" altLang="ru-RU" b="1" i="1"/>
              <a:t>значения линейных или угловых величин, </a:t>
            </a:r>
            <a:r>
              <a:rPr lang="ru-RU" altLang="ru-RU"/>
              <a:t>заданных в условии или полученных (введенных) в процессе решения.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EC74B111-4573-4594-991F-47426ADAAAB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520" y="2781300"/>
            <a:ext cx="8784975" cy="2016125"/>
          </a:xfrm>
        </p:spPr>
        <p:txBody>
          <a:bodyPr/>
          <a:lstStyle/>
          <a:p>
            <a:pPr algn="ctr" eaLnBrk="1" hangingPunct="1"/>
            <a:r>
              <a:rPr lang="ru-RU" altLang="ru-RU" dirty="0"/>
              <a:t>Методика подготовки учащихся подготовки к ОГЭ по модулю «Геометрия»</a:t>
            </a:r>
          </a:p>
        </p:txBody>
      </p:sp>
      <p:sp>
        <p:nvSpPr>
          <p:cNvPr id="3075" name="Подзаголовок 3">
            <a:extLst>
              <a:ext uri="{FF2B5EF4-FFF2-40B4-BE49-F238E27FC236}">
                <a16:creationId xmlns:a16="http://schemas.microsoft.com/office/drawing/2014/main" id="{F3EB48EF-6A07-462D-9933-EE0A37907E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68538" y="4941888"/>
            <a:ext cx="6407150" cy="790575"/>
          </a:xfrm>
        </p:spPr>
        <p:txBody>
          <a:bodyPr/>
          <a:lstStyle/>
          <a:p>
            <a:pPr eaLnBrk="1" hangingPunct="1"/>
            <a:r>
              <a:rPr lang="ru-RU" altLang="ru-RU" sz="3600" b="1"/>
              <a:t>Чуб Евгений Викторович</a:t>
            </a:r>
          </a:p>
        </p:txBody>
      </p:sp>
    </p:spTree>
  </p:cSld>
  <p:clrMapOvr>
    <a:masterClrMapping/>
  </p:clrMapOvr>
  <p:transition spd="slow">
    <p:randomBar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>
            <a:extLst>
              <a:ext uri="{FF2B5EF4-FFF2-40B4-BE49-F238E27FC236}">
                <a16:creationId xmlns:a16="http://schemas.microsoft.com/office/drawing/2014/main" id="{CF4E3AD8-4D14-467B-9AE2-246C7B44A4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0723" name="Содержимое 2">
            <a:extLst>
              <a:ext uri="{FF2B5EF4-FFF2-40B4-BE49-F238E27FC236}">
                <a16:creationId xmlns:a16="http://schemas.microsoft.com/office/drawing/2014/main" id="{712DB912-EA5B-4574-86D3-7C671806E3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Правильный чертеж помогает увидеть особенности геометрической фигуры, например, может "подсказать", что какие-то точки расположены на одной прямой или одной окружности или что прямые пересекаются в одной точке.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>
            <a:extLst>
              <a:ext uri="{FF2B5EF4-FFF2-40B4-BE49-F238E27FC236}">
                <a16:creationId xmlns:a16="http://schemas.microsoft.com/office/drawing/2014/main" id="{721F4C5F-08E4-4D2F-8F7C-AC1A90F343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1747" name="Содержимое 2">
            <a:extLst>
              <a:ext uri="{FF2B5EF4-FFF2-40B4-BE49-F238E27FC236}">
                <a16:creationId xmlns:a16="http://schemas.microsoft.com/office/drawing/2014/main" id="{F2F2E565-36BB-4C4B-B954-FB9BB61C29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047750"/>
            <a:ext cx="8507412" cy="5810250"/>
          </a:xfrm>
        </p:spPr>
        <p:txBody>
          <a:bodyPr/>
          <a:lstStyle/>
          <a:p>
            <a:pPr algn="just" eaLnBrk="1" hangingPunct="1"/>
            <a:r>
              <a:rPr lang="ru-RU" altLang="ru-RU"/>
              <a:t>Если в задаче идет речь о фигуре общего вида, например о произвольном треугольнике или четырехугольнике, то необходимо, чтобы фигура, изображенная на чертеже, не имела характерных особенностей, присущих "хорошим" фигурам, в частности, треугольник не должен быть прямоугольным или равнобедренным, а тем более правильным, четырехугольник - быть похожим на параллелограмм и т.д.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>
            <a:extLst>
              <a:ext uri="{FF2B5EF4-FFF2-40B4-BE49-F238E27FC236}">
                <a16:creationId xmlns:a16="http://schemas.microsoft.com/office/drawing/2014/main" id="{63B87695-A0F7-423F-A46E-6D71B9506F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2771" name="Содержимое 2">
            <a:extLst>
              <a:ext uri="{FF2B5EF4-FFF2-40B4-BE49-F238E27FC236}">
                <a16:creationId xmlns:a16="http://schemas.microsoft.com/office/drawing/2014/main" id="{C56BBE8E-1C57-482B-A546-552C84830D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z="3600" b="1" i="1"/>
          </a:p>
          <a:p>
            <a:pPr eaLnBrk="1" hangingPunct="1"/>
            <a:r>
              <a:rPr lang="ru-RU" altLang="ru-RU" sz="3600" b="1" i="1"/>
              <a:t>6. Дополнительные построения</a:t>
            </a:r>
            <a:r>
              <a:rPr lang="ru-RU" altLang="ru-RU" i="1"/>
              <a:t>.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Нарисованный первоначально чертеж в процессе решения задачи может дополняться новыми линиями.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>
            <a:extLst>
              <a:ext uri="{FF2B5EF4-FFF2-40B4-BE49-F238E27FC236}">
                <a16:creationId xmlns:a16="http://schemas.microsoft.com/office/drawing/2014/main" id="{F1FB1C67-A128-468B-9910-B67E31A098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3795" name="Содержимое 2">
            <a:extLst>
              <a:ext uri="{FF2B5EF4-FFF2-40B4-BE49-F238E27FC236}">
                <a16:creationId xmlns:a16="http://schemas.microsoft.com/office/drawing/2014/main" id="{DB6AC8AF-0B59-4F53-90DA-4DDE5CC5E4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Такие дополнительные построения, вводящие новые углы и новые отрезки, иногда приводят к появлению геометрических фигур, облегчающих решение задачи. А иногда и указывают выход из, казалось бы, неразрешимой ситуации.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>
            <a:extLst>
              <a:ext uri="{FF2B5EF4-FFF2-40B4-BE49-F238E27FC236}">
                <a16:creationId xmlns:a16="http://schemas.microsoft.com/office/drawing/2014/main" id="{82CF3DA7-9D23-43EF-BED8-704678584A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4819" name="Содержимое 2">
            <a:extLst>
              <a:ext uri="{FF2B5EF4-FFF2-40B4-BE49-F238E27FC236}">
                <a16:creationId xmlns:a16="http://schemas.microsoft.com/office/drawing/2014/main" id="{9B8416C4-CBC5-4E34-B9E5-9493C56FE7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Так, оказывается, </a:t>
            </a:r>
            <a:r>
              <a:rPr lang="ru-RU" altLang="ru-RU" b="1" i="1"/>
              <a:t>в трапеции </a:t>
            </a:r>
            <a:r>
              <a:rPr lang="ru-RU" altLang="ru-RU"/>
              <a:t>бывает </a:t>
            </a:r>
            <a:r>
              <a:rPr lang="ru-RU" altLang="ru-RU" b="1" i="1"/>
              <a:t>полезно провести через одну вершину прямую, параллельную противоположной боковой стороне. </a:t>
            </a:r>
            <a:r>
              <a:rPr lang="ru-RU" altLang="ru-RU"/>
              <a:t>Если же в условии задачи говорится о диагоналях трапеции, то стандартным будет дополнительное </a:t>
            </a:r>
            <a:r>
              <a:rPr lang="ru-RU" altLang="ru-RU" b="1" i="1"/>
              <a:t>построение, состоящее в проведении через одну из ее вершин прямой, параллельной диагонали.</a:t>
            </a:r>
            <a:endParaRPr lang="ru-RU" altLang="ru-RU"/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>
            <a:extLst>
              <a:ext uri="{FF2B5EF4-FFF2-40B4-BE49-F238E27FC236}">
                <a16:creationId xmlns:a16="http://schemas.microsoft.com/office/drawing/2014/main" id="{D648617B-A66E-4C48-985F-154CAE643F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5843" name="Содержимое 2">
            <a:extLst>
              <a:ext uri="{FF2B5EF4-FFF2-40B4-BE49-F238E27FC236}">
                <a16:creationId xmlns:a16="http://schemas.microsoft.com/office/drawing/2014/main" id="{1D385DBA-45DF-4968-A8C1-7565356D66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b="1" i="1"/>
              <a:t>Если в условии есть медиана треугольника, то стоит попытаться продолжить эту медиану на такое же расстояние. </a:t>
            </a:r>
            <a:r>
              <a:rPr lang="ru-RU" altLang="ru-RU"/>
              <a:t>При этом получим параллелограмм, стороны и одна диагональ которого равны сторонам треугольника, а вторая диагональ равна удвоенной медиане.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>
            <a:extLst>
              <a:ext uri="{FF2B5EF4-FFF2-40B4-BE49-F238E27FC236}">
                <a16:creationId xmlns:a16="http://schemas.microsoft.com/office/drawing/2014/main" id="{2BAAB97C-15D7-44DE-8388-E9C5F581B5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6867" name="Содержимое 2">
            <a:extLst>
              <a:ext uri="{FF2B5EF4-FFF2-40B4-BE49-F238E27FC236}">
                <a16:creationId xmlns:a16="http://schemas.microsoft.com/office/drawing/2014/main" id="{FCC1D228-3BBF-4FD2-B9D8-A6B3323472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. Таким образом, если бы нам требовалось найти площадь треугольника по двум сторонам и медиане, заключенной между ними, то с помощью только что указанного приема легко убедиться, что треугольник этот равновелик треугольнику, две стороны которого равны соответствующим сторонам исходного, а третья равна удвоенной медиане.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>
            <a:extLst>
              <a:ext uri="{FF2B5EF4-FFF2-40B4-BE49-F238E27FC236}">
                <a16:creationId xmlns:a16="http://schemas.microsoft.com/office/drawing/2014/main" id="{877F67AB-EDBF-4C4E-B34D-31A03931B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7891" name="Содержимое 2">
            <a:extLst>
              <a:ext uri="{FF2B5EF4-FFF2-40B4-BE49-F238E27FC236}">
                <a16:creationId xmlns:a16="http://schemas.microsoft.com/office/drawing/2014/main" id="{A7D934F6-B21F-402C-AEAF-F7E50A3FEE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Если в условии задачи </a:t>
            </a:r>
            <a:r>
              <a:rPr lang="ru-RU" altLang="ru-RU" b="1" i="1"/>
              <a:t>фигурирует середина одной или нескольких сторон четырехугольника, то стоит добавить середины </a:t>
            </a:r>
            <a:r>
              <a:rPr lang="ru-RU" altLang="ru-RU"/>
              <a:t>каких-то </a:t>
            </a:r>
            <a:r>
              <a:rPr lang="ru-RU" altLang="ru-RU" b="1" i="1"/>
              <a:t>других сторон или диагоналей и рассмотреть средние линии соответствующих треугольников.</a:t>
            </a:r>
            <a:endParaRPr lang="ru-RU" altLang="ru-RU"/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>
            <a:extLst>
              <a:ext uri="{FF2B5EF4-FFF2-40B4-BE49-F238E27FC236}">
                <a16:creationId xmlns:a16="http://schemas.microsoft.com/office/drawing/2014/main" id="{0BA7D762-8E78-4AC0-B8B6-AD4A4610B3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8915" name="Содержимое 2">
            <a:extLst>
              <a:ext uri="{FF2B5EF4-FFF2-40B4-BE49-F238E27FC236}">
                <a16:creationId xmlns:a16="http://schemas.microsoft.com/office/drawing/2014/main" id="{2BD8B1F0-28B5-415D-93E3-009C1A031F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4313" y="1052513"/>
            <a:ext cx="8929687" cy="5595937"/>
          </a:xfrm>
        </p:spPr>
        <p:txBody>
          <a:bodyPr/>
          <a:lstStyle/>
          <a:p>
            <a:pPr eaLnBrk="1" hangingPunct="1"/>
            <a:r>
              <a:rPr lang="ru-RU" altLang="ru-RU"/>
              <a:t>Выделим </a:t>
            </a:r>
            <a:r>
              <a:rPr lang="ru-RU" altLang="ru-RU" b="1" i="1"/>
              <a:t>три разновидности дополнительных построений:</a:t>
            </a:r>
            <a:endParaRPr lang="ru-RU" altLang="ru-RU"/>
          </a:p>
          <a:p>
            <a:pPr algn="just" eaLnBrk="1" hangingPunct="1"/>
            <a:r>
              <a:rPr lang="ru-RU" altLang="ru-RU" b="1" i="1"/>
              <a:t>продолжение отрезка (отрезков) на определенное расстояние или до пересечения с заданной прямой;</a:t>
            </a:r>
            <a:endParaRPr lang="ru-RU" altLang="ru-RU"/>
          </a:p>
          <a:p>
            <a:pPr eaLnBrk="1" hangingPunct="1"/>
            <a:r>
              <a:rPr lang="ru-RU" altLang="ru-RU" b="1" i="1"/>
              <a:t>проведение прямой через две заданные точки;</a:t>
            </a:r>
            <a:endParaRPr lang="ru-RU" altLang="ru-RU"/>
          </a:p>
          <a:p>
            <a:pPr eaLnBrk="1" hangingPunct="1"/>
            <a:r>
              <a:rPr lang="ru-RU" altLang="ru-RU" b="1" i="1"/>
              <a:t>проведение через заданную точку прямой, параллельной данной прямой, или перпендикулярной данной прямой.</a:t>
            </a:r>
            <a:endParaRPr lang="ru-RU" altLang="ru-RU"/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>
            <a:extLst>
              <a:ext uri="{FF2B5EF4-FFF2-40B4-BE49-F238E27FC236}">
                <a16:creationId xmlns:a16="http://schemas.microsoft.com/office/drawing/2014/main" id="{D0EAA8D4-DCDF-4D62-A3F3-4147DCBA7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9939" name="Содержимое 2">
            <a:extLst>
              <a:ext uri="{FF2B5EF4-FFF2-40B4-BE49-F238E27FC236}">
                <a16:creationId xmlns:a16="http://schemas.microsoft.com/office/drawing/2014/main" id="{11876D0F-E510-48FF-935A-A264773DA4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Умение находить самостоятельно удачное дополнительное построение приходит с опытом решения задач.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0">
            <a:extLst>
              <a:ext uri="{FF2B5EF4-FFF2-40B4-BE49-F238E27FC236}">
                <a16:creationId xmlns:a16="http://schemas.microsoft.com/office/drawing/2014/main" id="{BF3360ED-9D5A-4D5E-9F16-7E5ACC1C3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099" name="Содержимое 13">
            <a:extLst>
              <a:ext uri="{FF2B5EF4-FFF2-40B4-BE49-F238E27FC236}">
                <a16:creationId xmlns:a16="http://schemas.microsoft.com/office/drawing/2014/main" id="{75297169-9620-4908-88FE-7AE8D7CF5E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ru-RU" altLang="ru-RU" b="1"/>
              <a:t>Основные приёмы решения геометрических задач.</a:t>
            </a:r>
          </a:p>
          <a:p>
            <a:pPr eaLnBrk="1" hangingPunct="1"/>
            <a:r>
              <a:rPr lang="ru-RU" altLang="ru-RU"/>
              <a:t>В геометрических задачах, в отличие от задач алгебраических, далеко не всегда удается указать рецепт решения.</a:t>
            </a:r>
          </a:p>
          <a:p>
            <a:pPr algn="just" eaLnBrk="1" hangingPunct="1"/>
            <a:r>
              <a:rPr lang="ru-RU" altLang="ru-RU"/>
              <a:t>Здесь, помимо формального знания многочленных соотношений между элементами фигур, необходимо иметь интуицию и опыт.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>
            <a:extLst>
              <a:ext uri="{FF2B5EF4-FFF2-40B4-BE49-F238E27FC236}">
                <a16:creationId xmlns:a16="http://schemas.microsoft.com/office/drawing/2014/main" id="{2D73F2DE-BC01-4884-A961-B670F1C20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0963" name="Содержимое 2">
            <a:extLst>
              <a:ext uri="{FF2B5EF4-FFF2-40B4-BE49-F238E27FC236}">
                <a16:creationId xmlns:a16="http://schemas.microsoft.com/office/drawing/2014/main" id="{FF4FA951-AB76-4602-A06C-FC9BDB8953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981075"/>
            <a:ext cx="9001125" cy="5521325"/>
          </a:xfrm>
        </p:spPr>
        <p:txBody>
          <a:bodyPr/>
          <a:lstStyle/>
          <a:p>
            <a:pPr eaLnBrk="1" hangingPunct="1"/>
            <a:r>
              <a:rPr lang="ru-RU" altLang="ru-RU" b="1"/>
              <a:t>7. </a:t>
            </a:r>
            <a:r>
              <a:rPr lang="ru-RU" altLang="ru-RU" b="1" i="1"/>
              <a:t>Площади.</a:t>
            </a:r>
            <a:endParaRPr lang="ru-RU" altLang="ru-RU" b="1"/>
          </a:p>
          <a:p>
            <a:pPr algn="just" eaLnBrk="1" hangingPunct="1"/>
            <a:r>
              <a:rPr lang="ru-RU" altLang="ru-RU"/>
              <a:t>Задачи на вычисление площадей различных фигур встречаются на вступительных экзаменах достаточно часто. Площади многоугольников обычно вычисляют, разбивая их на треугольники, прямоугольники и другие фигуры, для площадей которых имеются известные формулы. Иногда использование площадей помогает при решении задач, на первый взгляд относящихся к другим вопросам.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>
            <a:extLst>
              <a:ext uri="{FF2B5EF4-FFF2-40B4-BE49-F238E27FC236}">
                <a16:creationId xmlns:a16="http://schemas.microsoft.com/office/drawing/2014/main" id="{BE4846B1-E9B6-4E62-8F75-1AF5607BF5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1987" name="Содержимое 2">
            <a:extLst>
              <a:ext uri="{FF2B5EF4-FFF2-40B4-BE49-F238E27FC236}">
                <a16:creationId xmlns:a16="http://schemas.microsoft.com/office/drawing/2014/main" id="{F63E623E-97B4-48DF-AABF-E68339E6E8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z="3600" b="1" i="1"/>
          </a:p>
          <a:p>
            <a:pPr eaLnBrk="1" hangingPunct="1"/>
            <a:r>
              <a:rPr lang="ru-RU" altLang="ru-RU" sz="3600" b="1" i="1"/>
              <a:t>8. Подобие.</a:t>
            </a:r>
            <a:endParaRPr lang="ru-RU" altLang="ru-RU" sz="3600" b="1"/>
          </a:p>
          <a:p>
            <a:pPr algn="just" eaLnBrk="1" hangingPunct="1"/>
            <a:r>
              <a:rPr lang="ru-RU" altLang="ru-RU"/>
              <a:t>Одним из важных средств нахождения в процессе решения задачи соотношений между отрезками или углами является свойство подобия фигур. Ведь в подобных </a:t>
            </a:r>
            <a:r>
              <a:rPr lang="ru-RU" altLang="ru-RU" b="1" i="1"/>
              <a:t>фигурах соответствующие углы равны, а стороны пропорциональны</a:t>
            </a:r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>
            <a:extLst>
              <a:ext uri="{FF2B5EF4-FFF2-40B4-BE49-F238E27FC236}">
                <a16:creationId xmlns:a16="http://schemas.microsoft.com/office/drawing/2014/main" id="{8AAAD6C0-15A5-4CED-9C79-0862F4C068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3011" name="Содержимое 2">
            <a:extLst>
              <a:ext uri="{FF2B5EF4-FFF2-40B4-BE49-F238E27FC236}">
                <a16:creationId xmlns:a16="http://schemas.microsoft.com/office/drawing/2014/main" id="{AF3F9A2B-52AB-4E79-970F-98BCB7E6C7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Имеются признаки подобия треугольников: 1) по двум углам; 2) по двум соответственно пропорциональным сторонам и заключенному между ними углу; 3) по трем пропорциональным сторонам.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>
            <a:extLst>
              <a:ext uri="{FF2B5EF4-FFF2-40B4-BE49-F238E27FC236}">
                <a16:creationId xmlns:a16="http://schemas.microsoft.com/office/drawing/2014/main" id="{1D580FD5-66A7-4B92-B5CC-FAA998CB6B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4035" name="Содержимое 2">
            <a:extLst>
              <a:ext uri="{FF2B5EF4-FFF2-40B4-BE49-F238E27FC236}">
                <a16:creationId xmlns:a16="http://schemas.microsoft.com/office/drawing/2014/main" id="{6DD3E34E-7988-4CFF-A34E-A1001DF291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Заметим,       что       в       подобных       треугольниках       отношение соответствующих    высот,    медиан    и    биссектрис    равно    отношению соответствующих сторон треугольников, т.е. коэффициенту подобия. 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>
            <a:extLst>
              <a:ext uri="{FF2B5EF4-FFF2-40B4-BE49-F238E27FC236}">
                <a16:creationId xmlns:a16="http://schemas.microsoft.com/office/drawing/2014/main" id="{5F84AB88-B1FD-4621-9DA8-A798434E9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5059" name="Содержимое 2">
            <a:extLst>
              <a:ext uri="{FF2B5EF4-FFF2-40B4-BE49-F238E27FC236}">
                <a16:creationId xmlns:a16="http://schemas.microsoft.com/office/drawing/2014/main" id="{ED17DB99-814F-4EA9-A89E-5F4F47B6D6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b="1" i="1"/>
              <a:t>9. Метод вспомогательной окружности</a:t>
            </a:r>
            <a:r>
              <a:rPr lang="ru-RU" altLang="ru-RU" i="1"/>
              <a:t>.</a:t>
            </a:r>
            <a:endParaRPr lang="ru-RU" altLang="ru-RU"/>
          </a:p>
          <a:p>
            <a:pPr algn="just" eaLnBrk="1" hangingPunct="1"/>
            <a:r>
              <a:rPr lang="ru-RU" altLang="ru-RU"/>
              <a:t>Обычно этот метод характеризуется в решении следующими оборотами: "Заметим, что точки </a:t>
            </a:r>
            <a:r>
              <a:rPr lang="ru-RU" altLang="ru-RU" i="1"/>
              <a:t> </a:t>
            </a:r>
            <a:r>
              <a:rPr lang="ru-RU" altLang="ru-RU"/>
              <a:t>лежат на одной окружности ...", или "Проведем окружность (-ти) через точки  ", или другими, с ними сходными.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>
            <a:extLst>
              <a:ext uri="{FF2B5EF4-FFF2-40B4-BE49-F238E27FC236}">
                <a16:creationId xmlns:a16="http://schemas.microsoft.com/office/drawing/2014/main" id="{C5CEBED4-A20C-40A2-9012-88A52D6D3B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6083" name="Содержимое 2">
            <a:extLst>
              <a:ext uri="{FF2B5EF4-FFF2-40B4-BE49-F238E27FC236}">
                <a16:creationId xmlns:a16="http://schemas.microsoft.com/office/drawing/2014/main" id="{91ABEFD3-5111-4D74-80FB-15C9ADEAE6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Основным средством решения является поиск решения "от искомого". К этому основному пути добавляются различные геометрические методы и приемы.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8998620" y="1047866"/>
            <a:ext cx="72000" cy="1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1124744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1. Окружности, углы, хорды.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1844824"/>
            <a:ext cx="3132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2. Треугольники.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0472" y="2564904"/>
            <a:ext cx="3815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3. Четырехугольники.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0472" y="3284984"/>
            <a:ext cx="4967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4. Треугольники и окружность.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0472" y="4005064"/>
            <a:ext cx="6263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5. Четырехугольники и окружность.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9592" y="4462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2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024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8998620" y="1047866"/>
            <a:ext cx="72000" cy="1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899592" y="4462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836712"/>
            <a:ext cx="6002257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Теорема 1.</a:t>
            </a:r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Диаметр окружности, проходящий через середину хорды, перпендикулярен ей (верно и обратное)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2483768" y="3501008"/>
            <a:ext cx="2448000" cy="2448272"/>
            <a:chOff x="2483768" y="3501008"/>
            <a:chExt cx="2448000" cy="2448272"/>
          </a:xfrm>
        </p:grpSpPr>
        <p:sp>
          <p:nvSpPr>
            <p:cNvPr id="4" name="Овал 3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2" name="Прямая соединительная линия 11"/>
          <p:cNvCxnSpPr>
            <a:stCxn id="4" idx="1"/>
            <a:endCxn id="4" idx="7"/>
          </p:cNvCxnSpPr>
          <p:nvPr/>
        </p:nvCxnSpPr>
        <p:spPr>
          <a:xfrm>
            <a:off x="2842269" y="3859549"/>
            <a:ext cx="1728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672000" y="3501008"/>
            <a:ext cx="0" cy="244800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131840" y="3753056"/>
            <a:ext cx="190431" cy="18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4093537" y="3789040"/>
            <a:ext cx="190431" cy="18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Половина рамки 22"/>
          <p:cNvSpPr/>
          <p:nvPr/>
        </p:nvSpPr>
        <p:spPr>
          <a:xfrm rot="10800000">
            <a:off x="3707905" y="3861048"/>
            <a:ext cx="180000" cy="216000"/>
          </a:xfrm>
          <a:prstGeom prst="halfFrame">
            <a:avLst>
              <a:gd name="adj1" fmla="val 0"/>
              <a:gd name="adj2" fmla="val 148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91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35913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9" y="764704"/>
            <a:ext cx="5904656" cy="156966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Задача 1.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Доказать, что если пересечь два концентрических круга секущей, то части секущей, лежащие между окружностями, равны.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683568" y="2780928"/>
            <a:ext cx="2448000" cy="2448272"/>
            <a:chOff x="2483768" y="3501008"/>
            <a:chExt cx="2448000" cy="2448272"/>
          </a:xfrm>
        </p:grpSpPr>
        <p:sp>
          <p:nvSpPr>
            <p:cNvPr id="4" name="Овал 3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4" name="Прямая соединительная линия 13"/>
          <p:cNvCxnSpPr/>
          <p:nvPr/>
        </p:nvCxnSpPr>
        <p:spPr>
          <a:xfrm rot="-1020000">
            <a:off x="1874156" y="2780928"/>
            <a:ext cx="0" cy="2448000"/>
          </a:xfrm>
          <a:prstGeom prst="line">
            <a:avLst/>
          </a:prstGeom>
          <a:ln w="28575"/>
          <a:scene3d>
            <a:camera prst="orthographicFront">
              <a:rot lat="0" lon="0" rev="0"/>
            </a:camera>
            <a:lightRig rig="threePt" dir="t"/>
          </a:scene3d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3" name="Половина рамки 22"/>
          <p:cNvSpPr/>
          <p:nvPr/>
        </p:nvSpPr>
        <p:spPr>
          <a:xfrm rot="9720000">
            <a:off x="1786710" y="3583198"/>
            <a:ext cx="195757" cy="180000"/>
          </a:xfrm>
          <a:prstGeom prst="halfFrame">
            <a:avLst>
              <a:gd name="adj1" fmla="val 0"/>
              <a:gd name="adj2" fmla="val 148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87784" y="3285144"/>
            <a:ext cx="1440000" cy="144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683808" y="3228945"/>
            <a:ext cx="2160000" cy="699873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3528" y="3604818"/>
            <a:ext cx="360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43808" y="292494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1600" y="342900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23728" y="302889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212426" y="2596262"/>
            <a:ext cx="293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Доказать: АС = </a:t>
            </a:r>
            <a:r>
              <a:rPr lang="en-US" sz="2000" dirty="0"/>
              <a:t>DB</a:t>
            </a:r>
            <a:endParaRPr lang="ru-RU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4229953" y="3068960"/>
            <a:ext cx="293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Доказательство: 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3635897" y="3497096"/>
            <a:ext cx="5398723" cy="707886"/>
            <a:chOff x="3635897" y="3497096"/>
            <a:chExt cx="5398723" cy="707886"/>
          </a:xfrm>
        </p:grpSpPr>
        <p:sp>
          <p:nvSpPr>
            <p:cNvPr id="11" name="TextBox 10"/>
            <p:cNvSpPr txBox="1"/>
            <p:nvPr/>
          </p:nvSpPr>
          <p:spPr>
            <a:xfrm>
              <a:off x="3635897" y="3497096"/>
              <a:ext cx="539872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/>
                <a:t>1. Проведем диаметр большей окружности     ЕМ      АВ  </a:t>
              </a:r>
            </a:p>
          </p:txBody>
        </p:sp>
        <p:grpSp>
          <p:nvGrpSpPr>
            <p:cNvPr id="30" name="Группа 29"/>
            <p:cNvGrpSpPr/>
            <p:nvPr/>
          </p:nvGrpSpPr>
          <p:grpSpPr>
            <a:xfrm>
              <a:off x="4211984" y="3861080"/>
              <a:ext cx="216000" cy="216000"/>
              <a:chOff x="4212426" y="4581160"/>
              <a:chExt cx="288000" cy="288000"/>
            </a:xfrm>
          </p:grpSpPr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4356402" y="4581160"/>
                <a:ext cx="0" cy="288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4212426" y="4869104"/>
                <a:ext cx="28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TextBox 33"/>
          <p:cNvSpPr txBox="1"/>
          <p:nvPr/>
        </p:nvSpPr>
        <p:spPr>
          <a:xfrm>
            <a:off x="1331640" y="239620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Е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51720" y="518913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p:grpSp>
        <p:nvGrpSpPr>
          <p:cNvPr id="40" name="Группа 39"/>
          <p:cNvGrpSpPr/>
          <p:nvPr/>
        </p:nvGrpSpPr>
        <p:grpSpPr>
          <a:xfrm>
            <a:off x="4932040" y="3805826"/>
            <a:ext cx="3024336" cy="400110"/>
            <a:chOff x="4483175" y="5156223"/>
            <a:chExt cx="3024336" cy="400110"/>
          </a:xfrm>
        </p:grpSpPr>
        <p:sp>
          <p:nvSpPr>
            <p:cNvPr id="36" name="TextBox 35"/>
            <p:cNvSpPr txBox="1"/>
            <p:nvPr/>
          </p:nvSpPr>
          <p:spPr>
            <a:xfrm>
              <a:off x="4483175" y="5156223"/>
              <a:ext cx="30243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     </a:t>
              </a:r>
              <a:r>
                <a:rPr lang="ru-RU" sz="2000" dirty="0"/>
                <a:t>АК = ВК и СК = </a:t>
              </a:r>
              <a:r>
                <a:rPr lang="en-US" sz="2000" dirty="0"/>
                <a:t>D</a:t>
              </a:r>
              <a:r>
                <a:rPr lang="ru-RU" sz="2000" dirty="0"/>
                <a:t>К</a:t>
              </a:r>
            </a:p>
          </p:txBody>
        </p:sp>
        <p:sp>
          <p:nvSpPr>
            <p:cNvPr id="37" name="Стрелка вправо 36"/>
            <p:cNvSpPr/>
            <p:nvPr/>
          </p:nvSpPr>
          <p:spPr>
            <a:xfrm>
              <a:off x="4572000" y="5301224"/>
              <a:ext cx="216000" cy="144000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547664" y="357301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-5100000" flipH="1">
            <a:off x="1997800" y="3424131"/>
            <a:ext cx="144000" cy="108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-3240000" flipH="1">
            <a:off x="1498206" y="3575547"/>
            <a:ext cx="79628" cy="144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92694" y="4293096"/>
            <a:ext cx="5398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2. Вычтем </a:t>
            </a:r>
            <a:r>
              <a:rPr lang="ru-RU" sz="2000" dirty="0" err="1"/>
              <a:t>почленно</a:t>
            </a:r>
            <a:r>
              <a:rPr lang="ru-RU" sz="2000" dirty="0"/>
              <a:t> АК – СК = ВК – </a:t>
            </a:r>
            <a:r>
              <a:rPr lang="en-US" sz="2000" dirty="0"/>
              <a:t>D</a:t>
            </a:r>
            <a:r>
              <a:rPr lang="ru-RU" sz="2000" dirty="0"/>
              <a:t>К                                   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24173" y="4725144"/>
            <a:ext cx="1544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АС = </a:t>
            </a:r>
            <a:r>
              <a:rPr lang="en-US" sz="2000" dirty="0"/>
              <a:t>D</a:t>
            </a:r>
            <a:r>
              <a:rPr lang="ru-RU" sz="2000" dirty="0"/>
              <a:t>В                                   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146760" y="5206356"/>
            <a:ext cx="1133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Ч. Т. Д .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0324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  <p:bldP spid="6" grpId="0" animBg="1"/>
      <p:bldP spid="8" grpId="0"/>
      <p:bldP spid="18" grpId="0"/>
      <p:bldP spid="20" grpId="0"/>
      <p:bldP spid="24" grpId="0"/>
      <p:bldP spid="10" grpId="0"/>
      <p:bldP spid="25" grpId="0"/>
      <p:bldP spid="34" grpId="0"/>
      <p:bldP spid="35" grpId="0"/>
      <p:bldP spid="38" grpId="0"/>
      <p:bldP spid="42" grpId="0"/>
      <p:bldP spid="47" grpId="1"/>
      <p:bldP spid="48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Прямая соединительная линия 42"/>
          <p:cNvCxnSpPr/>
          <p:nvPr/>
        </p:nvCxnSpPr>
        <p:spPr>
          <a:xfrm rot="-240000" flipH="1" flipV="1">
            <a:off x="1025549" y="3263616"/>
            <a:ext cx="1836000" cy="162000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1979848" y="2853072"/>
            <a:ext cx="0" cy="2448000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92" y="35913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2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741830" y="2852944"/>
            <a:ext cx="2448000" cy="2412000"/>
            <a:chOff x="2483768" y="3501008"/>
            <a:chExt cx="2448000" cy="2448272"/>
          </a:xfrm>
        </p:grpSpPr>
        <p:sp>
          <p:nvSpPr>
            <p:cNvPr id="4" name="Овал 3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" name="Половина рамки 22"/>
          <p:cNvSpPr/>
          <p:nvPr/>
        </p:nvSpPr>
        <p:spPr>
          <a:xfrm rot="7740000">
            <a:off x="1476000" y="3564000"/>
            <a:ext cx="144000" cy="144000"/>
          </a:xfrm>
          <a:prstGeom prst="halfFrame">
            <a:avLst>
              <a:gd name="adj1" fmla="val 0"/>
              <a:gd name="adj2" fmla="val 148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>
            <a:endCxn id="4" idx="0"/>
          </p:cNvCxnSpPr>
          <p:nvPr/>
        </p:nvCxnSpPr>
        <p:spPr>
          <a:xfrm flipV="1">
            <a:off x="807883" y="2852944"/>
            <a:ext cx="1157947" cy="16200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45167" y="2502860"/>
            <a:ext cx="360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5855" y="445710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15816" y="465313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212426" y="2596262"/>
            <a:ext cx="293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Найти: ОМ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29953" y="3068960"/>
            <a:ext cx="293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Решение: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24833" y="3497096"/>
            <a:ext cx="5398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1. Проведем диаметр окружности </a:t>
            </a:r>
            <a:r>
              <a:rPr lang="en-US" sz="2000" dirty="0"/>
              <a:t>CD</a:t>
            </a:r>
            <a:r>
              <a:rPr lang="ru-RU" sz="2000" dirty="0"/>
              <a:t>     АВ  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8172400" y="3573040"/>
            <a:ext cx="216000" cy="216000"/>
            <a:chOff x="4212426" y="4581160"/>
            <a:chExt cx="288000" cy="288000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>
              <a:off x="4356402" y="4581160"/>
              <a:ext cx="0" cy="288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4212426" y="4869104"/>
              <a:ext cx="28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1187624" y="322524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</a:t>
            </a:r>
            <a:endParaRPr lang="ru-RU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971600" y="403700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851920" y="3805823"/>
                <a:ext cx="23758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/>
                  <a:t> </a:t>
                </a:r>
                <a:r>
                  <a:rPr lang="ru-RU" sz="2000" dirty="0"/>
                  <a:t>А</a:t>
                </a:r>
                <a:r>
                  <a:rPr lang="en-US" sz="2000" dirty="0"/>
                  <a:t>N</a:t>
                </a:r>
                <a:r>
                  <a:rPr lang="ru-RU" sz="2000" dirty="0"/>
                  <a:t> = В</a:t>
                </a:r>
                <a:r>
                  <a:rPr lang="en-US" sz="2000" dirty="0"/>
                  <a:t>N</a:t>
                </a:r>
                <a:r>
                  <a:rPr lang="ru-RU" sz="2000" dirty="0"/>
                  <a:t> </a:t>
                </a:r>
                <a:r>
                  <a:rPr lang="en-US" sz="2000" dirty="0"/>
                  <a:t>= 7 </a:t>
                </a:r>
                <a:endParaRPr lang="ru-RU" sz="20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3805823"/>
                <a:ext cx="2375889" cy="40011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t="-606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1619672" y="403700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692694" y="4653136"/>
                <a:ext cx="5398723" cy="862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/>
                  <a:t>2. ∆</a:t>
                </a:r>
                <a:r>
                  <a:rPr lang="en-US" sz="2000" dirty="0"/>
                  <a:t>MNO</a:t>
                </a:r>
                <a:r>
                  <a:rPr lang="ru-RU" sz="2000" dirty="0"/>
                  <a:t> – прямоугольный, </a:t>
                </a:r>
                <a14:m>
                  <m:oMath xmlns:m="http://schemas.openxmlformats.org/officeDocument/2006/math">
                    <m:r>
                      <a:rPr lang="ru-RU" sz="2000" i="0" smtClean="0">
                        <a:latin typeface="Cambria Math"/>
                        <a:ea typeface="Cambria Math"/>
                      </a:rPr>
                      <m:t>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NOM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30°</m:t>
                    </m:r>
                  </m:oMath>
                </a14:m>
                <a:endParaRPr lang="en-US" sz="2000" b="0" i="1" dirty="0"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⟹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MN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000" b="0" i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0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0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</a:rPr>
                      <m:t>MO</m:t>
                    </m:r>
                    <m:r>
                      <a:rPr lang="en-US" sz="2000" b="0" i="0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ru-RU" sz="2000" dirty="0">
                    <a:latin typeface="Arial" pitchFamily="34" charset="0"/>
                    <a:cs typeface="Arial" pitchFamily="34" charset="0"/>
                  </a:rPr>
                  <a:t>                                      </a:t>
                </a: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2694" y="4653136"/>
                <a:ext cx="5398723" cy="862608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1243" t="-28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5723378" y="5010360"/>
            <a:ext cx="3169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т.е. ОМ = 2М</a:t>
            </a:r>
            <a:r>
              <a:rPr lang="en-US" sz="2000" dirty="0"/>
              <a:t>N =</a:t>
            </a:r>
            <a:r>
              <a:rPr lang="ru-RU" sz="2000" dirty="0"/>
              <a:t> 2 · 3 = 6                                   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2814" y="692696"/>
            <a:ext cx="6624735" cy="156966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Задача 2.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В 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окружности с центром О проведена хорда АВ, пересекающая диаметр в точке М и составляющая с диаметром угол 60°. Найти ОМ, если АМ = 10, ВМ = 4</a:t>
            </a:r>
            <a:endParaRPr lang="ru-RU" sz="2400" b="1" dirty="0">
              <a:ln w="1905"/>
              <a:solidFill>
                <a:srgbClr val="4D4D4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13" name="Дуга 12"/>
          <p:cNvSpPr/>
          <p:nvPr/>
        </p:nvSpPr>
        <p:spPr>
          <a:xfrm>
            <a:off x="1115648" y="3897206"/>
            <a:ext cx="271208" cy="251890"/>
          </a:xfrm>
          <a:prstGeom prst="arc">
            <a:avLst>
              <a:gd name="adj1" fmla="val 16200000"/>
              <a:gd name="adj2" fmla="val 144162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707822" y="295990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851920" y="4129876"/>
            <a:ext cx="418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Тогда </a:t>
            </a:r>
            <a:r>
              <a:rPr lang="en-US" sz="2000" dirty="0"/>
              <a:t>MN = BN – BM = 7 – 4 = 3</a:t>
            </a:r>
            <a:r>
              <a:rPr lang="ru-RU" sz="2000" dirty="0"/>
              <a:t>                                   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770959" y="5661248"/>
            <a:ext cx="2375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Ответ: ОМ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7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8" grpId="0"/>
      <p:bldP spid="18" grpId="0"/>
      <p:bldP spid="24" grpId="0"/>
      <p:bldP spid="10" grpId="0"/>
      <p:bldP spid="25" grpId="0"/>
      <p:bldP spid="11" grpId="0"/>
      <p:bldP spid="34" grpId="0"/>
      <p:bldP spid="35" grpId="0"/>
      <p:bldP spid="36" grpId="0" animBg="1"/>
      <p:bldP spid="38" grpId="0"/>
      <p:bldP spid="42" grpId="0" animBg="1"/>
      <p:bldP spid="47" grpId="1"/>
      <p:bldP spid="39" grpId="0" animBg="1"/>
      <p:bldP spid="13" grpId="0" animBg="1"/>
      <p:bldP spid="49" grpId="0"/>
      <p:bldP spid="50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D46C5B6E-5F47-43EF-81A1-830630D714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D69C1714-5817-45CC-97EF-437D4129FD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Важно уметь видеть комбинацию тех или иных геометрических элементов (например, треугольники, составляющие трапецию), невидимые пока на рисунке линии (возможные дополнительные построения, облегчающие анализ задачи) и т.д.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 flipH="1" flipV="1">
            <a:off x="1187624" y="3573017"/>
            <a:ext cx="2088234" cy="936103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92" y="4462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2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9" y="836712"/>
            <a:ext cx="5184576" cy="8925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Теорема 2.</a:t>
            </a:r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Отрезки касательных, проведенных из одной точки, равны.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755576" y="4077072"/>
            <a:ext cx="2448000" cy="2448272"/>
            <a:chOff x="2483768" y="3501008"/>
            <a:chExt cx="2448000" cy="2448272"/>
          </a:xfrm>
        </p:grpSpPr>
        <p:sp>
          <p:nvSpPr>
            <p:cNvPr id="4" name="Овал 3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 flipV="1">
            <a:off x="539552" y="3573017"/>
            <a:ext cx="648072" cy="2160239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899592" y="4041068"/>
            <a:ext cx="219136" cy="7128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1642879" y="3717032"/>
            <a:ext cx="95218" cy="12398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3568" y="1973158"/>
            <a:ext cx="8208912" cy="1261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Теорема 3.</a:t>
            </a:r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треугольнике с вписанной окружностью отрезок касательной равен полупериметру  треугольника минус противолежащая сторона.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63688" y="533314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1600" y="321297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7544" y="465313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11760" y="378904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grpSp>
        <p:nvGrpSpPr>
          <p:cNvPr id="29" name="Группа 28"/>
          <p:cNvGrpSpPr/>
          <p:nvPr/>
        </p:nvGrpSpPr>
        <p:grpSpPr>
          <a:xfrm>
            <a:off x="4572200" y="4653336"/>
            <a:ext cx="1800000" cy="1800000"/>
            <a:chOff x="2483768" y="3501008"/>
            <a:chExt cx="2448000" cy="2448272"/>
          </a:xfrm>
        </p:grpSpPr>
        <p:sp>
          <p:nvSpPr>
            <p:cNvPr id="30" name="Овал 29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2" name="Равнобедренный треугольник 31"/>
          <p:cNvSpPr/>
          <p:nvPr/>
        </p:nvSpPr>
        <p:spPr>
          <a:xfrm>
            <a:off x="4283968" y="3485039"/>
            <a:ext cx="3060000" cy="2968297"/>
          </a:xfrm>
          <a:prstGeom prst="triangle">
            <a:avLst>
              <a:gd name="adj" fmla="val 254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4716016" y="328498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74694" y="619724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23928" y="619724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211960" y="500055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-60000" flipV="1">
            <a:off x="4572200" y="3493187"/>
            <a:ext cx="503816" cy="180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346787" y="3841013"/>
            <a:ext cx="2401677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800" dirty="0">
                <a:latin typeface="Arial" pitchFamily="34" charset="0"/>
                <a:cs typeface="Arial" pitchFamily="34" charset="0"/>
              </a:rPr>
              <a:t> АМ = р – ВС</a:t>
            </a:r>
          </a:p>
        </p:txBody>
      </p:sp>
    </p:spTree>
    <p:extLst>
      <p:ext uri="{BB962C8B-B14F-4D97-AF65-F5344CB8AC3E}">
        <p14:creationId xmlns:p14="http://schemas.microsoft.com/office/powerpoint/2010/main" val="361943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 animBg="1"/>
      <p:bldP spid="25" grpId="0"/>
      <p:bldP spid="26" grpId="0"/>
      <p:bldP spid="27" grpId="0"/>
      <p:bldP spid="28" grpId="0"/>
      <p:bldP spid="32" grpId="0" animBg="1"/>
      <p:bldP spid="33" grpId="0"/>
      <p:bldP spid="34" grpId="0"/>
      <p:bldP spid="35" grpId="0"/>
      <p:bldP spid="36" grpId="0"/>
      <p:bldP spid="4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/>
          <p:cNvSpPr/>
          <p:nvPr/>
        </p:nvSpPr>
        <p:spPr>
          <a:xfrm>
            <a:off x="6894279" y="6021288"/>
            <a:ext cx="1998201" cy="44647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99592" y="35913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2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692696"/>
            <a:ext cx="6512723" cy="1785104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Задача 3.</a:t>
            </a:r>
            <a:r>
              <a:rPr lang="ru-RU" sz="22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2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В треугольнике со сторонами 6; 10; 12 вписана окружность. К которой проведена касательная, пересекающая две б</a:t>
            </a:r>
            <a:r>
              <a:rPr lang="ru-RU" sz="2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о</a:t>
            </a:r>
            <a:r>
              <a:rPr lang="ru-RU" sz="22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льшие стороны треугольника. Найти периметр отсеченного треугольника.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88702" y="500373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12426" y="2583431"/>
            <a:ext cx="293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Найти: Р</a:t>
            </a:r>
            <a:r>
              <a:rPr lang="en-US" sz="2000" baseline="-25000" dirty="0"/>
              <a:t>QAL</a:t>
            </a:r>
            <a:r>
              <a:rPr lang="ru-RU" sz="2000" dirty="0"/>
              <a:t>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29953" y="2943471"/>
            <a:ext cx="293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Решение: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13595" y="446118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endParaRPr lang="ru-RU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3851920" y="3735559"/>
            <a:ext cx="3344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QL</a:t>
            </a:r>
            <a:r>
              <a:rPr lang="ru-RU" sz="2000" dirty="0"/>
              <a:t> = </a:t>
            </a:r>
            <a:r>
              <a:rPr lang="en-US" sz="2000" dirty="0"/>
              <a:t>QK + KL = QM + LN</a:t>
            </a:r>
            <a:r>
              <a:rPr lang="ru-RU" sz="2000" dirty="0"/>
              <a:t>                                    </a:t>
            </a:r>
          </a:p>
        </p:txBody>
      </p:sp>
      <p:grpSp>
        <p:nvGrpSpPr>
          <p:cNvPr id="72" name="Группа 71"/>
          <p:cNvGrpSpPr/>
          <p:nvPr/>
        </p:nvGrpSpPr>
        <p:grpSpPr>
          <a:xfrm>
            <a:off x="683768" y="4077272"/>
            <a:ext cx="1800000" cy="1800000"/>
            <a:chOff x="2483768" y="3501008"/>
            <a:chExt cx="2448000" cy="2448272"/>
          </a:xfrm>
        </p:grpSpPr>
        <p:sp>
          <p:nvSpPr>
            <p:cNvPr id="73" name="Овал 72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5" name="Равнобедренный треугольник 74"/>
          <p:cNvSpPr/>
          <p:nvPr/>
        </p:nvSpPr>
        <p:spPr>
          <a:xfrm>
            <a:off x="395535" y="3109030"/>
            <a:ext cx="3240361" cy="2768242"/>
          </a:xfrm>
          <a:prstGeom prst="triangle">
            <a:avLst>
              <a:gd name="adj" fmla="val 2354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3491880" y="598121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7504" y="590921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971600" y="2747881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95536" y="4424493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267744" y="409518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305363" y="589177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</a:t>
            </a:r>
            <a:endParaRPr lang="ru-RU" sz="2000" dirty="0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flipH="1">
            <a:off x="2195736" y="4262809"/>
            <a:ext cx="576064" cy="1836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286408" y="589213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</a:t>
            </a:r>
            <a:endParaRPr lang="ru-RU" sz="2000" dirty="0"/>
          </a:p>
        </p:txBody>
      </p:sp>
      <p:sp>
        <p:nvSpPr>
          <p:cNvPr id="87" name="TextBox 86"/>
          <p:cNvSpPr txBox="1"/>
          <p:nvPr/>
        </p:nvSpPr>
        <p:spPr>
          <a:xfrm>
            <a:off x="3599897" y="3303511"/>
            <a:ext cx="2988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r>
              <a:rPr lang="ru-RU" sz="2000" dirty="0"/>
              <a:t>. </a:t>
            </a:r>
            <a:r>
              <a:rPr lang="en-US" sz="2000" dirty="0"/>
              <a:t>P</a:t>
            </a:r>
            <a:r>
              <a:rPr lang="en-US" sz="2000" baseline="-25000" dirty="0"/>
              <a:t>QAL</a:t>
            </a:r>
            <a:r>
              <a:rPr lang="en-US" sz="2000" dirty="0"/>
              <a:t> = QA + AL + QL</a:t>
            </a:r>
            <a:r>
              <a:rPr lang="ru-RU" sz="2000" dirty="0"/>
              <a:t>                                    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3851920" y="4127537"/>
            <a:ext cx="50405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</a:t>
            </a:r>
            <a:r>
              <a:rPr lang="en-US" sz="2000" baseline="-25000" dirty="0"/>
              <a:t>QAL</a:t>
            </a:r>
            <a:r>
              <a:rPr lang="en-US" sz="2000" dirty="0"/>
              <a:t> = QA +  AL + QM + LN = (QA + QM) + </a:t>
            </a:r>
          </a:p>
          <a:p>
            <a:endParaRPr lang="en-US" sz="800" dirty="0"/>
          </a:p>
          <a:p>
            <a:r>
              <a:rPr lang="en-US" sz="2000" dirty="0"/>
              <a:t>(AL + LN) = </a:t>
            </a:r>
            <a:r>
              <a:rPr lang="ru-RU" sz="2000" dirty="0"/>
              <a:t> </a:t>
            </a:r>
            <a:r>
              <a:rPr lang="en-US" sz="2000" dirty="0"/>
              <a:t>AM + AN = 2AM</a:t>
            </a:r>
            <a:r>
              <a:rPr lang="ru-RU" sz="2000" dirty="0"/>
              <a:t>                                   </a:t>
            </a:r>
          </a:p>
        </p:txBody>
      </p:sp>
      <p:cxnSp>
        <p:nvCxnSpPr>
          <p:cNvPr id="90" name="Прямая соединительная линия 89"/>
          <p:cNvCxnSpPr/>
          <p:nvPr/>
        </p:nvCxnSpPr>
        <p:spPr>
          <a:xfrm>
            <a:off x="3923928" y="4527647"/>
            <a:ext cx="540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270171" y="4887687"/>
            <a:ext cx="2052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467544" y="376987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6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691680" y="3409836"/>
            <a:ext cx="831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436501" y="6181273"/>
            <a:ext cx="831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12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635896" y="5043127"/>
            <a:ext cx="5455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2. </a:t>
            </a:r>
            <a:r>
              <a:rPr lang="en-US" sz="2000" dirty="0"/>
              <a:t>P</a:t>
            </a:r>
            <a:r>
              <a:rPr lang="en-US" sz="2000" baseline="-25000" dirty="0"/>
              <a:t>ABC</a:t>
            </a:r>
            <a:r>
              <a:rPr lang="en-US" sz="2000" dirty="0"/>
              <a:t> = AC + AB + BC = (AM +CP) +</a:t>
            </a:r>
            <a:endParaRPr lang="ru-RU" sz="2000" dirty="0"/>
          </a:p>
          <a:p>
            <a:endParaRPr lang="ru-RU" sz="800" dirty="0"/>
          </a:p>
          <a:p>
            <a:r>
              <a:rPr lang="en-US" sz="2000" dirty="0"/>
              <a:t> (AN+BP) + BC = 2</a:t>
            </a:r>
            <a:r>
              <a:rPr lang="ru-RU" sz="2000" dirty="0"/>
              <a:t> </a:t>
            </a:r>
            <a:r>
              <a:rPr lang="en-US" sz="2000" dirty="0"/>
              <a:t>AM + 2BC</a:t>
            </a:r>
            <a:r>
              <a:rPr lang="ru-RU" sz="2000" dirty="0"/>
              <a:t>                                   </a:t>
            </a:r>
          </a:p>
        </p:txBody>
      </p:sp>
      <p:cxnSp>
        <p:nvCxnSpPr>
          <p:cNvPr id="96" name="Прямая соединительная линия 95"/>
          <p:cNvCxnSpPr/>
          <p:nvPr/>
        </p:nvCxnSpPr>
        <p:spPr>
          <a:xfrm>
            <a:off x="7322171" y="5356108"/>
            <a:ext cx="396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4266008" y="5802439"/>
            <a:ext cx="396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6696280" y="5373216"/>
            <a:ext cx="3960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3815936" y="5805264"/>
            <a:ext cx="3600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Скругленный прямоугольник 101"/>
          <p:cNvSpPr/>
          <p:nvPr/>
        </p:nvSpPr>
        <p:spPr>
          <a:xfrm>
            <a:off x="3888008" y="5107572"/>
            <a:ext cx="756000" cy="35105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Скругленный прямоугольник 102"/>
          <p:cNvSpPr/>
          <p:nvPr/>
        </p:nvSpPr>
        <p:spPr>
          <a:xfrm>
            <a:off x="5679593" y="5526219"/>
            <a:ext cx="1404000" cy="35105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3779912" y="6021288"/>
                <a:ext cx="294885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20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ru-RU" sz="2200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ru-RU" sz="2200" b="0" i="0" smtClean="0">
                        <a:latin typeface="Cambria Math"/>
                        <a:ea typeface="Cambria Math"/>
                      </a:rPr>
                      <m:t>2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/>
                        <a:ea typeface="Cambria Math"/>
                      </a:rPr>
                      <m:t>AM</m:t>
                    </m:r>
                    <m:r>
                      <a:rPr lang="en-US" sz="2200" b="0" i="0" smtClean="0">
                        <a:latin typeface="Cambria Math"/>
                        <a:ea typeface="Cambria Math"/>
                      </a:rPr>
                      <m:t>= </m:t>
                    </m:r>
                  </m:oMath>
                </a14:m>
                <a:r>
                  <a:rPr lang="ru-RU" sz="2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/>
                  <a:t>P</a:t>
                </a:r>
                <a:r>
                  <a:rPr lang="en-US" sz="2000" baseline="-25000" dirty="0"/>
                  <a:t>ABC  </a:t>
                </a:r>
                <a:r>
                  <a:rPr lang="en-US" sz="2000" dirty="0"/>
                  <a:t>- 2BC </a:t>
                </a:r>
                <a:r>
                  <a:rPr lang="ru-RU" sz="2000" dirty="0"/>
                  <a:t>                                    </a:t>
                </a:r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6021288"/>
                <a:ext cx="2948856" cy="430887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r="-1240" b="-2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6516216" y="6021288"/>
                <a:ext cx="262778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20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/>
                        <a:ea typeface="Cambria Math"/>
                      </a:rPr>
                      <m:t>AM</m:t>
                    </m:r>
                    <m:r>
                      <a:rPr lang="en-US" sz="2200" b="0" i="0" smtClean="0">
                        <a:latin typeface="Cambria Math"/>
                        <a:ea typeface="Cambria Math"/>
                      </a:rPr>
                      <m:t>= </m:t>
                    </m:r>
                  </m:oMath>
                </a14:m>
                <a:r>
                  <a:rPr lang="ru-RU" sz="2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p</a:t>
                </a:r>
                <a:r>
                  <a:rPr lang="en-US" sz="2000" baseline="-25000" dirty="0"/>
                  <a:t>ABC  </a:t>
                </a:r>
                <a:r>
                  <a:rPr lang="en-US" sz="2000" dirty="0"/>
                  <a:t>- BC </a:t>
                </a:r>
                <a:r>
                  <a:rPr lang="ru-RU" sz="2000" dirty="0"/>
                  <a:t>                                    </a:t>
                </a:r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6021288"/>
                <a:ext cx="2627784" cy="430887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t="-7143" b="-3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652120" y="5445224"/>
            <a:ext cx="1548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26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" grpId="0" animBg="1"/>
      <p:bldP spid="24" grpId="0"/>
      <p:bldP spid="10" grpId="0"/>
      <p:bldP spid="25" grpId="0"/>
      <p:bldP spid="35" grpId="0"/>
      <p:bldP spid="47" grpId="1"/>
      <p:bldP spid="75" grpId="0" animBg="1"/>
      <p:bldP spid="76" grpId="0"/>
      <p:bldP spid="77" grpId="0"/>
      <p:bldP spid="78" grpId="0"/>
      <p:bldP spid="79" grpId="0"/>
      <p:bldP spid="82" grpId="0"/>
      <p:bldP spid="83" grpId="0"/>
      <p:bldP spid="86" grpId="0"/>
      <p:bldP spid="87" grpId="0"/>
      <p:bldP spid="88" grpId="0"/>
      <p:bldP spid="92" grpId="0"/>
      <p:bldP spid="92" grpId="1"/>
      <p:bldP spid="93" grpId="0"/>
      <p:bldP spid="93" grpId="1"/>
      <p:bldP spid="94" grpId="0"/>
      <p:bldP spid="95" grpId="0"/>
      <p:bldP spid="102" grpId="0" animBg="1"/>
      <p:bldP spid="103" grpId="0" animBg="1"/>
      <p:bldP spid="106" grpId="0" animBg="1"/>
      <p:bldP spid="107" grpId="0" animBg="1"/>
      <p:bldP spid="4" grpId="0" animBg="1"/>
      <p:bldP spid="4" grpId="1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 flipH="1" flipV="1">
            <a:off x="1187624" y="3573018"/>
            <a:ext cx="1547952" cy="262422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92" y="4462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9" y="692696"/>
            <a:ext cx="6864056" cy="1261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Теорема 4.</a:t>
            </a:r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гол, вершина которого лежит вне (внутри) окружности, измеряется </a:t>
            </a:r>
            <a:r>
              <a:rPr lang="ru-RU" sz="2400" b="1" dirty="0" err="1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полуразностью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(</a:t>
            </a:r>
            <a:r>
              <a:rPr lang="ru-RU" sz="2400" b="1" dirty="0" err="1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полусуммой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) дуг, заключенных внутри угла.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755576" y="4509344"/>
            <a:ext cx="1980000" cy="1980000"/>
            <a:chOff x="2483768" y="3501008"/>
            <a:chExt cx="2448000" cy="2448272"/>
          </a:xfrm>
        </p:grpSpPr>
        <p:sp>
          <p:nvSpPr>
            <p:cNvPr id="4" name="Овал 3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 flipV="1">
            <a:off x="971600" y="3573018"/>
            <a:ext cx="216024" cy="2824279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3568" y="2060848"/>
            <a:ext cx="7344816" cy="1261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Теорема 5.</a:t>
            </a:r>
            <a:r>
              <a:rPr lang="ru-RU" sz="28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У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гол между касательной и хордой, проведенной в точку касания, равен половине дуги, заключенной между его сторонами.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63688" y="533314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35576" y="599718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1560" y="619724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7604" y="318419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grpSp>
        <p:nvGrpSpPr>
          <p:cNvPr id="29" name="Группа 28"/>
          <p:cNvGrpSpPr/>
          <p:nvPr/>
        </p:nvGrpSpPr>
        <p:grpSpPr>
          <a:xfrm>
            <a:off x="6012160" y="4312572"/>
            <a:ext cx="1980000" cy="1980000"/>
            <a:chOff x="2483768" y="3501008"/>
            <a:chExt cx="2448000" cy="2448272"/>
          </a:xfrm>
        </p:grpSpPr>
        <p:sp>
          <p:nvSpPr>
            <p:cNvPr id="30" name="Овал 29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7596336" y="415266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04248" y="630932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76856" y="411660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4988" y="439318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p:cxnSp>
        <p:nvCxnSpPr>
          <p:cNvPr id="37" name="Прямая соединительная линия 36"/>
          <p:cNvCxnSpPr>
            <a:stCxn id="30" idx="4"/>
            <a:endCxn id="30" idx="7"/>
          </p:cNvCxnSpPr>
          <p:nvPr/>
        </p:nvCxnSpPr>
        <p:spPr>
          <a:xfrm flipV="1">
            <a:off x="7002160" y="4602536"/>
            <a:ext cx="700036" cy="169003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716561" y="3429000"/>
                <a:ext cx="3359495" cy="613886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ru-RU" sz="28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АВС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 (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ᵕ</a:t>
                </a:r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АС – 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ᵕ</a:t>
                </a:r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МК)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561" y="3429000"/>
                <a:ext cx="3359495" cy="61388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Дуга 37"/>
          <p:cNvSpPr/>
          <p:nvPr/>
        </p:nvSpPr>
        <p:spPr>
          <a:xfrm rot="6720000">
            <a:off x="1119455" y="3823383"/>
            <a:ext cx="324000" cy="288000"/>
          </a:xfrm>
          <a:prstGeom prst="arc">
            <a:avLst>
              <a:gd name="adj1" fmla="val 16200000"/>
              <a:gd name="adj2" fmla="val 144162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6471697" y="6309320"/>
            <a:ext cx="2132751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3" name="Дуга 42"/>
          <p:cNvSpPr/>
          <p:nvPr/>
        </p:nvSpPr>
        <p:spPr>
          <a:xfrm rot="480000">
            <a:off x="6904566" y="6034386"/>
            <a:ext cx="360000" cy="360000"/>
          </a:xfrm>
          <a:prstGeom prst="arc">
            <a:avLst>
              <a:gd name="adj1" fmla="val 16200000"/>
              <a:gd name="adj2" fmla="val 144162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8316416" y="623731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024601" y="3463186"/>
                <a:ext cx="2363823" cy="613886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ru-RU" sz="28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АВС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ᵕ</a:t>
                </a:r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АВ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4601" y="3463186"/>
                <a:ext cx="2363823" cy="613886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Прямая соединительная линия 48"/>
          <p:cNvCxnSpPr/>
          <p:nvPr/>
        </p:nvCxnSpPr>
        <p:spPr>
          <a:xfrm flipV="1">
            <a:off x="1016525" y="4488128"/>
            <a:ext cx="720000" cy="165600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 flipV="1">
            <a:off x="1115616" y="4735459"/>
            <a:ext cx="1476000" cy="126000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259632" y="459324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</a:t>
            </a:r>
          </a:p>
        </p:txBody>
      </p:sp>
      <p:sp>
        <p:nvSpPr>
          <p:cNvPr id="59" name="Дуга 58"/>
          <p:cNvSpPr/>
          <p:nvPr/>
        </p:nvSpPr>
        <p:spPr>
          <a:xfrm rot="6720000">
            <a:off x="1363841" y="5017312"/>
            <a:ext cx="324000" cy="288000"/>
          </a:xfrm>
          <a:prstGeom prst="arc">
            <a:avLst>
              <a:gd name="adj1" fmla="val 16200000"/>
              <a:gd name="adj2" fmla="val 144162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Дуга 59"/>
          <p:cNvSpPr/>
          <p:nvPr/>
        </p:nvSpPr>
        <p:spPr>
          <a:xfrm rot="6720000">
            <a:off x="1383152" y="5011182"/>
            <a:ext cx="252000" cy="252000"/>
          </a:xfrm>
          <a:prstGeom prst="arc">
            <a:avLst>
              <a:gd name="adj1" fmla="val 16200000"/>
              <a:gd name="adj2" fmla="val 144162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409634" y="4123514"/>
                <a:ext cx="3314494" cy="613886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ru-RU" sz="28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АРС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 (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ᵕ</a:t>
                </a:r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АС + 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ᵕ</a:t>
                </a:r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МК)</a:t>
                </a: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9634" y="4123514"/>
                <a:ext cx="3314494" cy="613886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165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 animBg="1"/>
      <p:bldP spid="25" grpId="0"/>
      <p:bldP spid="26" grpId="0"/>
      <p:bldP spid="27" grpId="0"/>
      <p:bldP spid="28" grpId="0"/>
      <p:bldP spid="33" grpId="0"/>
      <p:bldP spid="34" grpId="0"/>
      <p:bldP spid="35" grpId="0"/>
      <p:bldP spid="36" grpId="0"/>
      <p:bldP spid="46" grpId="0" animBg="1"/>
      <p:bldP spid="38" grpId="0" animBg="1"/>
      <p:bldP spid="43" grpId="0" animBg="1"/>
      <p:bldP spid="44" grpId="0"/>
      <p:bldP spid="48" grpId="0" animBg="1"/>
      <p:bldP spid="58" grpId="0"/>
      <p:bldP spid="59" grpId="0" animBg="1"/>
      <p:bldP spid="60" grpId="0" animBg="1"/>
      <p:bldP spid="61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Прямая соединительная линия 42"/>
          <p:cNvCxnSpPr>
            <a:stCxn id="4" idx="7"/>
            <a:endCxn id="4" idx="4"/>
          </p:cNvCxnSpPr>
          <p:nvPr/>
        </p:nvCxnSpPr>
        <p:spPr>
          <a:xfrm flipH="1">
            <a:off x="1965830" y="3206173"/>
            <a:ext cx="865499" cy="2058771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4" idx="7"/>
          </p:cNvCxnSpPr>
          <p:nvPr/>
        </p:nvCxnSpPr>
        <p:spPr>
          <a:xfrm flipH="1">
            <a:off x="755848" y="3206173"/>
            <a:ext cx="2075481" cy="870899"/>
          </a:xfrm>
          <a:prstGeom prst="line">
            <a:avLst/>
          </a:prstGeom>
          <a:ln w="28575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92" y="35913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741830" y="2852944"/>
            <a:ext cx="2448000" cy="2412000"/>
            <a:chOff x="2483768" y="3501008"/>
            <a:chExt cx="2448000" cy="2448272"/>
          </a:xfrm>
        </p:grpSpPr>
        <p:sp>
          <p:nvSpPr>
            <p:cNvPr id="4" name="Овал 3"/>
            <p:cNvSpPr/>
            <p:nvPr/>
          </p:nvSpPr>
          <p:spPr>
            <a:xfrm>
              <a:off x="2483768" y="3501008"/>
              <a:ext cx="2448000" cy="2448272"/>
            </a:xfrm>
            <a:prstGeom prst="ellipse">
              <a:avLst/>
            </a:prstGeom>
            <a:noFill/>
            <a:ln>
              <a:solidFill>
                <a:srgbClr val="4D4D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3635896" y="472514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2" name="Прямая соединительная линия 11"/>
          <p:cNvCxnSpPr>
            <a:endCxn id="4" idx="6"/>
          </p:cNvCxnSpPr>
          <p:nvPr/>
        </p:nvCxnSpPr>
        <p:spPr>
          <a:xfrm>
            <a:off x="1845167" y="2852944"/>
            <a:ext cx="1344663" cy="12060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91680" y="2420888"/>
            <a:ext cx="360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61692" y="389720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3528" y="390514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212426" y="2420888"/>
            <a:ext cx="3821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Доказать: С</a:t>
            </a:r>
            <a:r>
              <a:rPr lang="en-US" sz="2000" dirty="0"/>
              <a:t>DKN – </a:t>
            </a:r>
            <a:r>
              <a:rPr lang="ru-RU" sz="2000" dirty="0"/>
              <a:t>вписанный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29953" y="2780928"/>
            <a:ext cx="293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Доказательство: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089767" y="3212976"/>
                <a:ext cx="249845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/>
                  <a:t>1.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sz="2000" dirty="0"/>
                  <a:t>C</a:t>
                </a:r>
                <a:r>
                  <a:rPr lang="ru-RU" sz="2000" dirty="0"/>
                  <a:t> – вписанный 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9767" y="3212976"/>
                <a:ext cx="2498457" cy="40011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2683" t="-6061" r="-317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2627784" y="370509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268945" y="3140968"/>
                <a:ext cx="3055583" cy="527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ru-RU" sz="2000" dirty="0"/>
                  <a:t>С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 2  </m:t>
                        </m:r>
                      </m:den>
                    </m:f>
                  </m:oMath>
                </a14:m>
                <a:r>
                  <a:rPr lang="ru-RU" sz="2000" dirty="0"/>
                  <a:t> (</a:t>
                </a:r>
                <a:r>
                  <a:rPr lang="en-US" sz="2000" dirty="0"/>
                  <a:t>ᵕ</a:t>
                </a:r>
                <a:r>
                  <a:rPr lang="ru-RU" sz="2000" dirty="0"/>
                  <a:t>А</a:t>
                </a:r>
                <a:r>
                  <a:rPr lang="en-US" sz="2000" dirty="0"/>
                  <a:t>D</a:t>
                </a:r>
                <a:r>
                  <a:rPr lang="ru-RU" sz="2000" dirty="0"/>
                  <a:t> + </a:t>
                </a:r>
                <a:r>
                  <a:rPr lang="en-US" sz="2000" dirty="0"/>
                  <a:t>ᵕ</a:t>
                </a:r>
                <a:r>
                  <a:rPr lang="ru-RU" sz="2000" dirty="0"/>
                  <a:t>АМ)</a:t>
                </a:r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945" y="3140968"/>
                <a:ext cx="3055583" cy="527004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1619672" y="403700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39952" y="4828968"/>
                <a:ext cx="4715402" cy="527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/>
                  <a:t>т.е.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  <a:ea typeface="Cambria Math"/>
                      </a:rPr>
                      <m:t>∠</m:t>
                    </m:r>
                    <m:r>
                      <a:rPr lang="ru-RU" sz="2000" i="1" dirty="0">
                        <a:latin typeface="Cambria Math"/>
                        <a:ea typeface="Cambria Math"/>
                      </a:rPr>
                      <m:t>С+ </m:t>
                    </m:r>
                    <m:r>
                      <a:rPr lang="en-US" sz="2000" i="1" dirty="0">
                        <a:latin typeface="Cambria Math"/>
                        <a:ea typeface="Cambria Math"/>
                      </a:rPr>
                      <m:t>∠</m:t>
                    </m:r>
                    <m:r>
                      <a:rPr lang="ru-RU" sz="2000" i="1" dirty="0">
                        <a:latin typeface="Cambria Math"/>
                        <a:ea typeface="Cambria Math"/>
                      </a:rPr>
                      <m:t>К</m:t>
                    </m:r>
                  </m:oMath>
                </a14:m>
                <a:r>
                  <a:rPr lang="ru-RU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2  </m:t>
                        </m:r>
                      </m:den>
                    </m:f>
                    <m:r>
                      <a:rPr lang="ru-RU" sz="2000" b="0" i="1" smtClean="0">
                        <a:latin typeface="Cambria Math"/>
                      </a:rPr>
                      <m:t>·360° </m:t>
                    </m:r>
                  </m:oMath>
                </a14:m>
                <a:r>
                  <a:rPr lang="en-US" sz="2000" dirty="0"/>
                  <a:t>=</a:t>
                </a:r>
                <a:r>
                  <a:rPr lang="ru-RU" sz="2000" dirty="0"/>
                  <a:t> 180 °                                    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4828968"/>
                <a:ext cx="4715402" cy="527004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l="-1292" b="-6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42814" y="692696"/>
            <a:ext cx="7097538" cy="156966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Задача 4.</a:t>
            </a:r>
            <a:r>
              <a:rPr lang="ru-RU" sz="24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На 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окружности даны точки А,В,С,</a:t>
            </a:r>
            <a:r>
              <a:rPr lang="en-US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в указанном порядке. Точка М – середина дуги АВ, точки </a:t>
            </a:r>
            <a:r>
              <a:rPr lang="en-US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и К – точки пересечения хорд МС и М</a:t>
            </a:r>
            <a:r>
              <a:rPr lang="en-US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 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 АВ. Доказать, что чет-ник С</a:t>
            </a:r>
            <a:r>
              <a:rPr lang="en-US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DKN</a:t>
            </a:r>
            <a:r>
              <a:rPr lang="ru-RU" sz="24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вписанный.</a:t>
            </a:r>
            <a:endParaRPr lang="ru-RU" sz="2400" b="1" dirty="0">
              <a:ln w="1905"/>
              <a:solidFill>
                <a:srgbClr val="4D4D4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13" name="Дуга 12"/>
          <p:cNvSpPr/>
          <p:nvPr/>
        </p:nvSpPr>
        <p:spPr>
          <a:xfrm rot="7740000">
            <a:off x="2272593" y="3271675"/>
            <a:ext cx="271208" cy="251890"/>
          </a:xfrm>
          <a:prstGeom prst="arc">
            <a:avLst>
              <a:gd name="adj1" fmla="val 16200000"/>
              <a:gd name="adj2" fmla="val 144162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1750421" y="531568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979712" y="309698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17313" y="2777703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2316543" y="2780928"/>
            <a:ext cx="95217" cy="216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2987824" y="3465024"/>
            <a:ext cx="144000" cy="18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730774" y="4068000"/>
            <a:ext cx="1235056" cy="120753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067944" y="3645024"/>
                <a:ext cx="3055583" cy="527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 </a:t>
                </a:r>
                <a:r>
                  <a:rPr lang="ru-RU" dirty="0"/>
                  <a:t>2.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ru-RU" b="0" i="1" dirty="0" smtClean="0">
                        <a:latin typeface="Cambria Math"/>
                        <a:ea typeface="Cambria Math"/>
                      </a:rPr>
                      <m:t>К</m:t>
                    </m:r>
                  </m:oMath>
                </a14:m>
                <a:r>
                  <a:rPr lang="ru-RU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2  </m:t>
                        </m:r>
                      </m:den>
                    </m:f>
                  </m:oMath>
                </a14:m>
                <a:r>
                  <a:rPr lang="ru-RU" sz="2000" dirty="0"/>
                  <a:t> (</a:t>
                </a:r>
                <a:r>
                  <a:rPr lang="en-US" sz="2000" dirty="0"/>
                  <a:t>ᵕ</a:t>
                </a:r>
                <a:r>
                  <a:rPr lang="ru-RU" sz="2000" dirty="0"/>
                  <a:t>АМ + </a:t>
                </a:r>
                <a:r>
                  <a:rPr lang="en-US" sz="2000" dirty="0"/>
                  <a:t>ᵕDB</a:t>
                </a:r>
                <a:r>
                  <a:rPr lang="ru-RU" sz="2000" dirty="0"/>
                  <a:t>)</a:t>
                </a:r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3645024"/>
                <a:ext cx="3055583" cy="527004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756331" y="3645024"/>
                <a:ext cx="2064141" cy="527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2  </m:t>
                        </m:r>
                      </m:den>
                    </m:f>
                  </m:oMath>
                </a14:m>
                <a:r>
                  <a:rPr lang="ru-RU" sz="2000" dirty="0"/>
                  <a:t> (</a:t>
                </a:r>
                <a:r>
                  <a:rPr lang="en-US" sz="2000" dirty="0"/>
                  <a:t>ᵕ</a:t>
                </a:r>
                <a:r>
                  <a:rPr lang="ru-RU" sz="2000" dirty="0"/>
                  <a:t>ВМ + </a:t>
                </a:r>
                <a:r>
                  <a:rPr lang="en-US" sz="2000" dirty="0"/>
                  <a:t>ᵕDB</a:t>
                </a:r>
                <a:r>
                  <a:rPr lang="ru-RU" sz="2000" dirty="0"/>
                  <a:t>)</a:t>
                </a:r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331" y="3645024"/>
                <a:ext cx="2064141" cy="527004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l="-2950" r="-2065"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067943" y="4235558"/>
                <a:ext cx="5076057" cy="527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 </a:t>
                </a:r>
                <a:r>
                  <a:rPr lang="ru-RU" dirty="0"/>
                  <a:t>3.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ru-RU" b="0" i="1" dirty="0" smtClean="0">
                        <a:latin typeface="Cambria Math"/>
                        <a:ea typeface="Cambria Math"/>
                      </a:rPr>
                      <m:t>С+ 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ru-RU" b="0" i="1" dirty="0" smtClean="0">
                        <a:latin typeface="Cambria Math"/>
                        <a:ea typeface="Cambria Math"/>
                      </a:rPr>
                      <m:t>К</m:t>
                    </m:r>
                  </m:oMath>
                </a14:m>
                <a:r>
                  <a:rPr lang="ru-RU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2  </m:t>
                        </m:r>
                      </m:den>
                    </m:f>
                  </m:oMath>
                </a14:m>
                <a:r>
                  <a:rPr lang="ru-RU" sz="2000" dirty="0"/>
                  <a:t> (</a:t>
                </a:r>
                <a:r>
                  <a:rPr lang="en-US" sz="2000" dirty="0"/>
                  <a:t>ᵕ</a:t>
                </a:r>
                <a:r>
                  <a:rPr lang="ru-RU" sz="2000" dirty="0"/>
                  <a:t>А</a:t>
                </a:r>
                <a:r>
                  <a:rPr lang="en-US" sz="2000" dirty="0"/>
                  <a:t>D</a:t>
                </a:r>
                <a:r>
                  <a:rPr lang="ru-RU" sz="2000" dirty="0"/>
                  <a:t> + </a:t>
                </a:r>
                <a:r>
                  <a:rPr lang="en-US" sz="2000" dirty="0"/>
                  <a:t>ᵕ</a:t>
                </a:r>
                <a:r>
                  <a:rPr lang="ru-RU" sz="2000" dirty="0"/>
                  <a:t>АМ + </a:t>
                </a:r>
                <a:r>
                  <a:rPr lang="en-US" sz="2000" dirty="0"/>
                  <a:t>ᵕ</a:t>
                </a:r>
                <a:r>
                  <a:rPr lang="ru-RU" sz="2000" dirty="0"/>
                  <a:t>МВ +  </a:t>
                </a:r>
                <a:r>
                  <a:rPr lang="en-US" sz="2000" dirty="0"/>
                  <a:t>ᵕDB</a:t>
                </a:r>
                <a:r>
                  <a:rPr lang="ru-RU" sz="2000" dirty="0"/>
                  <a:t>)</a:t>
                </a:r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3" y="4235558"/>
                <a:ext cx="5076057" cy="527004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191583" y="5315689"/>
                <a:ext cx="305558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/>
                  <a:t> </a:t>
                </a:r>
                <a:r>
                  <a:rPr lang="ru-RU" dirty="0"/>
                  <a:t>С</a:t>
                </a:r>
                <a:r>
                  <a:rPr lang="en-US" dirty="0"/>
                  <a:t>DKN – </a:t>
                </a:r>
                <a:r>
                  <a:rPr lang="ru-RU" dirty="0"/>
                  <a:t>вписанный</a:t>
                </a:r>
                <a:endParaRPr lang="ru-RU" sz="20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583" y="5315689"/>
                <a:ext cx="3055583" cy="400110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b="-227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7247166" y="5949280"/>
            <a:ext cx="1133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Ч. Т. Д .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8160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  <p:bldP spid="24" grpId="0"/>
      <p:bldP spid="10" grpId="0"/>
      <p:bldP spid="25" grpId="0"/>
      <p:bldP spid="11" grpId="0" animBg="1"/>
      <p:bldP spid="34" grpId="0"/>
      <p:bldP spid="36" grpId="0" animBg="1"/>
      <p:bldP spid="38" grpId="0"/>
      <p:bldP spid="47" grpId="1" animBg="1"/>
      <p:bldP spid="39" grpId="0" animBg="1"/>
      <p:bldP spid="13" grpId="0" animBg="1"/>
      <p:bldP spid="49" grpId="0"/>
      <p:bldP spid="40" grpId="0"/>
      <p:bldP spid="44" grpId="0"/>
      <p:bldP spid="54" grpId="0" animBg="1"/>
      <p:bldP spid="55" grpId="0" animBg="1"/>
      <p:bldP spid="56" grpId="0" animBg="1"/>
      <p:bldP spid="57" grpId="0" animBg="1"/>
      <p:bldP spid="58" grpId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Прямая соединительная линия 36"/>
          <p:cNvCxnSpPr/>
          <p:nvPr/>
        </p:nvCxnSpPr>
        <p:spPr>
          <a:xfrm>
            <a:off x="4031940" y="6137484"/>
            <a:ext cx="18720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8998620" y="1047866"/>
            <a:ext cx="72000" cy="1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899592" y="4462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2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3568" y="692696"/>
            <a:ext cx="8208912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Теорема 6. </a:t>
            </a:r>
            <a:r>
              <a:rPr lang="ru-RU" sz="24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Пусть прямая пересекает треугольник АВС, причем С</a:t>
            </a:r>
            <a:r>
              <a:rPr lang="ru-RU" sz="2400" b="1" baseline="-250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r>
              <a:rPr lang="ru-RU" sz="24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– точка ее пересечения со стороной АВ,  А</a:t>
            </a:r>
            <a:r>
              <a:rPr lang="ru-RU" sz="2400" b="1" baseline="-250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r>
              <a:rPr lang="ru-RU" sz="24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точка ее пересечения со стороной ВС, и В</a:t>
            </a:r>
            <a:r>
              <a:rPr lang="ru-RU" sz="2400" b="1" baseline="-250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r>
              <a:rPr lang="ru-RU" sz="24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– точка ее пересечения с продолжением стороны АС. Тогда…  </a:t>
            </a:r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971940" y="3169187"/>
            <a:ext cx="3060000" cy="2968297"/>
          </a:xfrm>
          <a:prstGeom prst="triangle">
            <a:avLst>
              <a:gd name="adj" fmla="val 254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547664" y="2676983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23928" y="619724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75856" y="4797152"/>
            <a:ext cx="540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  <a:r>
              <a:rPr lang="ru-RU" sz="2000" baseline="-25000" dirty="0"/>
              <a:t>1</a:t>
            </a:r>
            <a:endParaRPr lang="ru-RU" sz="20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971943" y="4053275"/>
            <a:ext cx="4824193" cy="2294673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83568" y="619724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148064" y="6197242"/>
            <a:ext cx="540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  <a:r>
              <a:rPr lang="ru-RU" sz="2000" baseline="-25000" dirty="0"/>
              <a:t>1</a:t>
            </a:r>
            <a:endParaRPr lang="ru-RU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1115616" y="3748970"/>
            <a:ext cx="540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  <a:r>
              <a:rPr lang="ru-RU" sz="2000" baseline="-25000" dirty="0"/>
              <a:t>1</a:t>
            </a:r>
            <a:endParaRPr lang="ru-RU" sz="2000" dirty="0"/>
          </a:p>
        </p:txBody>
      </p:sp>
      <p:grpSp>
        <p:nvGrpSpPr>
          <p:cNvPr id="55" name="Группа 54"/>
          <p:cNvGrpSpPr/>
          <p:nvPr/>
        </p:nvGrpSpPr>
        <p:grpSpPr>
          <a:xfrm>
            <a:off x="4552112" y="2706912"/>
            <a:ext cx="2900208" cy="848127"/>
            <a:chOff x="5148064" y="3949024"/>
            <a:chExt cx="2900208" cy="848127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5148064" y="3949024"/>
              <a:ext cx="2900208" cy="848127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4" name="Группа 23"/>
            <p:cNvGrpSpPr/>
            <p:nvPr/>
          </p:nvGrpSpPr>
          <p:grpSpPr>
            <a:xfrm>
              <a:off x="5256284" y="3979102"/>
              <a:ext cx="576000" cy="787970"/>
              <a:chOff x="5903940" y="4149080"/>
              <a:chExt cx="756292" cy="787970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903940" y="4149080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АС</a:t>
                </a:r>
                <a:r>
                  <a:rPr lang="ru-RU" sz="2000" baseline="-25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1</a:t>
                </a:r>
                <a:endParaRPr lang="ru-RU" sz="2000" dirty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endParaRPr>
              </a:p>
            </p:txBody>
          </p: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5940208" y="4581128"/>
                <a:ext cx="50400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5903940" y="4536940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С</a:t>
                </a:r>
                <a:r>
                  <a:rPr lang="ru-RU" sz="2000" baseline="-25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В</a:t>
                </a:r>
              </a:p>
            </p:txBody>
          </p:sp>
        </p:grpSp>
        <p:grpSp>
          <p:nvGrpSpPr>
            <p:cNvPr id="43" name="Группа 42"/>
            <p:cNvGrpSpPr/>
            <p:nvPr/>
          </p:nvGrpSpPr>
          <p:grpSpPr>
            <a:xfrm>
              <a:off x="6012160" y="3985227"/>
              <a:ext cx="756292" cy="787970"/>
              <a:chOff x="5903940" y="4149080"/>
              <a:chExt cx="756292" cy="787970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5903940" y="4149080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ВА</a:t>
                </a:r>
                <a:r>
                  <a:rPr lang="ru-RU" sz="2000" baseline="-25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1</a:t>
                </a:r>
                <a:endParaRPr lang="ru-RU" sz="2000" dirty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endParaRPr>
              </a:p>
            </p:txBody>
          </p:sp>
          <p:cxnSp>
            <p:nvCxnSpPr>
              <p:cNvPr id="45" name="Прямая соединительная линия 44"/>
              <p:cNvCxnSpPr/>
              <p:nvPr/>
            </p:nvCxnSpPr>
            <p:spPr>
              <a:xfrm>
                <a:off x="5940208" y="4581128"/>
                <a:ext cx="50400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5903940" y="4536940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А</a:t>
                </a:r>
                <a:r>
                  <a:rPr lang="ru-RU" sz="2000" baseline="-25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С</a:t>
                </a: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516216" y="4087313"/>
              <a:ext cx="43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>
                  <a:solidFill>
                    <a:schemeClr val="bg1"/>
                  </a:solidFill>
                </a:rPr>
                <a:t>·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724128" y="4087984"/>
              <a:ext cx="43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>
                  <a:solidFill>
                    <a:schemeClr val="bg1"/>
                  </a:solidFill>
                </a:rPr>
                <a:t>·</a:t>
              </a:r>
            </a:p>
          </p:txBody>
        </p:sp>
        <p:grpSp>
          <p:nvGrpSpPr>
            <p:cNvPr id="50" name="Группа 49"/>
            <p:cNvGrpSpPr/>
            <p:nvPr/>
          </p:nvGrpSpPr>
          <p:grpSpPr>
            <a:xfrm>
              <a:off x="6804224" y="3972977"/>
              <a:ext cx="756292" cy="787970"/>
              <a:chOff x="5903940" y="4149080"/>
              <a:chExt cx="756292" cy="787970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903940" y="4149080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СВ</a:t>
                </a:r>
                <a:r>
                  <a:rPr lang="ru-RU" sz="2000" baseline="-25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1</a:t>
                </a:r>
                <a:endParaRPr lang="ru-RU" sz="2000" dirty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endParaRPr>
              </a:p>
            </p:txBody>
          </p:sp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5940208" y="4581128"/>
                <a:ext cx="50400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/>
              <p:cNvSpPr txBox="1"/>
              <p:nvPr/>
            </p:nvSpPr>
            <p:spPr>
              <a:xfrm>
                <a:off x="5903940" y="4536940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В</a:t>
                </a:r>
                <a:r>
                  <a:rPr lang="ru-RU" sz="2000" baseline="-25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ru-RU" sz="2000" dirty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А</a:t>
                </a: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7328272" y="4152744"/>
              <a:ext cx="720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>
                  <a:solidFill>
                    <a:schemeClr val="bg1"/>
                  </a:solidFill>
                </a:rPr>
                <a:t>= 1</a:t>
              </a:r>
            </a:p>
          </p:txBody>
        </p:sp>
      </p:grpSp>
      <p:cxnSp>
        <p:nvCxnSpPr>
          <p:cNvPr id="57" name="Прямая соединительная линия 56"/>
          <p:cNvCxnSpPr/>
          <p:nvPr/>
        </p:nvCxnSpPr>
        <p:spPr>
          <a:xfrm flipV="1">
            <a:off x="985702" y="4293096"/>
            <a:ext cx="468076" cy="184438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1453778" y="3204990"/>
            <a:ext cx="288000" cy="1116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>
            <a:stCxn id="32" idx="0"/>
          </p:cNvCxnSpPr>
          <p:nvPr/>
        </p:nvCxnSpPr>
        <p:spPr>
          <a:xfrm>
            <a:off x="1751812" y="3169187"/>
            <a:ext cx="1524044" cy="198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endCxn id="32" idx="4"/>
          </p:cNvCxnSpPr>
          <p:nvPr/>
        </p:nvCxnSpPr>
        <p:spPr>
          <a:xfrm>
            <a:off x="3275856" y="5149187"/>
            <a:ext cx="756084" cy="98829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stCxn id="32" idx="2"/>
          </p:cNvCxnSpPr>
          <p:nvPr/>
        </p:nvCxnSpPr>
        <p:spPr>
          <a:xfrm>
            <a:off x="971940" y="6137484"/>
            <a:ext cx="4392124" cy="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996088" y="6137484"/>
            <a:ext cx="13680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00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2" grpId="0" animBg="1"/>
      <p:bldP spid="34" grpId="0"/>
      <p:bldP spid="35" grpId="0"/>
      <p:bldP spid="36" grpId="0"/>
      <p:bldP spid="38" grpId="0"/>
      <p:bldP spid="39" grpId="0"/>
      <p:bldP spid="40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Равнобедренный треугольник 80"/>
          <p:cNvSpPr/>
          <p:nvPr/>
        </p:nvSpPr>
        <p:spPr>
          <a:xfrm rot="10566887" flipV="1">
            <a:off x="1906924" y="4798765"/>
            <a:ext cx="2124436" cy="1151872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Равнобедренный треугольник 79"/>
          <p:cNvSpPr/>
          <p:nvPr/>
        </p:nvSpPr>
        <p:spPr>
          <a:xfrm rot="13891211">
            <a:off x="1706021" y="5002640"/>
            <a:ext cx="2124436" cy="12960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99592" y="35913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2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7" y="692696"/>
            <a:ext cx="7034603" cy="144655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Задача 5.</a:t>
            </a:r>
            <a:r>
              <a:rPr lang="ru-RU" sz="22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2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треугольнике АВС на медиане ВМ отмечена точка К так, что ВК : КМ = 4 : 1. Прямая АК пересекается с ВС в точке Р. Найти отношение площади треугольника АВК к площади четырехугольника КРСМ</a:t>
            </a:r>
            <a:endParaRPr lang="ru-RU" sz="2200" b="1" dirty="0">
              <a:ln w="1905"/>
              <a:solidFill>
                <a:srgbClr val="4D4D4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2426" y="2204864"/>
            <a:ext cx="2934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Найти: </a:t>
            </a:r>
            <a:r>
              <a:rPr lang="en-US" sz="2000" dirty="0"/>
              <a:t>S</a:t>
            </a:r>
            <a:r>
              <a:rPr lang="en-US" sz="2000" baseline="-25000" dirty="0"/>
              <a:t>A</a:t>
            </a:r>
            <a:r>
              <a:rPr lang="ru-RU" sz="2000" baseline="-25000" dirty="0"/>
              <a:t>ВК </a:t>
            </a:r>
            <a:r>
              <a:rPr lang="ru-RU" sz="2000" dirty="0"/>
              <a:t>: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S</a:t>
            </a:r>
            <a:r>
              <a:rPr lang="ru-RU" sz="2000" baseline="-25000" dirty="0">
                <a:solidFill>
                  <a:prstClr val="black"/>
                </a:solidFill>
              </a:rPr>
              <a:t>КРСМ</a:t>
            </a:r>
            <a:r>
              <a:rPr lang="ru-RU" sz="2000" baseline="-25000" dirty="0"/>
              <a:t>  </a:t>
            </a:r>
            <a:r>
              <a:rPr lang="ru-RU" sz="2000" dirty="0"/>
              <a:t>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29954" y="2492896"/>
            <a:ext cx="2066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Решение: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13595" y="436510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47864" y="2852936"/>
            <a:ext cx="4903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1. т.к. ВК : КМ = 4 : 1, то КМ = </a:t>
            </a:r>
            <a:r>
              <a:rPr lang="en-US" sz="2000" dirty="0"/>
              <a:t>t</a:t>
            </a:r>
            <a:r>
              <a:rPr lang="ru-RU" sz="2000" dirty="0"/>
              <a:t>,</a:t>
            </a:r>
            <a:r>
              <a:rPr lang="en-US" sz="2000" dirty="0"/>
              <a:t> BK = 4t</a:t>
            </a:r>
            <a:r>
              <a:rPr lang="ru-RU" sz="2000" dirty="0"/>
              <a:t>                                    </a:t>
            </a:r>
          </a:p>
        </p:txBody>
      </p:sp>
      <p:sp>
        <p:nvSpPr>
          <p:cNvPr id="75" name="Равнобедренный треугольник 74"/>
          <p:cNvSpPr/>
          <p:nvPr/>
        </p:nvSpPr>
        <p:spPr>
          <a:xfrm>
            <a:off x="395535" y="2755068"/>
            <a:ext cx="3240361" cy="3122204"/>
          </a:xfrm>
          <a:prstGeom prst="triangle">
            <a:avLst>
              <a:gd name="adj" fmla="val 2354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0" y="583754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71600" y="242088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491880" y="590921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857511" y="594922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p:cxnSp>
        <p:nvCxnSpPr>
          <p:cNvPr id="51" name="Прямая соединительная линия 50"/>
          <p:cNvCxnSpPr>
            <a:stCxn id="75" idx="0"/>
          </p:cNvCxnSpPr>
          <p:nvPr/>
        </p:nvCxnSpPr>
        <p:spPr>
          <a:xfrm>
            <a:off x="1158316" y="2755068"/>
            <a:ext cx="971856" cy="310440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691680" y="5141223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t</a:t>
            </a:r>
            <a:endParaRPr lang="ru-RU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3824238" y="5193248"/>
                <a:ext cx="531738" cy="468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20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ru-RU" sz="2200" b="0" i="1" smtClean="0">
                        <a:latin typeface="Cambria Math"/>
                        <a:ea typeface="Cambria Math"/>
                      </a:rPr>
                      <m:t>  </m:t>
                    </m:r>
                  </m:oMath>
                </a14:m>
                <a:r>
                  <a:rPr lang="ru-RU" sz="2000" dirty="0"/>
                  <a:t>                                    </a:t>
                </a:r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238" y="5193248"/>
                <a:ext cx="531738" cy="46800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376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Прямая соединительная линия 47"/>
          <p:cNvCxnSpPr/>
          <p:nvPr/>
        </p:nvCxnSpPr>
        <p:spPr>
          <a:xfrm flipV="1">
            <a:off x="395536" y="4624548"/>
            <a:ext cx="2218059" cy="122469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-3960000" flipH="1">
            <a:off x="2843808" y="5769280"/>
            <a:ext cx="144000" cy="18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-3960000" flipH="1">
            <a:off x="1281473" y="5812462"/>
            <a:ext cx="180000" cy="18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" name="Равнобедренный треугольник 37"/>
          <p:cNvSpPr/>
          <p:nvPr/>
        </p:nvSpPr>
        <p:spPr>
          <a:xfrm rot="20529544">
            <a:off x="40813" y="2738850"/>
            <a:ext cx="1548000" cy="26280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1115616" y="39155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4t</a:t>
            </a:r>
            <a:endParaRPr lang="ru-RU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3419872" y="3212976"/>
                <a:ext cx="526445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/>
                  <a:t>т.к.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</a:rPr>
                      <m:t>∆</m:t>
                    </m:r>
                    <m:r>
                      <a:rPr lang="ru-RU" sz="2000" b="0" i="0" smtClean="0">
                        <a:latin typeface="Cambria Math"/>
                      </a:rPr>
                      <m:t>АКМ и </m:t>
                    </m:r>
                  </m:oMath>
                </a14:m>
                <a:r>
                  <a:rPr lang="ru-RU" sz="2000" dirty="0"/>
                  <a:t> ∆АКВ имеют общую высоту, </a:t>
                </a:r>
                <a:r>
                  <a:rPr lang="en-US" sz="2000" dirty="0"/>
                  <a:t>  </a:t>
                </a:r>
                <a:r>
                  <a:rPr lang="ru-RU" sz="2000" dirty="0"/>
                  <a:t>то </a:t>
                </a:r>
                <a:r>
                  <a:rPr lang="en-US" sz="2000" dirty="0"/>
                  <a:t>S</a:t>
                </a:r>
                <a:r>
                  <a:rPr lang="en-US" sz="2000" baseline="-25000" dirty="0"/>
                  <a:t>A</a:t>
                </a:r>
                <a:r>
                  <a:rPr lang="ru-RU" sz="2000" baseline="-25000" dirty="0"/>
                  <a:t>КМ </a:t>
                </a:r>
                <a:r>
                  <a:rPr lang="ru-RU" sz="2000" dirty="0"/>
                  <a:t> =</a:t>
                </a:r>
                <a:r>
                  <a:rPr lang="en-US" sz="2000" dirty="0"/>
                  <a:t> S</a:t>
                </a:r>
                <a:r>
                  <a:rPr lang="ru-RU" sz="2000" dirty="0"/>
                  <a:t>, а  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baseline="-25000" dirty="0">
                    <a:solidFill>
                      <a:prstClr val="black"/>
                    </a:solidFill>
                  </a:rPr>
                  <a:t>АКВ</a:t>
                </a:r>
                <a:r>
                  <a:rPr lang="ru-RU" sz="2000" dirty="0">
                    <a:solidFill>
                      <a:prstClr val="black"/>
                    </a:solidFill>
                  </a:rPr>
                  <a:t> = 4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dirty="0"/>
                  <a:t>                                   </a:t>
                </a: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3212976"/>
                <a:ext cx="5264452" cy="707886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1157" t="-3448" b="-155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TextBox 88"/>
          <p:cNvSpPr txBox="1"/>
          <p:nvPr/>
        </p:nvSpPr>
        <p:spPr>
          <a:xfrm>
            <a:off x="1200569" y="534432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S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55576" y="4551511"/>
            <a:ext cx="586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4S</a:t>
            </a:r>
            <a:endParaRPr lang="ru-RU" sz="2400" b="1" dirty="0">
              <a:solidFill>
                <a:srgbClr val="00B050"/>
              </a:solidFill>
            </a:endParaRPr>
          </a:p>
        </p:txBody>
      </p:sp>
      <p:cxnSp>
        <p:nvCxnSpPr>
          <p:cNvPr id="99" name="Прямая соединительная линия 98"/>
          <p:cNvCxnSpPr>
            <a:endCxn id="75" idx="4"/>
          </p:cNvCxnSpPr>
          <p:nvPr/>
        </p:nvCxnSpPr>
        <p:spPr>
          <a:xfrm>
            <a:off x="1889979" y="5030731"/>
            <a:ext cx="1745917" cy="84654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75656" y="465313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3419872" y="3861048"/>
                <a:ext cx="52644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2</a:t>
                </a:r>
                <a:r>
                  <a:rPr lang="ru-RU" sz="2000" dirty="0"/>
                  <a:t>. КМ – медиана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</a:rPr>
                      <m:t>∆</m:t>
                    </m:r>
                    <m:r>
                      <a:rPr lang="ru-RU" sz="2000" b="0" i="0" smtClean="0">
                        <a:latin typeface="Cambria Math"/>
                      </a:rPr>
                      <m:t>АКС</m:t>
                    </m:r>
                  </m:oMath>
                </a14:m>
                <a:r>
                  <a:rPr lang="ru-RU" sz="2000" dirty="0"/>
                  <a:t>, то </a:t>
                </a:r>
                <a:r>
                  <a:rPr lang="en-US" sz="2000" dirty="0"/>
                  <a:t>S</a:t>
                </a:r>
                <a:r>
                  <a:rPr lang="en-US" sz="2000" baseline="-25000" dirty="0"/>
                  <a:t>A</a:t>
                </a:r>
                <a:r>
                  <a:rPr lang="ru-RU" sz="2000" baseline="-25000" dirty="0"/>
                  <a:t>КМ </a:t>
                </a:r>
                <a:r>
                  <a:rPr lang="ru-RU" sz="2000" dirty="0"/>
                  <a:t>=</a:t>
                </a:r>
                <a:r>
                  <a:rPr lang="en-US" sz="2000" dirty="0"/>
                  <a:t> 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baseline="-25000" dirty="0">
                    <a:solidFill>
                      <a:prstClr val="black"/>
                    </a:solidFill>
                  </a:rPr>
                  <a:t>МКС</a:t>
                </a:r>
                <a:r>
                  <a:rPr lang="ru-RU" sz="2000" dirty="0">
                    <a:solidFill>
                      <a:prstClr val="black"/>
                    </a:solidFill>
                  </a:rPr>
                  <a:t> = 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dirty="0"/>
                  <a:t>                                   </a:t>
                </a:r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3861048"/>
                <a:ext cx="5264452" cy="400110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l="-1157" t="-606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2145916" y="530120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S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451026" y="4469050"/>
            <a:ext cx="3065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3. по теореме </a:t>
            </a:r>
            <a:r>
              <a:rPr lang="ru-RU" sz="2000" dirty="0" err="1"/>
              <a:t>Менелая</a:t>
            </a:r>
            <a:r>
              <a:rPr lang="ru-RU" sz="2000" dirty="0"/>
              <a:t>                                     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6316516" y="4325034"/>
            <a:ext cx="2791988" cy="670787"/>
            <a:chOff x="6316516" y="4325034"/>
            <a:chExt cx="2791988" cy="670787"/>
          </a:xfrm>
        </p:grpSpPr>
        <p:grpSp>
          <p:nvGrpSpPr>
            <p:cNvPr id="111" name="Группа 110"/>
            <p:cNvGrpSpPr/>
            <p:nvPr/>
          </p:nvGrpSpPr>
          <p:grpSpPr>
            <a:xfrm>
              <a:off x="6316516" y="4325034"/>
              <a:ext cx="576000" cy="670787"/>
              <a:chOff x="5903940" y="4246901"/>
              <a:chExt cx="756292" cy="670787"/>
            </a:xfrm>
          </p:grpSpPr>
          <p:sp>
            <p:nvSpPr>
              <p:cNvPr id="123" name="TextBox 122"/>
              <p:cNvSpPr txBox="1"/>
              <p:nvPr/>
            </p:nvSpPr>
            <p:spPr>
              <a:xfrm>
                <a:off x="5903940" y="4246901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Cambria Math" pitchFamily="18" charset="0"/>
                    <a:ea typeface="Cambria Math" pitchFamily="18" charset="0"/>
                  </a:rPr>
                  <a:t>СР</a:t>
                </a:r>
              </a:p>
            </p:txBody>
          </p:sp>
          <p:cxnSp>
            <p:nvCxnSpPr>
              <p:cNvPr id="124" name="Прямая соединительная линия 123"/>
              <p:cNvCxnSpPr/>
              <p:nvPr/>
            </p:nvCxnSpPr>
            <p:spPr>
              <a:xfrm>
                <a:off x="5940208" y="4581128"/>
                <a:ext cx="50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TextBox 124"/>
              <p:cNvSpPr txBox="1"/>
              <p:nvPr/>
            </p:nvSpPr>
            <p:spPr>
              <a:xfrm>
                <a:off x="5903940" y="4517578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Cambria Math" pitchFamily="18" charset="0"/>
                    <a:ea typeface="Cambria Math" pitchFamily="18" charset="0"/>
                  </a:rPr>
                  <a:t>РВ</a:t>
                </a:r>
              </a:p>
            </p:txBody>
          </p:sp>
        </p:grpSp>
        <p:grpSp>
          <p:nvGrpSpPr>
            <p:cNvPr id="112" name="Группа 111"/>
            <p:cNvGrpSpPr/>
            <p:nvPr/>
          </p:nvGrpSpPr>
          <p:grpSpPr>
            <a:xfrm>
              <a:off x="7072392" y="4325034"/>
              <a:ext cx="756292" cy="670787"/>
              <a:chOff x="5903940" y="4240776"/>
              <a:chExt cx="756292" cy="670787"/>
            </a:xfrm>
          </p:grpSpPr>
          <p:sp>
            <p:nvSpPr>
              <p:cNvPr id="120" name="TextBox 119"/>
              <p:cNvSpPr txBox="1"/>
              <p:nvPr/>
            </p:nvSpPr>
            <p:spPr>
              <a:xfrm>
                <a:off x="5903940" y="4240776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Cambria Math" pitchFamily="18" charset="0"/>
                    <a:ea typeface="Cambria Math" pitchFamily="18" charset="0"/>
                  </a:rPr>
                  <a:t>ВК</a:t>
                </a:r>
              </a:p>
            </p:txBody>
          </p:sp>
          <p:cxnSp>
            <p:nvCxnSpPr>
              <p:cNvPr id="121" name="Прямая соединительная линия 120"/>
              <p:cNvCxnSpPr/>
              <p:nvPr/>
            </p:nvCxnSpPr>
            <p:spPr>
              <a:xfrm>
                <a:off x="5940208" y="4581128"/>
                <a:ext cx="50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TextBox 121"/>
              <p:cNvSpPr txBox="1"/>
              <p:nvPr/>
            </p:nvSpPr>
            <p:spPr>
              <a:xfrm>
                <a:off x="5903940" y="4511453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Cambria Math" pitchFamily="18" charset="0"/>
                    <a:ea typeface="Cambria Math" pitchFamily="18" charset="0"/>
                  </a:rPr>
                  <a:t>КМ</a:t>
                </a:r>
              </a:p>
            </p:txBody>
          </p:sp>
        </p:grpSp>
        <p:sp>
          <p:nvSpPr>
            <p:cNvPr id="113" name="TextBox 112"/>
            <p:cNvSpPr txBox="1"/>
            <p:nvPr/>
          </p:nvSpPr>
          <p:spPr>
            <a:xfrm>
              <a:off x="7576448" y="4335424"/>
              <a:ext cx="43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/>
                <a:t>·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784360" y="4336095"/>
              <a:ext cx="43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/>
                <a:t>·</a:t>
              </a:r>
            </a:p>
          </p:txBody>
        </p:sp>
        <p:grpSp>
          <p:nvGrpSpPr>
            <p:cNvPr id="115" name="Группа 114"/>
            <p:cNvGrpSpPr/>
            <p:nvPr/>
          </p:nvGrpSpPr>
          <p:grpSpPr>
            <a:xfrm>
              <a:off x="7864456" y="4325034"/>
              <a:ext cx="756292" cy="670787"/>
              <a:chOff x="5903940" y="4253026"/>
              <a:chExt cx="756292" cy="670787"/>
            </a:xfrm>
          </p:grpSpPr>
          <p:sp>
            <p:nvSpPr>
              <p:cNvPr id="117" name="TextBox 116"/>
              <p:cNvSpPr txBox="1"/>
              <p:nvPr/>
            </p:nvSpPr>
            <p:spPr>
              <a:xfrm>
                <a:off x="5903940" y="4253026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Cambria Math" pitchFamily="18" charset="0"/>
                    <a:ea typeface="Cambria Math" pitchFamily="18" charset="0"/>
                  </a:rPr>
                  <a:t>МА</a:t>
                </a:r>
              </a:p>
            </p:txBody>
          </p:sp>
          <p:cxnSp>
            <p:nvCxnSpPr>
              <p:cNvPr id="118" name="Прямая соединительная линия 117"/>
              <p:cNvCxnSpPr/>
              <p:nvPr/>
            </p:nvCxnSpPr>
            <p:spPr>
              <a:xfrm>
                <a:off x="5940208" y="4581128"/>
                <a:ext cx="50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TextBox 118"/>
              <p:cNvSpPr txBox="1"/>
              <p:nvPr/>
            </p:nvSpPr>
            <p:spPr>
              <a:xfrm>
                <a:off x="5903940" y="4523703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Cambria Math" pitchFamily="18" charset="0"/>
                    <a:ea typeface="Cambria Math" pitchFamily="18" charset="0"/>
                  </a:rPr>
                  <a:t>АС</a:t>
                </a:r>
              </a:p>
            </p:txBody>
          </p:sp>
        </p:grpSp>
        <p:sp>
          <p:nvSpPr>
            <p:cNvPr id="116" name="TextBox 115"/>
            <p:cNvSpPr txBox="1"/>
            <p:nvPr/>
          </p:nvSpPr>
          <p:spPr>
            <a:xfrm>
              <a:off x="8388504" y="4400855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/>
                <a:t>= 1</a:t>
              </a:r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4212024" y="5047362"/>
            <a:ext cx="1080056" cy="685894"/>
            <a:chOff x="4212024" y="5047362"/>
            <a:chExt cx="1080056" cy="685894"/>
          </a:xfrm>
        </p:grpSpPr>
        <p:grpSp>
          <p:nvGrpSpPr>
            <p:cNvPr id="127" name="Группа 126"/>
            <p:cNvGrpSpPr/>
            <p:nvPr/>
          </p:nvGrpSpPr>
          <p:grpSpPr>
            <a:xfrm>
              <a:off x="4212024" y="5070678"/>
              <a:ext cx="576000" cy="662578"/>
              <a:chOff x="5903940" y="4255110"/>
              <a:chExt cx="756292" cy="662578"/>
            </a:xfrm>
          </p:grpSpPr>
          <p:sp>
            <p:nvSpPr>
              <p:cNvPr id="128" name="TextBox 127"/>
              <p:cNvSpPr txBox="1"/>
              <p:nvPr/>
            </p:nvSpPr>
            <p:spPr>
              <a:xfrm>
                <a:off x="5903940" y="4255110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Cambria Math" pitchFamily="18" charset="0"/>
                    <a:ea typeface="Cambria Math" pitchFamily="18" charset="0"/>
                  </a:rPr>
                  <a:t>СР</a:t>
                </a:r>
              </a:p>
            </p:txBody>
          </p:sp>
          <p:cxnSp>
            <p:nvCxnSpPr>
              <p:cNvPr id="129" name="Прямая соединительная линия 128"/>
              <p:cNvCxnSpPr/>
              <p:nvPr/>
            </p:nvCxnSpPr>
            <p:spPr>
              <a:xfrm>
                <a:off x="5940208" y="4581128"/>
                <a:ext cx="50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0" name="TextBox 129"/>
              <p:cNvSpPr txBox="1"/>
              <p:nvPr/>
            </p:nvSpPr>
            <p:spPr>
              <a:xfrm>
                <a:off x="5903940" y="4517578"/>
                <a:ext cx="7562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Cambria Math" pitchFamily="18" charset="0"/>
                    <a:ea typeface="Cambria Math" pitchFamily="18" charset="0"/>
                  </a:rPr>
                  <a:t>РВ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TextBox 130"/>
                <p:cNvSpPr txBox="1"/>
                <p:nvPr/>
              </p:nvSpPr>
              <p:spPr>
                <a:xfrm>
                  <a:off x="4572080" y="5047362"/>
                  <a:ext cx="720000" cy="613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2000" dirty="0"/>
                    <a:t>=</a:t>
                  </a:r>
                  <a:r>
                    <a:rPr lang="ru-RU" sz="2800" dirty="0">
                      <a:latin typeface="Cambria Math" pitchFamily="18" charset="0"/>
                      <a:ea typeface="Cambria Math" pitchFamily="18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ru-RU" sz="2400" dirty="0">
                    <a:latin typeface="Cambria Math" pitchFamily="18" charset="0"/>
                    <a:ea typeface="Cambria Math" pitchFamily="18" charset="0"/>
                  </a:endParaRPr>
                </a:p>
              </p:txBody>
            </p:sp>
          </mc:Choice>
          <mc:Fallback xmlns="">
            <p:sp>
              <p:nvSpPr>
                <p:cNvPr id="131" name="TextBox 1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80" y="5047362"/>
                  <a:ext cx="720000" cy="613886"/>
                </a:xfrm>
                <a:prstGeom prst="rect">
                  <a:avLst/>
                </a:prstGeom>
                <a:blipFill rotWithShape="1">
                  <a:blip r:embed="rId7" cstate="print"/>
                  <a:stretch>
                    <a:fillRect l="-8475" b="-198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5264398" y="5121240"/>
                <a:ext cx="531738" cy="468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20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ru-RU" sz="2200" b="0" i="1" smtClean="0">
                        <a:latin typeface="Cambria Math"/>
                        <a:ea typeface="Cambria Math"/>
                      </a:rPr>
                      <m:t>  </m:t>
                    </m:r>
                  </m:oMath>
                </a14:m>
                <a:r>
                  <a:rPr lang="ru-RU" sz="2000" dirty="0"/>
                  <a:t>                                    </a:t>
                </a:r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4398" y="5121240"/>
                <a:ext cx="531738" cy="468000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b="-376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TextBox 132"/>
          <p:cNvSpPr txBox="1"/>
          <p:nvPr/>
        </p:nvSpPr>
        <p:spPr>
          <a:xfrm>
            <a:off x="5580112" y="5117122"/>
            <a:ext cx="2238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 СР = </a:t>
            </a:r>
            <a:r>
              <a:rPr lang="en-US" sz="2000" dirty="0"/>
              <a:t>z</a:t>
            </a:r>
            <a:r>
              <a:rPr lang="ru-RU" sz="2000" dirty="0"/>
              <a:t>,</a:t>
            </a:r>
            <a:r>
              <a:rPr lang="en-US" sz="2000" dirty="0"/>
              <a:t> PB = 2z</a:t>
            </a:r>
            <a:r>
              <a:rPr lang="ru-RU" sz="2000" dirty="0"/>
              <a:t>                                    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907703" y="3355233"/>
            <a:ext cx="705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2z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915816" y="4653136"/>
            <a:ext cx="705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z</a:t>
            </a:r>
            <a:endParaRPr lang="ru-RU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>
              <a:xfrm>
                <a:off x="3916060" y="5745450"/>
                <a:ext cx="526445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4</a:t>
                </a:r>
                <a:r>
                  <a:rPr lang="ru-RU" sz="2000" dirty="0"/>
                  <a:t>. т.к.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</a:rPr>
                      <m:t>∆</m:t>
                    </m:r>
                    <m:r>
                      <a:rPr lang="ru-RU" sz="2000" b="0" i="0" smtClean="0">
                        <a:latin typeface="Cambria Math"/>
                      </a:rPr>
                      <m:t>КВР и </m:t>
                    </m:r>
                  </m:oMath>
                </a14:m>
                <a:r>
                  <a:rPr lang="ru-RU" sz="2000" dirty="0"/>
                  <a:t> ∆КРС имеют общую высоту, </a:t>
                </a:r>
                <a:r>
                  <a:rPr lang="en-US" sz="2000" dirty="0"/>
                  <a:t>  </a:t>
                </a:r>
                <a:r>
                  <a:rPr lang="ru-RU" sz="2000" dirty="0"/>
                  <a:t>то </a:t>
                </a:r>
                <a:r>
                  <a:rPr lang="en-US" sz="2000" dirty="0"/>
                  <a:t>S</a:t>
                </a:r>
                <a:r>
                  <a:rPr lang="ru-RU" sz="2000" baseline="-25000" dirty="0"/>
                  <a:t>КРС </a:t>
                </a:r>
                <a:r>
                  <a:rPr lang="ru-RU" sz="2000" dirty="0"/>
                  <a:t>=</a:t>
                </a:r>
                <a:r>
                  <a:rPr lang="en-US" sz="2000" dirty="0"/>
                  <a:t> Q</a:t>
                </a:r>
                <a:r>
                  <a:rPr lang="ru-RU" sz="2000" dirty="0"/>
                  <a:t>, а  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baseline="-25000" dirty="0">
                    <a:solidFill>
                      <a:prstClr val="black"/>
                    </a:solidFill>
                  </a:rPr>
                  <a:t>КВ</a:t>
                </a:r>
                <a:r>
                  <a:rPr lang="en-US" sz="2000" baseline="-25000" dirty="0">
                    <a:solidFill>
                      <a:prstClr val="black"/>
                    </a:solidFill>
                  </a:rPr>
                  <a:t>P</a:t>
                </a:r>
                <a:r>
                  <a:rPr lang="ru-RU" sz="2000" dirty="0">
                    <a:solidFill>
                      <a:prstClr val="black"/>
                    </a:solidFill>
                  </a:rPr>
                  <a:t> = </a:t>
                </a:r>
                <a:r>
                  <a:rPr lang="en-US" sz="2000" dirty="0">
                    <a:solidFill>
                      <a:prstClr val="black"/>
                    </a:solidFill>
                  </a:rPr>
                  <a:t>2Q</a:t>
                </a:r>
                <a:r>
                  <a:rPr lang="ru-RU" sz="2000" dirty="0"/>
                  <a:t>                                   </a:t>
                </a:r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6060" y="5745450"/>
                <a:ext cx="5264452" cy="707886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l="-1157" t="-3419" b="-145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TextBox 136"/>
          <p:cNvSpPr txBox="1"/>
          <p:nvPr/>
        </p:nvSpPr>
        <p:spPr>
          <a:xfrm>
            <a:off x="2482217" y="4925199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667740" y="3975447"/>
            <a:ext cx="592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2Q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65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0" grpId="0" animBg="1"/>
      <p:bldP spid="3" grpId="0" animBg="1"/>
      <p:bldP spid="10" grpId="0"/>
      <p:bldP spid="25" grpId="0"/>
      <p:bldP spid="35" grpId="0"/>
      <p:bldP spid="47" grpId="1"/>
      <p:bldP spid="75" grpId="0" animBg="1"/>
      <p:bldP spid="76" grpId="0"/>
      <p:bldP spid="77" grpId="0"/>
      <p:bldP spid="78" grpId="0"/>
      <p:bldP spid="82" grpId="0"/>
      <p:bldP spid="92" grpId="1"/>
      <p:bldP spid="106" grpId="0" animBg="1"/>
      <p:bldP spid="38" grpId="0" animBg="1"/>
      <p:bldP spid="84" grpId="1"/>
      <p:bldP spid="85" grpId="0" animBg="1"/>
      <p:bldP spid="89" grpId="0"/>
      <p:bldP spid="98" grpId="0"/>
      <p:bldP spid="24" grpId="0"/>
      <p:bldP spid="104" grpId="1" animBg="1"/>
      <p:bldP spid="105" grpId="0"/>
      <p:bldP spid="108" grpId="0"/>
      <p:bldP spid="132" grpId="0" animBg="1"/>
      <p:bldP spid="133" grpId="1"/>
      <p:bldP spid="134" grpId="0"/>
      <p:bldP spid="135" grpId="0"/>
      <p:bldP spid="136" grpId="1" animBg="1"/>
      <p:bldP spid="137" grpId="0"/>
      <p:bldP spid="13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Равнобедренный треугольник 80"/>
          <p:cNvSpPr/>
          <p:nvPr/>
        </p:nvSpPr>
        <p:spPr>
          <a:xfrm rot="10566887" flipV="1">
            <a:off x="1906924" y="4798765"/>
            <a:ext cx="2124436" cy="1151872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Равнобедренный треугольник 79"/>
          <p:cNvSpPr/>
          <p:nvPr/>
        </p:nvSpPr>
        <p:spPr>
          <a:xfrm rot="13891211">
            <a:off x="1706021" y="5002640"/>
            <a:ext cx="2124436" cy="12960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99592" y="35913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Геометрия. Задача № </a:t>
            </a:r>
            <a:r>
              <a:rPr lang="en-US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25</a:t>
            </a:r>
            <a:endParaRPr lang="ru-RU" sz="32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7" y="692696"/>
            <a:ext cx="7034603" cy="144655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b="1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Задача 5.</a:t>
            </a:r>
            <a:r>
              <a:rPr lang="ru-RU" sz="2200" b="1" dirty="0">
                <a:ln w="1905"/>
                <a:solidFill>
                  <a:srgbClr val="3366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200" b="1" dirty="0">
                <a:ln w="1905"/>
                <a:solidFill>
                  <a:srgbClr val="4D4D4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треугольнике АВС на медиане ВМ отмечена точка К так, что ВК : КМ = 4 : 1. Прямая АК пересекается с ВС в точке Р. Найти отношение площади треугольника АВК к площади четырехугольника КРСМ</a:t>
            </a:r>
            <a:endParaRPr lang="ru-RU" sz="2200" b="1" dirty="0">
              <a:ln w="1905"/>
              <a:solidFill>
                <a:srgbClr val="4D4D4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13595" y="436510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</a:t>
            </a:r>
          </a:p>
        </p:txBody>
      </p:sp>
      <p:sp>
        <p:nvSpPr>
          <p:cNvPr id="75" name="Равнобедренный треугольник 74"/>
          <p:cNvSpPr/>
          <p:nvPr/>
        </p:nvSpPr>
        <p:spPr>
          <a:xfrm>
            <a:off x="395535" y="2755068"/>
            <a:ext cx="3240361" cy="3122204"/>
          </a:xfrm>
          <a:prstGeom prst="triangle">
            <a:avLst>
              <a:gd name="adj" fmla="val 2354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0" y="583754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А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71600" y="242088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491880" y="590921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857511" y="594922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p:cxnSp>
        <p:nvCxnSpPr>
          <p:cNvPr id="51" name="Прямая соединительная линия 50"/>
          <p:cNvCxnSpPr>
            <a:stCxn id="75" idx="0"/>
          </p:cNvCxnSpPr>
          <p:nvPr/>
        </p:nvCxnSpPr>
        <p:spPr>
          <a:xfrm>
            <a:off x="1158316" y="2755068"/>
            <a:ext cx="971856" cy="310440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691680" y="5141223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t</a:t>
            </a:r>
            <a:endParaRPr lang="ru-RU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6128494" y="2827583"/>
                <a:ext cx="531738" cy="468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20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ru-RU" sz="2200" b="0" i="1" smtClean="0">
                        <a:latin typeface="Cambria Math"/>
                        <a:ea typeface="Cambria Math"/>
                      </a:rPr>
                      <m:t>  </m:t>
                    </m:r>
                  </m:oMath>
                </a14:m>
                <a:r>
                  <a:rPr lang="ru-RU" sz="2000" dirty="0"/>
                  <a:t>                                    </a:t>
                </a:r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8494" y="2827583"/>
                <a:ext cx="531738" cy="46800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376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Прямая соединительная линия 47"/>
          <p:cNvCxnSpPr/>
          <p:nvPr/>
        </p:nvCxnSpPr>
        <p:spPr>
          <a:xfrm flipV="1">
            <a:off x="395536" y="4624548"/>
            <a:ext cx="2218059" cy="122469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-3960000" flipH="1">
            <a:off x="2843808" y="5769280"/>
            <a:ext cx="144000" cy="18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-3960000" flipH="1">
            <a:off x="1281473" y="5812462"/>
            <a:ext cx="180000" cy="180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" name="Равнобедренный треугольник 37"/>
          <p:cNvSpPr/>
          <p:nvPr/>
        </p:nvSpPr>
        <p:spPr>
          <a:xfrm rot="20529544">
            <a:off x="40813" y="2738850"/>
            <a:ext cx="1548000" cy="26280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1115616" y="39155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4t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200569" y="534432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S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55576" y="4551511"/>
            <a:ext cx="586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4S</a:t>
            </a:r>
            <a:endParaRPr lang="ru-RU" sz="2400" b="1" dirty="0">
              <a:solidFill>
                <a:srgbClr val="00B050"/>
              </a:solidFill>
            </a:endParaRPr>
          </a:p>
        </p:txBody>
      </p:sp>
      <p:cxnSp>
        <p:nvCxnSpPr>
          <p:cNvPr id="99" name="Прямая соединительная линия 98"/>
          <p:cNvCxnSpPr>
            <a:endCxn id="75" idx="4"/>
          </p:cNvCxnSpPr>
          <p:nvPr/>
        </p:nvCxnSpPr>
        <p:spPr>
          <a:xfrm>
            <a:off x="1889979" y="5030731"/>
            <a:ext cx="1745917" cy="84654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75656" y="465313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145916" y="530120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S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939836" y="2835624"/>
            <a:ext cx="2072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те. 5</a:t>
            </a:r>
            <a:r>
              <a:rPr lang="en-US" sz="2000" dirty="0"/>
              <a:t>S = S + 3Q</a:t>
            </a:r>
            <a:r>
              <a:rPr lang="ru-RU" sz="2000" dirty="0"/>
              <a:t>                                    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907703" y="3355233"/>
            <a:ext cx="705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2z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915816" y="4653136"/>
            <a:ext cx="705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z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2482217" y="4925199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667740" y="3975447"/>
            <a:ext cx="592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2Q</a:t>
            </a:r>
            <a:endParaRPr lang="ru-RU" sz="24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857814" y="2364849"/>
                <a:ext cx="532269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/>
                  <a:t> </a:t>
                </a:r>
                <a:r>
                  <a:rPr lang="en-US" sz="2000" dirty="0"/>
                  <a:t>5</a:t>
                </a:r>
                <a:r>
                  <a:rPr lang="ru-RU" sz="2000" dirty="0"/>
                  <a:t>. т.к. ВМ – медиана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</a:rPr>
                      <m:t>∆</m:t>
                    </m:r>
                    <m:r>
                      <a:rPr lang="ru-RU" sz="2000" b="0" i="0" smtClean="0">
                        <a:latin typeface="Cambria Math"/>
                      </a:rPr>
                      <m:t>АВС</m:t>
                    </m:r>
                  </m:oMath>
                </a14:m>
                <a:r>
                  <a:rPr lang="ru-RU" sz="2000" dirty="0"/>
                  <a:t>, то </a:t>
                </a:r>
                <a:r>
                  <a:rPr lang="en-US" sz="2000" dirty="0"/>
                  <a:t>S</a:t>
                </a:r>
                <a:r>
                  <a:rPr lang="en-US" sz="2000" baseline="-25000" dirty="0"/>
                  <a:t>A</a:t>
                </a:r>
                <a:r>
                  <a:rPr lang="ru-RU" sz="2000" baseline="-25000" dirty="0"/>
                  <a:t>ВМ </a:t>
                </a:r>
                <a:r>
                  <a:rPr lang="ru-RU" sz="2000" dirty="0"/>
                  <a:t>=</a:t>
                </a:r>
                <a:r>
                  <a:rPr lang="en-US" sz="2000" dirty="0"/>
                  <a:t> 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baseline="-25000" dirty="0">
                    <a:solidFill>
                      <a:prstClr val="black"/>
                    </a:solidFill>
                  </a:rPr>
                  <a:t>МВС</a:t>
                </a:r>
                <a:r>
                  <a:rPr lang="ru-RU" sz="2000" dirty="0">
                    <a:solidFill>
                      <a:prstClr val="black"/>
                    </a:solidFill>
                  </a:rPr>
                  <a:t> </a:t>
                </a:r>
                <a:r>
                  <a:rPr lang="ru-RU" sz="2000" dirty="0"/>
                  <a:t>                                  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814" y="2364849"/>
                <a:ext cx="5322698" cy="400110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t="-606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592307" y="2742015"/>
                <a:ext cx="1220053" cy="614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dirty="0"/>
                  <a:t> S </a:t>
                </a:r>
                <a:r>
                  <a:rPr lang="ru-RU" sz="2000" dirty="0"/>
                  <a:t>                                   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307" y="2742015"/>
                <a:ext cx="1220053" cy="614977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l="-4975" b="-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3995936" y="3356992"/>
            <a:ext cx="3469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6</a:t>
            </a:r>
            <a:r>
              <a:rPr lang="ru-RU" sz="2000" dirty="0"/>
              <a:t>. </a:t>
            </a:r>
            <a:r>
              <a:rPr lang="en-US" sz="2000" dirty="0"/>
              <a:t>S</a:t>
            </a:r>
            <a:r>
              <a:rPr lang="en-US" sz="2000" baseline="-25000" dirty="0"/>
              <a:t>A</a:t>
            </a:r>
            <a:r>
              <a:rPr lang="ru-RU" sz="2000" baseline="-25000" dirty="0"/>
              <a:t>ВК </a:t>
            </a:r>
            <a:r>
              <a:rPr lang="ru-RU" sz="2000" dirty="0"/>
              <a:t>: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S</a:t>
            </a:r>
            <a:r>
              <a:rPr lang="ru-RU" sz="2000" baseline="-25000" dirty="0">
                <a:solidFill>
                  <a:prstClr val="black"/>
                </a:solidFill>
              </a:rPr>
              <a:t>КРСМ</a:t>
            </a:r>
            <a:r>
              <a:rPr lang="ru-RU" sz="2000" dirty="0">
                <a:solidFill>
                  <a:prstClr val="black"/>
                </a:solidFill>
              </a:rPr>
              <a:t> = 4</a:t>
            </a:r>
            <a:r>
              <a:rPr lang="en-US" sz="2000" dirty="0">
                <a:solidFill>
                  <a:prstClr val="black"/>
                </a:solidFill>
              </a:rPr>
              <a:t>S </a:t>
            </a:r>
            <a:r>
              <a:rPr lang="ru-RU" sz="2000" dirty="0">
                <a:solidFill>
                  <a:prstClr val="black"/>
                </a:solidFill>
              </a:rPr>
              <a:t>: </a:t>
            </a:r>
            <a:r>
              <a:rPr lang="en-US" sz="2000" dirty="0">
                <a:solidFill>
                  <a:prstClr val="black"/>
                </a:solidFill>
              </a:rPr>
              <a:t>(S + Q)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baseline="-25000" dirty="0"/>
              <a:t>  </a:t>
            </a:r>
            <a:r>
              <a:rPr lang="ru-RU" sz="2000" dirty="0"/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342701" y="3816898"/>
                <a:ext cx="3469659" cy="614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</a:t>
                </a:r>
                <a:r>
                  <a:rPr lang="en-US" sz="2000" baseline="-25000" dirty="0"/>
                  <a:t>A</a:t>
                </a:r>
                <a:r>
                  <a:rPr lang="ru-RU" sz="2000" baseline="-25000" dirty="0"/>
                  <a:t>ВК </a:t>
                </a:r>
                <a:r>
                  <a:rPr lang="ru-RU" sz="2000" dirty="0"/>
                  <a:t>:</a:t>
                </a:r>
                <a:r>
                  <a:rPr lang="en-US" sz="2000" dirty="0"/>
                  <a:t> 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baseline="-25000" dirty="0">
                    <a:solidFill>
                      <a:prstClr val="black"/>
                    </a:solidFill>
                  </a:rPr>
                  <a:t>КРСМ</a:t>
                </a:r>
                <a:r>
                  <a:rPr lang="ru-RU" sz="2000" dirty="0">
                    <a:solidFill>
                      <a:prstClr val="black"/>
                    </a:solidFill>
                  </a:rPr>
                  <a:t> = 4</a:t>
                </a:r>
                <a:r>
                  <a:rPr lang="en-US" sz="2000" dirty="0">
                    <a:solidFill>
                      <a:prstClr val="black"/>
                    </a:solidFill>
                  </a:rPr>
                  <a:t>S </a:t>
                </a:r>
                <a:r>
                  <a:rPr lang="ru-RU" sz="2000" dirty="0">
                    <a:solidFill>
                      <a:prstClr val="black"/>
                    </a:solidFill>
                  </a:rPr>
                  <a:t>: </a:t>
                </a:r>
                <a:r>
                  <a:rPr lang="en-US" sz="2000" dirty="0">
                    <a:solidFill>
                      <a:prstClr val="black"/>
                    </a:solidFill>
                  </a:rPr>
                  <a:t>(S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:r>
                  <a:rPr lang="en-US" sz="2000" dirty="0"/>
                  <a:t>S</a:t>
                </a:r>
                <a:r>
                  <a:rPr lang="en-US" sz="2000" dirty="0">
                    <a:solidFill>
                      <a:prstClr val="black"/>
                    </a:solidFill>
                  </a:rPr>
                  <a:t>)</a:t>
                </a:r>
                <a:r>
                  <a:rPr lang="ru-RU" sz="2000" dirty="0">
                    <a:solidFill>
                      <a:prstClr val="black"/>
                    </a:solidFill>
                  </a:rPr>
                  <a:t> </a:t>
                </a:r>
                <a:r>
                  <a:rPr lang="ru-RU" sz="2000" baseline="-25000" dirty="0"/>
                  <a:t>  </a:t>
                </a:r>
                <a:r>
                  <a:rPr lang="ru-RU" sz="2000" dirty="0"/>
                  <a:t>  </a:t>
                </a: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701" y="3816898"/>
                <a:ext cx="3469659" cy="614977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l="-1754" b="-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342701" y="4397298"/>
                <a:ext cx="3469659" cy="6143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</a:t>
                </a:r>
                <a:r>
                  <a:rPr lang="en-US" sz="2000" baseline="-25000" dirty="0"/>
                  <a:t>A</a:t>
                </a:r>
                <a:r>
                  <a:rPr lang="ru-RU" sz="2000" baseline="-25000" dirty="0"/>
                  <a:t>ВК </a:t>
                </a:r>
                <a:r>
                  <a:rPr lang="ru-RU" sz="2000" dirty="0"/>
                  <a:t>:</a:t>
                </a:r>
                <a:r>
                  <a:rPr lang="en-US" sz="2000" dirty="0"/>
                  <a:t> 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baseline="-25000" dirty="0">
                    <a:solidFill>
                      <a:prstClr val="black"/>
                    </a:solidFill>
                  </a:rPr>
                  <a:t>КРСМ</a:t>
                </a:r>
                <a:r>
                  <a:rPr lang="ru-RU" sz="2000" dirty="0">
                    <a:solidFill>
                      <a:prstClr val="black"/>
                    </a:solidFill>
                  </a:rPr>
                  <a:t> = 4</a:t>
                </a:r>
                <a:r>
                  <a:rPr lang="en-US" sz="2000" dirty="0">
                    <a:solidFill>
                      <a:prstClr val="black"/>
                    </a:solidFill>
                  </a:rPr>
                  <a:t>S </a:t>
                </a:r>
                <a:r>
                  <a:rPr lang="ru-RU" sz="2000" dirty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dirty="0"/>
                  <a:t> S</a:t>
                </a:r>
                <a:r>
                  <a:rPr lang="ru-RU" sz="2000" dirty="0">
                    <a:solidFill>
                      <a:prstClr val="black"/>
                    </a:solidFill>
                  </a:rPr>
                  <a:t> </a:t>
                </a:r>
                <a:r>
                  <a:rPr lang="ru-RU" sz="2000" baseline="-25000" dirty="0"/>
                  <a:t>  </a:t>
                </a:r>
                <a:r>
                  <a:rPr lang="ru-RU" sz="2000" dirty="0"/>
                  <a:t>  </a:t>
                </a: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701" y="4397298"/>
                <a:ext cx="3469659" cy="614399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l="-1754" b="-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342701" y="5064855"/>
                <a:ext cx="2317531" cy="6143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S</a:t>
                </a:r>
                <a:r>
                  <a:rPr lang="en-US" sz="2000" baseline="-25000" dirty="0"/>
                  <a:t>A</a:t>
                </a:r>
                <a:r>
                  <a:rPr lang="ru-RU" sz="2000" baseline="-25000" dirty="0"/>
                  <a:t>ВК </a:t>
                </a:r>
                <a:r>
                  <a:rPr lang="ru-RU" sz="2000" dirty="0"/>
                  <a:t>:</a:t>
                </a:r>
                <a:r>
                  <a:rPr lang="en-US" sz="2000" dirty="0"/>
                  <a:t> </a:t>
                </a:r>
                <a:r>
                  <a:rPr lang="en-US" sz="2000" dirty="0">
                    <a:solidFill>
                      <a:prstClr val="black"/>
                    </a:solidFill>
                  </a:rPr>
                  <a:t>S</a:t>
                </a:r>
                <a:r>
                  <a:rPr lang="ru-RU" sz="2000" baseline="-25000" dirty="0">
                    <a:solidFill>
                      <a:prstClr val="black"/>
                    </a:solidFill>
                  </a:rPr>
                  <a:t>КРСМ</a:t>
                </a:r>
                <a:r>
                  <a:rPr lang="ru-RU" sz="2000" dirty="0">
                    <a:solidFill>
                      <a:prstClr val="black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:r>
                  <a:rPr lang="ru-RU" sz="2000" dirty="0">
                    <a:solidFill>
                      <a:prstClr val="black"/>
                    </a:solidFill>
                  </a:rPr>
                  <a:t> </a:t>
                </a:r>
                <a:r>
                  <a:rPr lang="ru-RU" sz="2000" baseline="-25000" dirty="0"/>
                  <a:t>  </a:t>
                </a:r>
                <a:r>
                  <a:rPr lang="ru-RU" sz="2000" dirty="0"/>
                  <a:t>  </a:t>
                </a: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701" y="5064855"/>
                <a:ext cx="2317531" cy="614399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l="-2625" b="-19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146849" y="5877272"/>
                <a:ext cx="1809528" cy="615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ea typeface="Cambria Math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 dirty="0">
                    <a:latin typeface="Cambria Math" pitchFamily="18" charset="0"/>
                    <a:ea typeface="Cambria Math" pitchFamily="18" charset="0"/>
                    <a:cs typeface="Arial" pitchFamily="34" charset="0"/>
                  </a:rPr>
                  <a:t> </a:t>
                </a:r>
                <a:endParaRPr lang="ru-RU" sz="2400" dirty="0">
                  <a:latin typeface="Cambria Math" pitchFamily="18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6849" y="5877272"/>
                <a:ext cx="1809528" cy="615233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l="-3367" b="-19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098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8" grpId="0"/>
      <p:bldP spid="63" grpId="0" animBg="1"/>
      <p:bldP spid="64" grpId="0" animBg="1"/>
      <p:bldP spid="65" grpId="0"/>
      <p:bldP spid="66" grpId="0" animBg="1"/>
      <p:bldP spid="67" grpId="0" animBg="1"/>
      <p:bldP spid="68" grpId="0" animBg="1"/>
      <p:bldP spid="69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Света\Desktop\Выступление на МО\950818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03" y="1241375"/>
            <a:ext cx="6887812" cy="46943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4" name="TextBox 3"/>
          <p:cNvSpPr txBox="1"/>
          <p:nvPr/>
        </p:nvSpPr>
        <p:spPr>
          <a:xfrm>
            <a:off x="899592" y="44624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Пусть для Ваших учеников…</a:t>
            </a:r>
          </a:p>
        </p:txBody>
      </p:sp>
    </p:spTree>
    <p:extLst>
      <p:ext uri="{BB962C8B-B14F-4D97-AF65-F5344CB8AC3E}">
        <p14:creationId xmlns:p14="http://schemas.microsoft.com/office/powerpoint/2010/main" val="372552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714015FB-A0D4-4146-A703-45A1E565D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6147" name="Содержимое 2">
            <a:extLst>
              <a:ext uri="{FF2B5EF4-FFF2-40B4-BE49-F238E27FC236}">
                <a16:creationId xmlns:a16="http://schemas.microsoft.com/office/drawing/2014/main" id="{BB7B2ABB-E9AF-48F6-A166-44C1F4822C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Умение решать геометрические задачи приходит вместе с практикой. Я рассмотрю методы решения задач, не использующие ни векторы, ни координаты. Ограничусь лишь темами, на мой взгляд, наиболее часто встречающимися на экзаменах: решение треугольников и задачи с многоугольниками, площади, подобие, задачи с окружностями.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EA75AB79-BAFC-42FB-BDAB-BC9DB20ED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7171" name="Содержимое 2">
            <a:extLst>
              <a:ext uri="{FF2B5EF4-FFF2-40B4-BE49-F238E27FC236}">
                <a16:creationId xmlns:a16="http://schemas.microsoft.com/office/drawing/2014/main" id="{BDB6AAAA-97CB-4764-838C-A8F085034B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endParaRPr lang="ru-RU" altLang="ru-RU" sz="3600" b="1" i="1"/>
          </a:p>
          <a:p>
            <a:pPr algn="ctr" eaLnBrk="1" hangingPunct="1"/>
            <a:r>
              <a:rPr lang="ru-RU" altLang="ru-RU" sz="3600" b="1" i="1"/>
              <a:t>Приемы решения вычислительных задач по планиметрии</a:t>
            </a:r>
            <a:endParaRPr lang="ru-RU" altLang="ru-RU" sz="3600" b="1"/>
          </a:p>
        </p:txBody>
      </p:sp>
    </p:spTree>
  </p:cSld>
  <p:clrMapOvr>
    <a:masterClrMapping/>
  </p:clrMapOvr>
  <p:transition spd="med">
    <p:checke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5BADEF3F-6CD3-429D-B0A0-79B792BB3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8195" name="Содержимое 2">
            <a:extLst>
              <a:ext uri="{FF2B5EF4-FFF2-40B4-BE49-F238E27FC236}">
                <a16:creationId xmlns:a16="http://schemas.microsoft.com/office/drawing/2014/main" id="{33BA0042-2EE7-4A74-B01B-3325F9D4DA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b="1" i="1"/>
              <a:t>1. Решение треугольников.</a:t>
            </a:r>
            <a:endParaRPr lang="ru-RU" altLang="ru-RU" b="1"/>
          </a:p>
          <a:p>
            <a:pPr algn="just" eaLnBrk="1" hangingPunct="1"/>
            <a:r>
              <a:rPr lang="ru-RU" altLang="ru-RU"/>
              <a:t>Известные признаки равенства треугольников "по двум сторонам и углу между ними", "по стороне и двум прилежащим к ней углам", "по трем сторонам" указывают величины, знание которых позволяет однозначно определить все элементы треугольника.. 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BC0AC50C-A5AC-41CE-8C24-9FEA053517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A266E833-82E9-40F4-9070-BEF4342D66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/>
              <a:t>Так, по известным сторонам  и  с помощью теоремы косинусов можно вычислить величины всех углов треугольника  </a:t>
            </a:r>
            <a:r>
              <a:rPr lang="ru-RU" altLang="ru-RU" i="1"/>
              <a:t>. </a:t>
            </a:r>
            <a:r>
              <a:rPr lang="ru-RU" altLang="ru-RU"/>
              <a:t>По известным сторонам </a:t>
            </a:r>
            <a:r>
              <a:rPr lang="ru-RU" altLang="ru-RU" i="1"/>
              <a:t> </a:t>
            </a:r>
            <a:r>
              <a:rPr lang="ru-RU" altLang="ru-RU"/>
              <a:t>и заключенному между ними углу </a:t>
            </a:r>
            <a:r>
              <a:rPr lang="ru-RU" altLang="ru-RU" i="1"/>
              <a:t> </a:t>
            </a:r>
            <a:r>
              <a:rPr lang="ru-RU" altLang="ru-RU"/>
              <a:t>с помощью теоремы косинусов легко найти величину стороны , а затем, как это описывалось выше, определить величины остальных углов.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hecker dir="vert"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разноцветный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2">
  <a:themeElements>
    <a:clrScheme name="574TGp_natural_light 2">
      <a:dk1>
        <a:srgbClr val="808080"/>
      </a:dk1>
      <a:lt1>
        <a:srgbClr val="9BD3E5"/>
      </a:lt1>
      <a:dk2>
        <a:srgbClr val="357DA9"/>
      </a:dk2>
      <a:lt2>
        <a:srgbClr val="101C56"/>
      </a:lt2>
      <a:accent1>
        <a:srgbClr val="58BECC"/>
      </a:accent1>
      <a:accent2>
        <a:srgbClr val="8A5BDF"/>
      </a:accent2>
      <a:accent3>
        <a:srgbClr val="AEBFD1"/>
      </a:accent3>
      <a:accent4>
        <a:srgbClr val="84B4C3"/>
      </a:accent4>
      <a:accent5>
        <a:srgbClr val="B4DBE2"/>
      </a:accent5>
      <a:accent6>
        <a:srgbClr val="7D52CA"/>
      </a:accent6>
      <a:hlink>
        <a:srgbClr val="6ECC4C"/>
      </a:hlink>
      <a:folHlink>
        <a:srgbClr val="DD693B"/>
      </a:folHlink>
    </a:clrScheme>
    <a:fontScheme name="574TGp_natural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stretch>
            <a:fillRect/>
          </a:stretch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stretch>
            <a:fillRect/>
          </a:stretch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574TGp_natural_light 1">
        <a:dk1>
          <a:srgbClr val="808080"/>
        </a:dk1>
        <a:lt1>
          <a:srgbClr val="EADCC0"/>
        </a:lt1>
        <a:dk2>
          <a:srgbClr val="F97407"/>
        </a:dk2>
        <a:lt2>
          <a:srgbClr val="E65D00"/>
        </a:lt2>
        <a:accent1>
          <a:srgbClr val="FBCF2D"/>
        </a:accent1>
        <a:accent2>
          <a:srgbClr val="5C8CDA"/>
        </a:accent2>
        <a:accent3>
          <a:srgbClr val="FBBCAA"/>
        </a:accent3>
        <a:accent4>
          <a:srgbClr val="C8BCA4"/>
        </a:accent4>
        <a:accent5>
          <a:srgbClr val="FDE4AD"/>
        </a:accent5>
        <a:accent6>
          <a:srgbClr val="537EC5"/>
        </a:accent6>
        <a:hlink>
          <a:srgbClr val="87D242"/>
        </a:hlink>
        <a:folHlink>
          <a:srgbClr val="DA647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74TGp_natural_light 2">
        <a:dk1>
          <a:srgbClr val="808080"/>
        </a:dk1>
        <a:lt1>
          <a:srgbClr val="9BD3E5"/>
        </a:lt1>
        <a:dk2>
          <a:srgbClr val="357DA9"/>
        </a:dk2>
        <a:lt2>
          <a:srgbClr val="101C56"/>
        </a:lt2>
        <a:accent1>
          <a:srgbClr val="58BECC"/>
        </a:accent1>
        <a:accent2>
          <a:srgbClr val="8A5BDF"/>
        </a:accent2>
        <a:accent3>
          <a:srgbClr val="AEBFD1"/>
        </a:accent3>
        <a:accent4>
          <a:srgbClr val="84B4C3"/>
        </a:accent4>
        <a:accent5>
          <a:srgbClr val="B4DBE2"/>
        </a:accent5>
        <a:accent6>
          <a:srgbClr val="7D52CA"/>
        </a:accent6>
        <a:hlink>
          <a:srgbClr val="6ECC4C"/>
        </a:hlink>
        <a:folHlink>
          <a:srgbClr val="DD693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74TGp_natural_light 3">
        <a:dk1>
          <a:srgbClr val="808080"/>
        </a:dk1>
        <a:lt1>
          <a:srgbClr val="DDE89A"/>
        </a:lt1>
        <a:dk2>
          <a:srgbClr val="329A2A"/>
        </a:dk2>
        <a:lt2>
          <a:srgbClr val="185E25"/>
        </a:lt2>
        <a:accent1>
          <a:srgbClr val="80CB35"/>
        </a:accent1>
        <a:accent2>
          <a:srgbClr val="518CD3"/>
        </a:accent2>
        <a:accent3>
          <a:srgbClr val="ADCAAC"/>
        </a:accent3>
        <a:accent4>
          <a:srgbClr val="BDC683"/>
        </a:accent4>
        <a:accent5>
          <a:srgbClr val="C0E2AE"/>
        </a:accent5>
        <a:accent6>
          <a:srgbClr val="497EBF"/>
        </a:accent6>
        <a:hlink>
          <a:srgbClr val="E15D7C"/>
        </a:hlink>
        <a:folHlink>
          <a:srgbClr val="DB915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разноцветный</Template>
  <TotalTime>3320</TotalTime>
  <Words>2616</Words>
  <Application>Microsoft Office PowerPoint</Application>
  <PresentationFormat>Экран (4:3)</PresentationFormat>
  <Paragraphs>280</Paragraphs>
  <Slides>57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57</vt:i4>
      </vt:variant>
    </vt:vector>
  </HeadingPairs>
  <TitlesOfParts>
    <vt:vector size="63" baseType="lpstr">
      <vt:lpstr>Arial</vt:lpstr>
      <vt:lpstr>Calibri</vt:lpstr>
      <vt:lpstr>Cambria Math</vt:lpstr>
      <vt:lpstr>Times New Roman</vt:lpstr>
      <vt:lpstr>разноцветный</vt:lpstr>
      <vt:lpstr>Тема2</vt:lpstr>
      <vt:lpstr>Презентация PowerPoint</vt:lpstr>
      <vt:lpstr>Презентация PowerPoint</vt:lpstr>
      <vt:lpstr>Методика подготовки учащихся подготовки к ОГЭ по модулю «Геометрия»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учащихся к государственной итоговой аттестации по геометрии в форме ОГЭ</dc:title>
  <dc:creator>Света</dc:creator>
  <dc:description>З.В. Александрова  http://aida.ucoz.ru</dc:description>
  <cp:lastModifiedBy>Евгений В. Чуб</cp:lastModifiedBy>
  <cp:revision>366</cp:revision>
  <dcterms:created xsi:type="dcterms:W3CDTF">2012-03-25T07:01:58Z</dcterms:created>
  <dcterms:modified xsi:type="dcterms:W3CDTF">2022-03-22T11:47:02Z</dcterms:modified>
</cp:coreProperties>
</file>