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1"/>
  </p:notesMasterIdLst>
  <p:sldIdLst>
    <p:sldId id="256" r:id="rId2"/>
    <p:sldId id="296" r:id="rId3"/>
    <p:sldId id="289" r:id="rId4"/>
    <p:sldId id="286" r:id="rId5"/>
    <p:sldId id="287" r:id="rId6"/>
    <p:sldId id="298" r:id="rId7"/>
    <p:sldId id="288" r:id="rId8"/>
    <p:sldId id="290" r:id="rId9"/>
    <p:sldId id="291" r:id="rId10"/>
    <p:sldId id="292" r:id="rId11"/>
    <p:sldId id="293" r:id="rId12"/>
    <p:sldId id="294" r:id="rId13"/>
    <p:sldId id="295" r:id="rId14"/>
    <p:sldId id="274" r:id="rId15"/>
    <p:sldId id="275" r:id="rId16"/>
    <p:sldId id="276" r:id="rId17"/>
    <p:sldId id="277" r:id="rId18"/>
    <p:sldId id="297" r:id="rId19"/>
    <p:sldId id="264" r:id="rId20"/>
  </p:sldIdLst>
  <p:sldSz cx="12192000" cy="6858000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96608C-3B3B-408A-94CC-FE423A47CC45}" type="doc">
      <dgm:prSet loTypeId="urn:microsoft.com/office/officeart/2008/layout/VerticalCurvedList" loCatId="list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4806C0F4-57D6-4A7D-840C-AF800ECD2506}">
      <dgm:prSet phldrT="[Текст]"/>
      <dgm:spPr/>
      <dgm:t>
        <a:bodyPr/>
        <a:lstStyle/>
        <a:p>
          <a:r>
            <a:rPr lang="ru-RU" dirty="0" smtClean="0"/>
            <a:t>Координированное выполнение многочисленных взаимосвязанных действий; уникальность</a:t>
          </a:r>
          <a:endParaRPr lang="ru-RU" dirty="0"/>
        </a:p>
      </dgm:t>
    </dgm:pt>
    <dgm:pt modelId="{5A4C2E84-4381-44A6-AFB5-6AE64F58935C}" type="parTrans" cxnId="{29EED2D2-C7DA-45A5-ABBD-416BF271B633}">
      <dgm:prSet/>
      <dgm:spPr/>
      <dgm:t>
        <a:bodyPr/>
        <a:lstStyle/>
        <a:p>
          <a:endParaRPr lang="ru-RU"/>
        </a:p>
      </dgm:t>
    </dgm:pt>
    <dgm:pt modelId="{CF5C131C-0AE0-4E5B-BA1A-6ACE84C9E14A}" type="sibTrans" cxnId="{29EED2D2-C7DA-45A5-ABBD-416BF271B633}">
      <dgm:prSet/>
      <dgm:spPr/>
      <dgm:t>
        <a:bodyPr/>
        <a:lstStyle/>
        <a:p>
          <a:endParaRPr lang="ru-RU"/>
        </a:p>
      </dgm:t>
    </dgm:pt>
    <dgm:pt modelId="{2CCE2617-3CEF-447A-B8F1-63EAE43DD209}">
      <dgm:prSet phldrT="[Текст]"/>
      <dgm:spPr/>
      <dgm:t>
        <a:bodyPr/>
        <a:lstStyle/>
        <a:p>
          <a:r>
            <a:rPr lang="ru-RU" dirty="0" smtClean="0"/>
            <a:t>Временный характер, конкретность целей, задач и результатов</a:t>
          </a:r>
          <a:endParaRPr lang="ru-RU" dirty="0"/>
        </a:p>
      </dgm:t>
    </dgm:pt>
    <dgm:pt modelId="{0C42B820-A07F-449C-8832-A7981C1F17EB}" type="parTrans" cxnId="{0FE5A243-D6CE-4D7A-B36A-6BD15B83D49A}">
      <dgm:prSet/>
      <dgm:spPr/>
      <dgm:t>
        <a:bodyPr/>
        <a:lstStyle/>
        <a:p>
          <a:endParaRPr lang="ru-RU"/>
        </a:p>
      </dgm:t>
    </dgm:pt>
    <dgm:pt modelId="{0B6A0D5F-A117-4B71-8BEE-C417CE38F8A1}" type="sibTrans" cxnId="{0FE5A243-D6CE-4D7A-B36A-6BD15B83D49A}">
      <dgm:prSet/>
      <dgm:spPr/>
      <dgm:t>
        <a:bodyPr/>
        <a:lstStyle/>
        <a:p>
          <a:endParaRPr lang="ru-RU"/>
        </a:p>
      </dgm:t>
    </dgm:pt>
    <dgm:pt modelId="{B5ED75FE-115D-46AA-B9BD-9CB901448022}">
      <dgm:prSet phldrT="[Текст]"/>
      <dgm:spPr/>
      <dgm:t>
        <a:bodyPr/>
        <a:lstStyle/>
        <a:p>
          <a:r>
            <a:rPr lang="ru-RU" dirty="0" smtClean="0"/>
            <a:t>Последовательная разработка</a:t>
          </a:r>
          <a:endParaRPr lang="ru-RU" dirty="0"/>
        </a:p>
      </dgm:t>
    </dgm:pt>
    <dgm:pt modelId="{F1C4DF82-2B14-4E19-B8EC-588749BFC21B}" type="parTrans" cxnId="{26A5A4A8-C7E5-4680-91DC-B1DCDF23A00F}">
      <dgm:prSet/>
      <dgm:spPr/>
      <dgm:t>
        <a:bodyPr/>
        <a:lstStyle/>
        <a:p>
          <a:endParaRPr lang="ru-RU"/>
        </a:p>
      </dgm:t>
    </dgm:pt>
    <dgm:pt modelId="{82B23C64-DFD1-41C2-AC64-4D2DDCEBF761}" type="sibTrans" cxnId="{26A5A4A8-C7E5-4680-91DC-B1DCDF23A00F}">
      <dgm:prSet/>
      <dgm:spPr/>
      <dgm:t>
        <a:bodyPr/>
        <a:lstStyle/>
        <a:p>
          <a:endParaRPr lang="ru-RU"/>
        </a:p>
      </dgm:t>
    </dgm:pt>
    <dgm:pt modelId="{9EA6BCF1-5016-448D-9E71-C951267661BF}">
      <dgm:prSet/>
      <dgm:spPr/>
      <dgm:t>
        <a:bodyPr/>
        <a:lstStyle/>
        <a:p>
          <a:r>
            <a:rPr lang="ru-RU" dirty="0" smtClean="0"/>
            <a:t>Координация группы наставником</a:t>
          </a:r>
          <a:endParaRPr lang="ru-RU" dirty="0"/>
        </a:p>
      </dgm:t>
    </dgm:pt>
    <dgm:pt modelId="{AD29AC2D-C212-40A7-8B13-AF931E6D91E2}" type="parTrans" cxnId="{58580229-D45C-42E7-ACE5-A41B696E89E3}">
      <dgm:prSet/>
      <dgm:spPr/>
      <dgm:t>
        <a:bodyPr/>
        <a:lstStyle/>
        <a:p>
          <a:endParaRPr lang="ru-RU"/>
        </a:p>
      </dgm:t>
    </dgm:pt>
    <dgm:pt modelId="{FF70C27A-D56E-49E6-AA70-987F74C4ECA2}" type="sibTrans" cxnId="{58580229-D45C-42E7-ACE5-A41B696E89E3}">
      <dgm:prSet/>
      <dgm:spPr/>
      <dgm:t>
        <a:bodyPr/>
        <a:lstStyle/>
        <a:p>
          <a:endParaRPr lang="ru-RU"/>
        </a:p>
      </dgm:t>
    </dgm:pt>
    <dgm:pt modelId="{A7848E60-59AA-4C2B-89DB-A052834D8A1A}">
      <dgm:prSet/>
      <dgm:spPr/>
      <dgm:t>
        <a:bodyPr/>
        <a:lstStyle/>
        <a:p>
          <a:r>
            <a:rPr lang="ru-RU" dirty="0" smtClean="0"/>
            <a:t>Наличие значимой в исследовательском плане проблемы</a:t>
          </a:r>
          <a:endParaRPr lang="ru-RU" dirty="0"/>
        </a:p>
      </dgm:t>
    </dgm:pt>
    <dgm:pt modelId="{B95A9866-7B36-44E6-8220-7519ECCF9602}" type="parTrans" cxnId="{0EABD76D-5528-4145-8085-2192CE73C90E}">
      <dgm:prSet/>
      <dgm:spPr/>
      <dgm:t>
        <a:bodyPr/>
        <a:lstStyle/>
        <a:p>
          <a:endParaRPr lang="ru-RU"/>
        </a:p>
      </dgm:t>
    </dgm:pt>
    <dgm:pt modelId="{D6BD5882-F308-41F6-914C-6830C784FDF2}" type="sibTrans" cxnId="{0EABD76D-5528-4145-8085-2192CE73C90E}">
      <dgm:prSet/>
      <dgm:spPr/>
      <dgm:t>
        <a:bodyPr/>
        <a:lstStyle/>
        <a:p>
          <a:endParaRPr lang="ru-RU"/>
        </a:p>
      </dgm:t>
    </dgm:pt>
    <dgm:pt modelId="{39FAFCEE-0E8C-4F76-B887-9EE6B57B536A}">
      <dgm:prSet/>
      <dgm:spPr/>
      <dgm:t>
        <a:bodyPr/>
        <a:lstStyle/>
        <a:p>
          <a:r>
            <a:rPr lang="ru-RU" dirty="0" smtClean="0"/>
            <a:t>Структурирование содержательной части проекта</a:t>
          </a:r>
          <a:endParaRPr lang="ru-RU" dirty="0"/>
        </a:p>
      </dgm:t>
    </dgm:pt>
    <dgm:pt modelId="{D77DF9F2-B985-4BFE-9D5E-687A6775DF6A}" type="parTrans" cxnId="{3C4DE0FC-136E-43F3-AE9E-9D288E9011E9}">
      <dgm:prSet/>
      <dgm:spPr/>
      <dgm:t>
        <a:bodyPr/>
        <a:lstStyle/>
        <a:p>
          <a:endParaRPr lang="ru-RU"/>
        </a:p>
      </dgm:t>
    </dgm:pt>
    <dgm:pt modelId="{56DB762D-D3E3-4185-A36D-2FF04B00ECE2}" type="sibTrans" cxnId="{3C4DE0FC-136E-43F3-AE9E-9D288E9011E9}">
      <dgm:prSet/>
      <dgm:spPr/>
      <dgm:t>
        <a:bodyPr/>
        <a:lstStyle/>
        <a:p>
          <a:endParaRPr lang="ru-RU"/>
        </a:p>
      </dgm:t>
    </dgm:pt>
    <dgm:pt modelId="{B937F634-4392-4459-A23B-75BEA0DDD1F1}">
      <dgm:prSet/>
      <dgm:spPr/>
      <dgm:t>
        <a:bodyPr/>
        <a:lstStyle/>
        <a:p>
          <a:r>
            <a:rPr lang="ru-RU" dirty="0" smtClean="0"/>
            <a:t>Жизненный цикл проекта</a:t>
          </a:r>
          <a:endParaRPr lang="ru-RU" dirty="0"/>
        </a:p>
      </dgm:t>
    </dgm:pt>
    <dgm:pt modelId="{CF4BBF33-F76A-44C3-AAA3-A1BED9C5D7A9}" type="parTrans" cxnId="{C9BF1F96-3562-4587-9592-5FFCB85EB6B1}">
      <dgm:prSet/>
      <dgm:spPr/>
      <dgm:t>
        <a:bodyPr/>
        <a:lstStyle/>
        <a:p>
          <a:endParaRPr lang="ru-RU"/>
        </a:p>
      </dgm:t>
    </dgm:pt>
    <dgm:pt modelId="{5D61A8D5-2D3D-4A38-B108-0C540653B421}" type="sibTrans" cxnId="{C9BF1F96-3562-4587-9592-5FFCB85EB6B1}">
      <dgm:prSet/>
      <dgm:spPr/>
      <dgm:t>
        <a:bodyPr/>
        <a:lstStyle/>
        <a:p>
          <a:endParaRPr lang="ru-RU"/>
        </a:p>
      </dgm:t>
    </dgm:pt>
    <dgm:pt modelId="{90F30EE9-DDC5-47BE-B115-9D2F89579F8D}" type="pres">
      <dgm:prSet presAssocID="{2196608C-3B3B-408A-94CC-FE423A47CC4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4AB7694B-A7C2-456A-B4B1-82FB2D63D0A0}" type="pres">
      <dgm:prSet presAssocID="{2196608C-3B3B-408A-94CC-FE423A47CC45}" presName="Name1" presStyleCnt="0"/>
      <dgm:spPr/>
    </dgm:pt>
    <dgm:pt modelId="{60E3F52B-CBF4-4FA5-BBB5-7705D4CB04A7}" type="pres">
      <dgm:prSet presAssocID="{2196608C-3B3B-408A-94CC-FE423A47CC45}" presName="cycle" presStyleCnt="0"/>
      <dgm:spPr/>
    </dgm:pt>
    <dgm:pt modelId="{C817B4E3-10C9-41D5-9E6C-D54E270799F3}" type="pres">
      <dgm:prSet presAssocID="{2196608C-3B3B-408A-94CC-FE423A47CC45}" presName="srcNode" presStyleLbl="node1" presStyleIdx="0" presStyleCnt="7"/>
      <dgm:spPr/>
    </dgm:pt>
    <dgm:pt modelId="{ECEEEA70-5900-41D6-8D92-59C41E0F7249}" type="pres">
      <dgm:prSet presAssocID="{2196608C-3B3B-408A-94CC-FE423A47CC45}" presName="conn" presStyleLbl="parChTrans1D2" presStyleIdx="0" presStyleCnt="1"/>
      <dgm:spPr/>
      <dgm:t>
        <a:bodyPr/>
        <a:lstStyle/>
        <a:p>
          <a:endParaRPr lang="ru-RU"/>
        </a:p>
      </dgm:t>
    </dgm:pt>
    <dgm:pt modelId="{3356A139-EC63-4C6C-B8E0-18BFE8609FF5}" type="pres">
      <dgm:prSet presAssocID="{2196608C-3B3B-408A-94CC-FE423A47CC45}" presName="extraNode" presStyleLbl="node1" presStyleIdx="0" presStyleCnt="7"/>
      <dgm:spPr/>
    </dgm:pt>
    <dgm:pt modelId="{77A82D08-2DE3-4C01-BD19-A57D7595AED0}" type="pres">
      <dgm:prSet presAssocID="{2196608C-3B3B-408A-94CC-FE423A47CC45}" presName="dstNode" presStyleLbl="node1" presStyleIdx="0" presStyleCnt="7"/>
      <dgm:spPr/>
    </dgm:pt>
    <dgm:pt modelId="{CF31FBB9-BED7-4E2D-B5F7-FDE9A9D611B7}" type="pres">
      <dgm:prSet presAssocID="{4806C0F4-57D6-4A7D-840C-AF800ECD2506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0DBBBF-044D-442E-8A41-062D6CC67E5A}" type="pres">
      <dgm:prSet presAssocID="{4806C0F4-57D6-4A7D-840C-AF800ECD2506}" presName="accent_1" presStyleCnt="0"/>
      <dgm:spPr/>
    </dgm:pt>
    <dgm:pt modelId="{F7FE4B70-0BDB-458E-B394-DE9EC1916CD5}" type="pres">
      <dgm:prSet presAssocID="{4806C0F4-57D6-4A7D-840C-AF800ECD2506}" presName="accentRepeatNode" presStyleLbl="solidFgAcc1" presStyleIdx="0" presStyleCnt="7"/>
      <dgm:spPr/>
    </dgm:pt>
    <dgm:pt modelId="{E475846A-E7BD-45B9-BC1C-09D1BAC41D7C}" type="pres">
      <dgm:prSet presAssocID="{2CCE2617-3CEF-447A-B8F1-63EAE43DD209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CE0079-3878-4422-9225-D5E9E9B24BF6}" type="pres">
      <dgm:prSet presAssocID="{2CCE2617-3CEF-447A-B8F1-63EAE43DD209}" presName="accent_2" presStyleCnt="0"/>
      <dgm:spPr/>
    </dgm:pt>
    <dgm:pt modelId="{5581126B-4272-42A1-9EC4-D34473E13E9A}" type="pres">
      <dgm:prSet presAssocID="{2CCE2617-3CEF-447A-B8F1-63EAE43DD209}" presName="accentRepeatNode" presStyleLbl="solidFgAcc1" presStyleIdx="1" presStyleCnt="7"/>
      <dgm:spPr/>
    </dgm:pt>
    <dgm:pt modelId="{EEB2AA8B-AE42-496C-B5C4-6CDC17260E30}" type="pres">
      <dgm:prSet presAssocID="{B5ED75FE-115D-46AA-B9BD-9CB901448022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3A2ECF-E102-4EED-A0D2-FF0C52FFF016}" type="pres">
      <dgm:prSet presAssocID="{B5ED75FE-115D-46AA-B9BD-9CB901448022}" presName="accent_3" presStyleCnt="0"/>
      <dgm:spPr/>
    </dgm:pt>
    <dgm:pt modelId="{1138E846-86DB-453C-9F6C-38698D52E81F}" type="pres">
      <dgm:prSet presAssocID="{B5ED75FE-115D-46AA-B9BD-9CB901448022}" presName="accentRepeatNode" presStyleLbl="solidFgAcc1" presStyleIdx="2" presStyleCnt="7"/>
      <dgm:spPr/>
    </dgm:pt>
    <dgm:pt modelId="{7E37E56F-BCA6-483F-AAC6-1388C499E80E}" type="pres">
      <dgm:prSet presAssocID="{9EA6BCF1-5016-448D-9E71-C951267661BF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94F133-3AB1-44A5-A7C3-8EE8BB21BF9C}" type="pres">
      <dgm:prSet presAssocID="{9EA6BCF1-5016-448D-9E71-C951267661BF}" presName="accent_4" presStyleCnt="0"/>
      <dgm:spPr/>
    </dgm:pt>
    <dgm:pt modelId="{5095F17D-74FB-4E8C-80C1-834706E1D954}" type="pres">
      <dgm:prSet presAssocID="{9EA6BCF1-5016-448D-9E71-C951267661BF}" presName="accentRepeatNode" presStyleLbl="solidFgAcc1" presStyleIdx="3" presStyleCnt="7"/>
      <dgm:spPr/>
    </dgm:pt>
    <dgm:pt modelId="{EE5AA37D-FD54-4ADB-B763-6D9E1B8E10A4}" type="pres">
      <dgm:prSet presAssocID="{A7848E60-59AA-4C2B-89DB-A052834D8A1A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96519-CA68-4817-A374-DF3E6619246B}" type="pres">
      <dgm:prSet presAssocID="{A7848E60-59AA-4C2B-89DB-A052834D8A1A}" presName="accent_5" presStyleCnt="0"/>
      <dgm:spPr/>
    </dgm:pt>
    <dgm:pt modelId="{F5B76094-B478-45D1-82A9-B05644A220FA}" type="pres">
      <dgm:prSet presAssocID="{A7848E60-59AA-4C2B-89DB-A052834D8A1A}" presName="accentRepeatNode" presStyleLbl="solidFgAcc1" presStyleIdx="4" presStyleCnt="7"/>
      <dgm:spPr/>
    </dgm:pt>
    <dgm:pt modelId="{F2B00B88-6838-41CB-A1D2-E4A5CD4E8A02}" type="pres">
      <dgm:prSet presAssocID="{39FAFCEE-0E8C-4F76-B887-9EE6B57B536A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081C8C-37BE-4721-89C8-EED33631A06F}" type="pres">
      <dgm:prSet presAssocID="{39FAFCEE-0E8C-4F76-B887-9EE6B57B536A}" presName="accent_6" presStyleCnt="0"/>
      <dgm:spPr/>
    </dgm:pt>
    <dgm:pt modelId="{4533F18F-5FB1-413D-8E75-2AA7EF43B41E}" type="pres">
      <dgm:prSet presAssocID="{39FAFCEE-0E8C-4F76-B887-9EE6B57B536A}" presName="accentRepeatNode" presStyleLbl="solidFgAcc1" presStyleIdx="5" presStyleCnt="7"/>
      <dgm:spPr/>
    </dgm:pt>
    <dgm:pt modelId="{529C5308-3802-4016-96F4-278627CABCFA}" type="pres">
      <dgm:prSet presAssocID="{B937F634-4392-4459-A23B-75BEA0DDD1F1}" presName="text_7" presStyleLbl="node1" presStyleIdx="6" presStyleCnt="7" custLinFactNeighborX="5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AF578A-AF0F-4C5C-837F-1CB300787937}" type="pres">
      <dgm:prSet presAssocID="{B937F634-4392-4459-A23B-75BEA0DDD1F1}" presName="accent_7" presStyleCnt="0"/>
      <dgm:spPr/>
    </dgm:pt>
    <dgm:pt modelId="{2963F0FC-5F38-41F1-9270-4A1258EDDB19}" type="pres">
      <dgm:prSet presAssocID="{B937F634-4392-4459-A23B-75BEA0DDD1F1}" presName="accentRepeatNode" presStyleLbl="solidFgAcc1" presStyleIdx="6" presStyleCnt="7"/>
      <dgm:spPr/>
    </dgm:pt>
  </dgm:ptLst>
  <dgm:cxnLst>
    <dgm:cxn modelId="{F1332385-BCF2-433E-99BA-129A4A297B7A}" type="presOf" srcId="{4806C0F4-57D6-4A7D-840C-AF800ECD2506}" destId="{CF31FBB9-BED7-4E2D-B5F7-FDE9A9D611B7}" srcOrd="0" destOrd="0" presId="urn:microsoft.com/office/officeart/2008/layout/VerticalCurvedList"/>
    <dgm:cxn modelId="{C9BF1F96-3562-4587-9592-5FFCB85EB6B1}" srcId="{2196608C-3B3B-408A-94CC-FE423A47CC45}" destId="{B937F634-4392-4459-A23B-75BEA0DDD1F1}" srcOrd="6" destOrd="0" parTransId="{CF4BBF33-F76A-44C3-AAA3-A1BED9C5D7A9}" sibTransId="{5D61A8D5-2D3D-4A38-B108-0C540653B421}"/>
    <dgm:cxn modelId="{32545063-1EEA-4C1F-B420-E603374EC72F}" type="presOf" srcId="{2196608C-3B3B-408A-94CC-FE423A47CC45}" destId="{90F30EE9-DDC5-47BE-B115-9D2F89579F8D}" srcOrd="0" destOrd="0" presId="urn:microsoft.com/office/officeart/2008/layout/VerticalCurvedList"/>
    <dgm:cxn modelId="{58580229-D45C-42E7-ACE5-A41B696E89E3}" srcId="{2196608C-3B3B-408A-94CC-FE423A47CC45}" destId="{9EA6BCF1-5016-448D-9E71-C951267661BF}" srcOrd="3" destOrd="0" parTransId="{AD29AC2D-C212-40A7-8B13-AF931E6D91E2}" sibTransId="{FF70C27A-D56E-49E6-AA70-987F74C4ECA2}"/>
    <dgm:cxn modelId="{0EABD76D-5528-4145-8085-2192CE73C90E}" srcId="{2196608C-3B3B-408A-94CC-FE423A47CC45}" destId="{A7848E60-59AA-4C2B-89DB-A052834D8A1A}" srcOrd="4" destOrd="0" parTransId="{B95A9866-7B36-44E6-8220-7519ECCF9602}" sibTransId="{D6BD5882-F308-41F6-914C-6830C784FDF2}"/>
    <dgm:cxn modelId="{3C4DE0FC-136E-43F3-AE9E-9D288E9011E9}" srcId="{2196608C-3B3B-408A-94CC-FE423A47CC45}" destId="{39FAFCEE-0E8C-4F76-B887-9EE6B57B536A}" srcOrd="5" destOrd="0" parTransId="{D77DF9F2-B985-4BFE-9D5E-687A6775DF6A}" sibTransId="{56DB762D-D3E3-4185-A36D-2FF04B00ECE2}"/>
    <dgm:cxn modelId="{862940B4-C05D-4C1F-9911-8CEE5F086956}" type="presOf" srcId="{39FAFCEE-0E8C-4F76-B887-9EE6B57B536A}" destId="{F2B00B88-6838-41CB-A1D2-E4A5CD4E8A02}" srcOrd="0" destOrd="0" presId="urn:microsoft.com/office/officeart/2008/layout/VerticalCurvedList"/>
    <dgm:cxn modelId="{433F8951-FC6E-4EDC-8315-16EF4711D21F}" type="presOf" srcId="{A7848E60-59AA-4C2B-89DB-A052834D8A1A}" destId="{EE5AA37D-FD54-4ADB-B763-6D9E1B8E10A4}" srcOrd="0" destOrd="0" presId="urn:microsoft.com/office/officeart/2008/layout/VerticalCurvedList"/>
    <dgm:cxn modelId="{7A3792DD-22A4-4AC2-B062-7C5E3BE6249D}" type="presOf" srcId="{B5ED75FE-115D-46AA-B9BD-9CB901448022}" destId="{EEB2AA8B-AE42-496C-B5C4-6CDC17260E30}" srcOrd="0" destOrd="0" presId="urn:microsoft.com/office/officeart/2008/layout/VerticalCurvedList"/>
    <dgm:cxn modelId="{29EED2D2-C7DA-45A5-ABBD-416BF271B633}" srcId="{2196608C-3B3B-408A-94CC-FE423A47CC45}" destId="{4806C0F4-57D6-4A7D-840C-AF800ECD2506}" srcOrd="0" destOrd="0" parTransId="{5A4C2E84-4381-44A6-AFB5-6AE64F58935C}" sibTransId="{CF5C131C-0AE0-4E5B-BA1A-6ACE84C9E14A}"/>
    <dgm:cxn modelId="{26A5A4A8-C7E5-4680-91DC-B1DCDF23A00F}" srcId="{2196608C-3B3B-408A-94CC-FE423A47CC45}" destId="{B5ED75FE-115D-46AA-B9BD-9CB901448022}" srcOrd="2" destOrd="0" parTransId="{F1C4DF82-2B14-4E19-B8EC-588749BFC21B}" sibTransId="{82B23C64-DFD1-41C2-AC64-4D2DDCEBF761}"/>
    <dgm:cxn modelId="{24017900-9743-463D-A70E-FA53B6DCD42D}" type="presOf" srcId="{2CCE2617-3CEF-447A-B8F1-63EAE43DD209}" destId="{E475846A-E7BD-45B9-BC1C-09D1BAC41D7C}" srcOrd="0" destOrd="0" presId="urn:microsoft.com/office/officeart/2008/layout/VerticalCurvedList"/>
    <dgm:cxn modelId="{BF97D750-A302-4E7F-B645-80C6273D167E}" type="presOf" srcId="{B937F634-4392-4459-A23B-75BEA0DDD1F1}" destId="{529C5308-3802-4016-96F4-278627CABCFA}" srcOrd="0" destOrd="0" presId="urn:microsoft.com/office/officeart/2008/layout/VerticalCurvedList"/>
    <dgm:cxn modelId="{C7C0A1FF-9088-48B9-B95A-A2FF3A0C3154}" type="presOf" srcId="{9EA6BCF1-5016-448D-9E71-C951267661BF}" destId="{7E37E56F-BCA6-483F-AAC6-1388C499E80E}" srcOrd="0" destOrd="0" presId="urn:microsoft.com/office/officeart/2008/layout/VerticalCurvedList"/>
    <dgm:cxn modelId="{19656EB3-0CA8-46D4-BCFA-81758AEF0B16}" type="presOf" srcId="{CF5C131C-0AE0-4E5B-BA1A-6ACE84C9E14A}" destId="{ECEEEA70-5900-41D6-8D92-59C41E0F7249}" srcOrd="0" destOrd="0" presId="urn:microsoft.com/office/officeart/2008/layout/VerticalCurvedList"/>
    <dgm:cxn modelId="{0FE5A243-D6CE-4D7A-B36A-6BD15B83D49A}" srcId="{2196608C-3B3B-408A-94CC-FE423A47CC45}" destId="{2CCE2617-3CEF-447A-B8F1-63EAE43DD209}" srcOrd="1" destOrd="0" parTransId="{0C42B820-A07F-449C-8832-A7981C1F17EB}" sibTransId="{0B6A0D5F-A117-4B71-8BEE-C417CE38F8A1}"/>
    <dgm:cxn modelId="{6C001069-CCAD-4232-A043-BED7B3A2B519}" type="presParOf" srcId="{90F30EE9-DDC5-47BE-B115-9D2F89579F8D}" destId="{4AB7694B-A7C2-456A-B4B1-82FB2D63D0A0}" srcOrd="0" destOrd="0" presId="urn:microsoft.com/office/officeart/2008/layout/VerticalCurvedList"/>
    <dgm:cxn modelId="{9F68FD89-1AD4-49CA-BDA8-E87A49FB160D}" type="presParOf" srcId="{4AB7694B-A7C2-456A-B4B1-82FB2D63D0A0}" destId="{60E3F52B-CBF4-4FA5-BBB5-7705D4CB04A7}" srcOrd="0" destOrd="0" presId="urn:microsoft.com/office/officeart/2008/layout/VerticalCurvedList"/>
    <dgm:cxn modelId="{C349144A-ABF4-4536-AEB9-A8E738F8EEA8}" type="presParOf" srcId="{60E3F52B-CBF4-4FA5-BBB5-7705D4CB04A7}" destId="{C817B4E3-10C9-41D5-9E6C-D54E270799F3}" srcOrd="0" destOrd="0" presId="urn:microsoft.com/office/officeart/2008/layout/VerticalCurvedList"/>
    <dgm:cxn modelId="{599BC4D3-C2B1-46DA-9AE3-4B89BBA93E1F}" type="presParOf" srcId="{60E3F52B-CBF4-4FA5-BBB5-7705D4CB04A7}" destId="{ECEEEA70-5900-41D6-8D92-59C41E0F7249}" srcOrd="1" destOrd="0" presId="urn:microsoft.com/office/officeart/2008/layout/VerticalCurvedList"/>
    <dgm:cxn modelId="{FC6CFBCD-AE63-4636-8B30-19F2DE084F96}" type="presParOf" srcId="{60E3F52B-CBF4-4FA5-BBB5-7705D4CB04A7}" destId="{3356A139-EC63-4C6C-B8E0-18BFE8609FF5}" srcOrd="2" destOrd="0" presId="urn:microsoft.com/office/officeart/2008/layout/VerticalCurvedList"/>
    <dgm:cxn modelId="{E17E3231-1782-472E-9148-386A560D9F45}" type="presParOf" srcId="{60E3F52B-CBF4-4FA5-BBB5-7705D4CB04A7}" destId="{77A82D08-2DE3-4C01-BD19-A57D7595AED0}" srcOrd="3" destOrd="0" presId="urn:microsoft.com/office/officeart/2008/layout/VerticalCurvedList"/>
    <dgm:cxn modelId="{0FED1108-E870-421A-B52A-4D6DCE507E0E}" type="presParOf" srcId="{4AB7694B-A7C2-456A-B4B1-82FB2D63D0A0}" destId="{CF31FBB9-BED7-4E2D-B5F7-FDE9A9D611B7}" srcOrd="1" destOrd="0" presId="urn:microsoft.com/office/officeart/2008/layout/VerticalCurvedList"/>
    <dgm:cxn modelId="{764B1CBA-C57A-47E7-BE60-5A84736ED0D4}" type="presParOf" srcId="{4AB7694B-A7C2-456A-B4B1-82FB2D63D0A0}" destId="{560DBBBF-044D-442E-8A41-062D6CC67E5A}" srcOrd="2" destOrd="0" presId="urn:microsoft.com/office/officeart/2008/layout/VerticalCurvedList"/>
    <dgm:cxn modelId="{C125A60F-D25A-4560-A8C1-61CBA01CE588}" type="presParOf" srcId="{560DBBBF-044D-442E-8A41-062D6CC67E5A}" destId="{F7FE4B70-0BDB-458E-B394-DE9EC1916CD5}" srcOrd="0" destOrd="0" presId="urn:microsoft.com/office/officeart/2008/layout/VerticalCurvedList"/>
    <dgm:cxn modelId="{124ABB69-1760-4F48-93FE-1EB89B70582B}" type="presParOf" srcId="{4AB7694B-A7C2-456A-B4B1-82FB2D63D0A0}" destId="{E475846A-E7BD-45B9-BC1C-09D1BAC41D7C}" srcOrd="3" destOrd="0" presId="urn:microsoft.com/office/officeart/2008/layout/VerticalCurvedList"/>
    <dgm:cxn modelId="{9D7E8F12-9FFE-42A0-ADAF-D22214574073}" type="presParOf" srcId="{4AB7694B-A7C2-456A-B4B1-82FB2D63D0A0}" destId="{BBCE0079-3878-4422-9225-D5E9E9B24BF6}" srcOrd="4" destOrd="0" presId="urn:microsoft.com/office/officeart/2008/layout/VerticalCurvedList"/>
    <dgm:cxn modelId="{A4B11169-7A2F-4800-9165-4A32CAECA3F8}" type="presParOf" srcId="{BBCE0079-3878-4422-9225-D5E9E9B24BF6}" destId="{5581126B-4272-42A1-9EC4-D34473E13E9A}" srcOrd="0" destOrd="0" presId="urn:microsoft.com/office/officeart/2008/layout/VerticalCurvedList"/>
    <dgm:cxn modelId="{B0954BB4-18A6-4A0D-8B7F-B3596F6ECFA5}" type="presParOf" srcId="{4AB7694B-A7C2-456A-B4B1-82FB2D63D0A0}" destId="{EEB2AA8B-AE42-496C-B5C4-6CDC17260E30}" srcOrd="5" destOrd="0" presId="urn:microsoft.com/office/officeart/2008/layout/VerticalCurvedList"/>
    <dgm:cxn modelId="{FFF19CBA-F96D-48C8-857C-9EF5B773364D}" type="presParOf" srcId="{4AB7694B-A7C2-456A-B4B1-82FB2D63D0A0}" destId="{9E3A2ECF-E102-4EED-A0D2-FF0C52FFF016}" srcOrd="6" destOrd="0" presId="urn:microsoft.com/office/officeart/2008/layout/VerticalCurvedList"/>
    <dgm:cxn modelId="{9CC204CB-D124-4EBA-A235-D08C0AFDFA58}" type="presParOf" srcId="{9E3A2ECF-E102-4EED-A0D2-FF0C52FFF016}" destId="{1138E846-86DB-453C-9F6C-38698D52E81F}" srcOrd="0" destOrd="0" presId="urn:microsoft.com/office/officeart/2008/layout/VerticalCurvedList"/>
    <dgm:cxn modelId="{35D6285C-D055-4027-B9C1-51E832970632}" type="presParOf" srcId="{4AB7694B-A7C2-456A-B4B1-82FB2D63D0A0}" destId="{7E37E56F-BCA6-483F-AAC6-1388C499E80E}" srcOrd="7" destOrd="0" presId="urn:microsoft.com/office/officeart/2008/layout/VerticalCurvedList"/>
    <dgm:cxn modelId="{C433DE90-4257-41A8-B49C-4E1515B80348}" type="presParOf" srcId="{4AB7694B-A7C2-456A-B4B1-82FB2D63D0A0}" destId="{9794F133-3AB1-44A5-A7C3-8EE8BB21BF9C}" srcOrd="8" destOrd="0" presId="urn:microsoft.com/office/officeart/2008/layout/VerticalCurvedList"/>
    <dgm:cxn modelId="{A1A8EC79-6B36-4797-BF51-E0C95131D24F}" type="presParOf" srcId="{9794F133-3AB1-44A5-A7C3-8EE8BB21BF9C}" destId="{5095F17D-74FB-4E8C-80C1-834706E1D954}" srcOrd="0" destOrd="0" presId="urn:microsoft.com/office/officeart/2008/layout/VerticalCurvedList"/>
    <dgm:cxn modelId="{DA49A71F-46D1-4F71-B082-D24DD4907598}" type="presParOf" srcId="{4AB7694B-A7C2-456A-B4B1-82FB2D63D0A0}" destId="{EE5AA37D-FD54-4ADB-B763-6D9E1B8E10A4}" srcOrd="9" destOrd="0" presId="urn:microsoft.com/office/officeart/2008/layout/VerticalCurvedList"/>
    <dgm:cxn modelId="{4FE0B278-59BC-419F-B44B-1D1D0E7D4A6A}" type="presParOf" srcId="{4AB7694B-A7C2-456A-B4B1-82FB2D63D0A0}" destId="{44296519-CA68-4817-A374-DF3E6619246B}" srcOrd="10" destOrd="0" presId="urn:microsoft.com/office/officeart/2008/layout/VerticalCurvedList"/>
    <dgm:cxn modelId="{5C39D286-7A19-4744-935D-98165CF35396}" type="presParOf" srcId="{44296519-CA68-4817-A374-DF3E6619246B}" destId="{F5B76094-B478-45D1-82A9-B05644A220FA}" srcOrd="0" destOrd="0" presId="urn:microsoft.com/office/officeart/2008/layout/VerticalCurvedList"/>
    <dgm:cxn modelId="{EDE17497-29CB-4E54-B8AD-9C398A64E0CE}" type="presParOf" srcId="{4AB7694B-A7C2-456A-B4B1-82FB2D63D0A0}" destId="{F2B00B88-6838-41CB-A1D2-E4A5CD4E8A02}" srcOrd="11" destOrd="0" presId="urn:microsoft.com/office/officeart/2008/layout/VerticalCurvedList"/>
    <dgm:cxn modelId="{8B75EB57-C0C2-4C85-9166-CE864A3E3EA7}" type="presParOf" srcId="{4AB7694B-A7C2-456A-B4B1-82FB2D63D0A0}" destId="{B6081C8C-37BE-4721-89C8-EED33631A06F}" srcOrd="12" destOrd="0" presId="urn:microsoft.com/office/officeart/2008/layout/VerticalCurvedList"/>
    <dgm:cxn modelId="{6A6E40CD-F678-496B-9A27-5C61C3D68E47}" type="presParOf" srcId="{B6081C8C-37BE-4721-89C8-EED33631A06F}" destId="{4533F18F-5FB1-413D-8E75-2AA7EF43B41E}" srcOrd="0" destOrd="0" presId="urn:microsoft.com/office/officeart/2008/layout/VerticalCurvedList"/>
    <dgm:cxn modelId="{69C4EEA1-F526-4C6D-8F0B-69670F5F14BC}" type="presParOf" srcId="{4AB7694B-A7C2-456A-B4B1-82FB2D63D0A0}" destId="{529C5308-3802-4016-96F4-278627CABCFA}" srcOrd="13" destOrd="0" presId="urn:microsoft.com/office/officeart/2008/layout/VerticalCurvedList"/>
    <dgm:cxn modelId="{E6F22921-EF41-42B8-8D84-16CB92189A7E}" type="presParOf" srcId="{4AB7694B-A7C2-456A-B4B1-82FB2D63D0A0}" destId="{E0AF578A-AF0F-4C5C-837F-1CB300787937}" srcOrd="14" destOrd="0" presId="urn:microsoft.com/office/officeart/2008/layout/VerticalCurvedList"/>
    <dgm:cxn modelId="{45D2B7C8-9B26-409E-A04E-2D6455032986}" type="presParOf" srcId="{E0AF578A-AF0F-4C5C-837F-1CB300787937}" destId="{2963F0FC-5F38-41F1-9270-4A1258EDDB1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EEEA70-5900-41D6-8D92-59C41E0F7249}">
      <dsp:nvSpPr>
        <dsp:cNvPr id="0" name=""/>
        <dsp:cNvSpPr/>
      </dsp:nvSpPr>
      <dsp:spPr>
        <a:xfrm>
          <a:off x="-6940134" y="-1061945"/>
          <a:ext cx="8266598" cy="8266598"/>
        </a:xfrm>
        <a:prstGeom prst="blockArc">
          <a:avLst>
            <a:gd name="adj1" fmla="val 18900000"/>
            <a:gd name="adj2" fmla="val 2700000"/>
            <a:gd name="adj3" fmla="val 261"/>
          </a:avLst>
        </a:prstGeom>
        <a:noFill/>
        <a:ln w="19050" cap="rnd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31FBB9-BED7-4E2D-B5F7-FDE9A9D611B7}">
      <dsp:nvSpPr>
        <dsp:cNvPr id="0" name=""/>
        <dsp:cNvSpPr/>
      </dsp:nvSpPr>
      <dsp:spPr>
        <a:xfrm>
          <a:off x="430910" y="279247"/>
          <a:ext cx="8038577" cy="5582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3110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Координированное выполнение многочисленных взаимосвязанных действий; уникальность</a:t>
          </a:r>
          <a:endParaRPr lang="ru-RU" sz="1700" kern="1200" dirty="0"/>
        </a:p>
      </dsp:txBody>
      <dsp:txXfrm>
        <a:off x="430910" y="279247"/>
        <a:ext cx="8038577" cy="558249"/>
      </dsp:txXfrm>
    </dsp:sp>
    <dsp:sp modelId="{F7FE4B70-0BDB-458E-B394-DE9EC1916CD5}">
      <dsp:nvSpPr>
        <dsp:cNvPr id="0" name=""/>
        <dsp:cNvSpPr/>
      </dsp:nvSpPr>
      <dsp:spPr>
        <a:xfrm>
          <a:off x="82005" y="209466"/>
          <a:ext cx="697811" cy="6978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475846A-E7BD-45B9-BC1C-09D1BAC41D7C}">
      <dsp:nvSpPr>
        <dsp:cNvPr id="0" name=""/>
        <dsp:cNvSpPr/>
      </dsp:nvSpPr>
      <dsp:spPr>
        <a:xfrm>
          <a:off x="936455" y="1117112"/>
          <a:ext cx="7533033" cy="5582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3110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Временный характер, конкретность целей, задач и результатов</a:t>
          </a:r>
          <a:endParaRPr lang="ru-RU" sz="1700" kern="1200" dirty="0"/>
        </a:p>
      </dsp:txBody>
      <dsp:txXfrm>
        <a:off x="936455" y="1117112"/>
        <a:ext cx="7533033" cy="558249"/>
      </dsp:txXfrm>
    </dsp:sp>
    <dsp:sp modelId="{5581126B-4272-42A1-9EC4-D34473E13E9A}">
      <dsp:nvSpPr>
        <dsp:cNvPr id="0" name=""/>
        <dsp:cNvSpPr/>
      </dsp:nvSpPr>
      <dsp:spPr>
        <a:xfrm>
          <a:off x="587549" y="1047331"/>
          <a:ext cx="697811" cy="6978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EB2AA8B-AE42-496C-B5C4-6CDC17260E30}">
      <dsp:nvSpPr>
        <dsp:cNvPr id="0" name=""/>
        <dsp:cNvSpPr/>
      </dsp:nvSpPr>
      <dsp:spPr>
        <a:xfrm>
          <a:off x="1213491" y="1954363"/>
          <a:ext cx="7255997" cy="5582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3110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Последовательная разработка</a:t>
          </a:r>
          <a:endParaRPr lang="ru-RU" sz="1700" kern="1200" dirty="0"/>
        </a:p>
      </dsp:txBody>
      <dsp:txXfrm>
        <a:off x="1213491" y="1954363"/>
        <a:ext cx="7255997" cy="558249"/>
      </dsp:txXfrm>
    </dsp:sp>
    <dsp:sp modelId="{1138E846-86DB-453C-9F6C-38698D52E81F}">
      <dsp:nvSpPr>
        <dsp:cNvPr id="0" name=""/>
        <dsp:cNvSpPr/>
      </dsp:nvSpPr>
      <dsp:spPr>
        <a:xfrm>
          <a:off x="864586" y="1884582"/>
          <a:ext cx="697811" cy="6978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E37E56F-BCA6-483F-AAC6-1388C499E80E}">
      <dsp:nvSpPr>
        <dsp:cNvPr id="0" name=""/>
        <dsp:cNvSpPr/>
      </dsp:nvSpPr>
      <dsp:spPr>
        <a:xfrm>
          <a:off x="1301946" y="2792228"/>
          <a:ext cx="7167542" cy="5582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3110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Координация группы наставником</a:t>
          </a:r>
          <a:endParaRPr lang="ru-RU" sz="1700" kern="1200" dirty="0"/>
        </a:p>
      </dsp:txBody>
      <dsp:txXfrm>
        <a:off x="1301946" y="2792228"/>
        <a:ext cx="7167542" cy="558249"/>
      </dsp:txXfrm>
    </dsp:sp>
    <dsp:sp modelId="{5095F17D-74FB-4E8C-80C1-834706E1D954}">
      <dsp:nvSpPr>
        <dsp:cNvPr id="0" name=""/>
        <dsp:cNvSpPr/>
      </dsp:nvSpPr>
      <dsp:spPr>
        <a:xfrm>
          <a:off x="953040" y="2722447"/>
          <a:ext cx="697811" cy="6978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E5AA37D-FD54-4ADB-B763-6D9E1B8E10A4}">
      <dsp:nvSpPr>
        <dsp:cNvPr id="0" name=""/>
        <dsp:cNvSpPr/>
      </dsp:nvSpPr>
      <dsp:spPr>
        <a:xfrm>
          <a:off x="1213491" y="3630094"/>
          <a:ext cx="7255997" cy="5582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3110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Наличие значимой в исследовательском плане проблемы</a:t>
          </a:r>
          <a:endParaRPr lang="ru-RU" sz="1700" kern="1200" dirty="0"/>
        </a:p>
      </dsp:txBody>
      <dsp:txXfrm>
        <a:off x="1213491" y="3630094"/>
        <a:ext cx="7255997" cy="558249"/>
      </dsp:txXfrm>
    </dsp:sp>
    <dsp:sp modelId="{F5B76094-B478-45D1-82A9-B05644A220FA}">
      <dsp:nvSpPr>
        <dsp:cNvPr id="0" name=""/>
        <dsp:cNvSpPr/>
      </dsp:nvSpPr>
      <dsp:spPr>
        <a:xfrm>
          <a:off x="864586" y="3560312"/>
          <a:ext cx="697811" cy="6978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2B00B88-6838-41CB-A1D2-E4A5CD4E8A02}">
      <dsp:nvSpPr>
        <dsp:cNvPr id="0" name=""/>
        <dsp:cNvSpPr/>
      </dsp:nvSpPr>
      <dsp:spPr>
        <a:xfrm>
          <a:off x="936455" y="4467345"/>
          <a:ext cx="7533033" cy="5582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3110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Структурирование содержательной части проекта</a:t>
          </a:r>
          <a:endParaRPr lang="ru-RU" sz="1700" kern="1200" dirty="0"/>
        </a:p>
      </dsp:txBody>
      <dsp:txXfrm>
        <a:off x="936455" y="4467345"/>
        <a:ext cx="7533033" cy="558249"/>
      </dsp:txXfrm>
    </dsp:sp>
    <dsp:sp modelId="{4533F18F-5FB1-413D-8E75-2AA7EF43B41E}">
      <dsp:nvSpPr>
        <dsp:cNvPr id="0" name=""/>
        <dsp:cNvSpPr/>
      </dsp:nvSpPr>
      <dsp:spPr>
        <a:xfrm>
          <a:off x="587549" y="4397563"/>
          <a:ext cx="697811" cy="6978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C5308-3802-4016-96F4-278627CABCFA}">
      <dsp:nvSpPr>
        <dsp:cNvPr id="0" name=""/>
        <dsp:cNvSpPr/>
      </dsp:nvSpPr>
      <dsp:spPr>
        <a:xfrm>
          <a:off x="474238" y="5305210"/>
          <a:ext cx="8038577" cy="5582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3110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Жизненный цикл проекта</a:t>
          </a:r>
          <a:endParaRPr lang="ru-RU" sz="1700" kern="1200" dirty="0"/>
        </a:p>
      </dsp:txBody>
      <dsp:txXfrm>
        <a:off x="474238" y="5305210"/>
        <a:ext cx="8038577" cy="558249"/>
      </dsp:txXfrm>
    </dsp:sp>
    <dsp:sp modelId="{2963F0FC-5F38-41F1-9270-4A1258EDDB19}">
      <dsp:nvSpPr>
        <dsp:cNvPr id="0" name=""/>
        <dsp:cNvSpPr/>
      </dsp:nvSpPr>
      <dsp:spPr>
        <a:xfrm>
          <a:off x="82005" y="5235429"/>
          <a:ext cx="697811" cy="69781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D07FB7-1E56-444B-8A4E-205D69460970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17BF-3D2B-414B-9662-D2B5D37B3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46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87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260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2898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706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2531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842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255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462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438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115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818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520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32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859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79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467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85A17-EFFD-4FE1-B0A7-28540768D75C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3DE907C-AB3D-4828-A6AB-45D462708A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451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iki.iro23.info/index.php?title=%D0%98%D0%BD%D0%BD%D0%BE%D0%B2%D0%B0%D1%86%D0%B8%D0%BE%D0%BD%D0%BD%D0%B0%D1%8F_%D0%B4%D0%B5%D1%8F%D1%82%D0%B5%D0%BB%D1%8C%D0%BD%D0%BE%D1%81%D1%82%D1%8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16736" y="1719072"/>
            <a:ext cx="10158503" cy="1804020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Формирование проектной компетенции: сущность, </a:t>
            </a:r>
            <a:r>
              <a:rPr lang="ru-RU" sz="2400" b="1" dirty="0" smtClean="0"/>
              <a:t>содержани</a:t>
            </a:r>
            <a:r>
              <a:rPr lang="ru-RU" sz="2400" b="1" dirty="0"/>
              <a:t>е</a:t>
            </a:r>
            <a:r>
              <a:rPr lang="ru-RU" sz="2400" b="1" dirty="0" smtClean="0"/>
              <a:t> </a:t>
            </a:r>
            <a:r>
              <a:rPr lang="ru-RU" sz="2400" b="1" dirty="0"/>
              <a:t>и технологии (в рамках подготовки к образовательному конкурсу </a:t>
            </a:r>
          </a:p>
          <a:p>
            <a:pPr algn="ctr"/>
            <a:r>
              <a:rPr lang="ru-RU" sz="2400" b="1" dirty="0"/>
              <a:t>«Инновационный поиск»)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79239" y="4507858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Гайдукова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Вера Васильевна, </a:t>
            </a:r>
          </a:p>
          <a:p>
            <a:pPr algn="r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руководителя центра научно-методической                        и инновационной деятельности ГБОУ ИРО    Краснодарского края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29912" y="6291923"/>
            <a:ext cx="2923032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  <a:tabLst>
                <a:tab pos="810260" algn="l"/>
              </a:tabLs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г. Краснодар, 13.04.2022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07000"/>
              </a:lnSpc>
              <a:spcAft>
                <a:spcPts val="0"/>
              </a:spcAft>
              <a:tabLst>
                <a:tab pos="81026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661" y="116896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5807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4085" y="113203"/>
            <a:ext cx="10250424" cy="99523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cap="all" dirty="0"/>
              <a:t>Номинации в 2022 году</a:t>
            </a:r>
          </a:p>
          <a:p>
            <a:pPr algn="ctr"/>
            <a:r>
              <a:rPr lang="ru-RU" sz="1500" b="1" cap="all" dirty="0"/>
              <a:t>письмо министерства образования, науки и молодежной политики Краснодарского края </a:t>
            </a:r>
            <a:endParaRPr lang="ru-RU" sz="1500" b="1" cap="all" dirty="0" smtClean="0"/>
          </a:p>
          <a:p>
            <a:pPr algn="ctr"/>
            <a:r>
              <a:rPr lang="ru-RU" sz="1500" b="1" cap="all" dirty="0" smtClean="0"/>
              <a:t>«</a:t>
            </a:r>
            <a:r>
              <a:rPr lang="ru-RU" sz="1500" b="1" cap="all" dirty="0"/>
              <a:t>О номинациях краевого образовательного конкурса «Инновационный поиск» в 2022 году» </a:t>
            </a:r>
            <a:endParaRPr lang="ru-RU" sz="1500" b="1" cap="all" dirty="0" smtClean="0"/>
          </a:p>
          <a:p>
            <a:pPr algn="ctr"/>
            <a:r>
              <a:rPr lang="ru-RU" sz="1500" b="1" cap="all" dirty="0" smtClean="0"/>
              <a:t>От </a:t>
            </a:r>
            <a:r>
              <a:rPr lang="ru-RU" sz="1500" b="1" cap="all" dirty="0"/>
              <a:t>25.01.2022 № 47-01-13-1211/22</a:t>
            </a:r>
          </a:p>
        </p:txBody>
      </p:sp>
      <p:grpSp>
        <p:nvGrpSpPr>
          <p:cNvPr id="31" name="Группа 30"/>
          <p:cNvGrpSpPr/>
          <p:nvPr/>
        </p:nvGrpSpPr>
        <p:grpSpPr>
          <a:xfrm>
            <a:off x="834505" y="5287372"/>
            <a:ext cx="11073379" cy="688270"/>
            <a:chOff x="2231137" y="1340188"/>
            <a:chExt cx="8207999" cy="625353"/>
          </a:xfrm>
        </p:grpSpPr>
        <p:sp>
          <p:nvSpPr>
            <p:cNvPr id="9" name="Полилиния 8"/>
            <p:cNvSpPr/>
            <p:nvPr/>
          </p:nvSpPr>
          <p:spPr>
            <a:xfrm>
              <a:off x="2559456" y="1431062"/>
              <a:ext cx="7879680" cy="534479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endParaRPr lang="ru-RU" dirty="0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231137" y="1340188"/>
              <a:ext cx="850392" cy="540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2" name="Группа 31"/>
          <p:cNvGrpSpPr/>
          <p:nvPr/>
        </p:nvGrpSpPr>
        <p:grpSpPr>
          <a:xfrm>
            <a:off x="834508" y="1547705"/>
            <a:ext cx="11107556" cy="645082"/>
            <a:chOff x="2231134" y="1993350"/>
            <a:chExt cx="8233332" cy="586113"/>
          </a:xfrm>
        </p:grpSpPr>
        <p:sp>
          <p:nvSpPr>
            <p:cNvPr id="11" name="Полилиния 10"/>
            <p:cNvSpPr/>
            <p:nvPr/>
          </p:nvSpPr>
          <p:spPr>
            <a:xfrm>
              <a:off x="2584786" y="2078947"/>
              <a:ext cx="7879680" cy="500516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endParaRPr lang="ru-RU" dirty="0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231134" y="1993350"/>
              <a:ext cx="850393" cy="558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3" name="Группа 32"/>
          <p:cNvGrpSpPr/>
          <p:nvPr/>
        </p:nvGrpSpPr>
        <p:grpSpPr>
          <a:xfrm>
            <a:off x="834505" y="2364961"/>
            <a:ext cx="11073382" cy="565396"/>
            <a:chOff x="2231134" y="2625611"/>
            <a:chExt cx="8208001" cy="639070"/>
          </a:xfrm>
        </p:grpSpPr>
        <p:sp>
          <p:nvSpPr>
            <p:cNvPr id="13" name="Полилиния 12"/>
            <p:cNvSpPr/>
            <p:nvPr/>
          </p:nvSpPr>
          <p:spPr>
            <a:xfrm>
              <a:off x="2559455" y="2706681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endParaRPr lang="ru-RU" dirty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231134" y="2625611"/>
              <a:ext cx="850393" cy="54000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4" name="Группа 33"/>
          <p:cNvGrpSpPr/>
          <p:nvPr/>
        </p:nvGrpSpPr>
        <p:grpSpPr>
          <a:xfrm>
            <a:off x="800331" y="3055806"/>
            <a:ext cx="11107556" cy="577285"/>
            <a:chOff x="2231134" y="3271344"/>
            <a:chExt cx="8233332" cy="610592"/>
          </a:xfrm>
        </p:grpSpPr>
        <p:sp>
          <p:nvSpPr>
            <p:cNvPr id="19" name="Полилиния 18"/>
            <p:cNvSpPr/>
            <p:nvPr/>
          </p:nvSpPr>
          <p:spPr>
            <a:xfrm>
              <a:off x="2584786" y="3323936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endParaRPr lang="ru-RU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231134" y="3271344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5" name="Группа 34"/>
          <p:cNvGrpSpPr/>
          <p:nvPr/>
        </p:nvGrpSpPr>
        <p:grpSpPr>
          <a:xfrm>
            <a:off x="834505" y="3682861"/>
            <a:ext cx="11073382" cy="702479"/>
            <a:chOff x="2231134" y="3909607"/>
            <a:chExt cx="8208001" cy="638263"/>
          </a:xfrm>
        </p:grpSpPr>
        <p:sp>
          <p:nvSpPr>
            <p:cNvPr id="23" name="Полилиния 22"/>
            <p:cNvSpPr/>
            <p:nvPr/>
          </p:nvSpPr>
          <p:spPr>
            <a:xfrm>
              <a:off x="2559455" y="3989870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endParaRPr lang="ru-RU" dirty="0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231134" y="3909607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21" name="Группа 20"/>
          <p:cNvGrpSpPr/>
          <p:nvPr/>
        </p:nvGrpSpPr>
        <p:grpSpPr>
          <a:xfrm>
            <a:off x="834505" y="4485357"/>
            <a:ext cx="11073382" cy="702479"/>
            <a:chOff x="2231134" y="3909607"/>
            <a:chExt cx="8208001" cy="638263"/>
          </a:xfrm>
        </p:grpSpPr>
        <p:sp>
          <p:nvSpPr>
            <p:cNvPr id="22" name="Полилиния 21"/>
            <p:cNvSpPr/>
            <p:nvPr/>
          </p:nvSpPr>
          <p:spPr>
            <a:xfrm>
              <a:off x="2559455" y="3989870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endParaRPr lang="ru-RU" dirty="0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2231134" y="3909607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26" name="Прямоугольник 25"/>
          <p:cNvSpPr/>
          <p:nvPr/>
        </p:nvSpPr>
        <p:spPr>
          <a:xfrm>
            <a:off x="1408139" y="1202755"/>
            <a:ext cx="10268712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Общеобразовательные организации, включая специальные (коррекционные)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33600" y="1614219"/>
            <a:ext cx="8500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/>
              <a:t>Эффективные модели сетевого взаимодействия для решения задач современного образования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01596" y="2485541"/>
            <a:ext cx="8564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/>
              <a:t>Инновационное методико-технологическое обеспечение современной школы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101596" y="3167364"/>
            <a:ext cx="83545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/>
              <a:t>Инновационные системы оценки качества образовательных результатов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981767" y="3785979"/>
            <a:ext cx="88904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/>
              <a:t>Эффективные модели формирования ценностного отношения школьников к здоровому питанию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060448" y="4596786"/>
            <a:ext cx="9717699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>
              <a:lnSpc>
                <a:spcPct val="107000"/>
              </a:lnSpc>
              <a:spcAft>
                <a:spcPts val="0"/>
              </a:spcAft>
            </a:pPr>
            <a:r>
              <a:rPr lang="ru-RU" dirty="0"/>
              <a:t>Научно-методическое сопровождение непрерывного развития профессионального мастерства учителя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060448" y="5348577"/>
            <a:ext cx="9603682" cy="6640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-342900">
              <a:lnSpc>
                <a:spcPct val="107000"/>
              </a:lnSpc>
            </a:pPr>
            <a:r>
              <a:rPr lang="ru-RU" dirty="0"/>
              <a:t>Эффективные модели формирования и оценки функциональной грамотности школьников</a:t>
            </a:r>
          </a:p>
        </p:txBody>
      </p:sp>
      <p:grpSp>
        <p:nvGrpSpPr>
          <p:cNvPr id="38" name="Группа 37"/>
          <p:cNvGrpSpPr/>
          <p:nvPr/>
        </p:nvGrpSpPr>
        <p:grpSpPr>
          <a:xfrm>
            <a:off x="800331" y="6035296"/>
            <a:ext cx="11073379" cy="688270"/>
            <a:chOff x="2231137" y="1340188"/>
            <a:chExt cx="8207999" cy="625353"/>
          </a:xfrm>
        </p:grpSpPr>
        <p:sp>
          <p:nvSpPr>
            <p:cNvPr id="39" name="Полилиния 38"/>
            <p:cNvSpPr/>
            <p:nvPr/>
          </p:nvSpPr>
          <p:spPr>
            <a:xfrm>
              <a:off x="2559456" y="1431062"/>
              <a:ext cx="7879680" cy="534479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endParaRPr lang="ru-RU" dirty="0"/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2231137" y="1340188"/>
              <a:ext cx="850392" cy="540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8" name="Прямоугольник 17"/>
          <p:cNvSpPr/>
          <p:nvPr/>
        </p:nvSpPr>
        <p:spPr>
          <a:xfrm>
            <a:off x="2101595" y="6241186"/>
            <a:ext cx="8770621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>
              <a:lnSpc>
                <a:spcPct val="107000"/>
              </a:lnSpc>
              <a:spcAft>
                <a:spcPts val="0"/>
              </a:spcAft>
            </a:pPr>
            <a:r>
              <a:rPr lang="ru-RU" dirty="0"/>
              <a:t>Инновационные модели формирования эффективных управленческих команд </a:t>
            </a:r>
          </a:p>
        </p:txBody>
      </p:sp>
      <p:pic>
        <p:nvPicPr>
          <p:cNvPr id="41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98" y="-2026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333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92808" y="231316"/>
            <a:ext cx="10049256" cy="12509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cap="all" dirty="0"/>
              <a:t>Номинации в 2022 году</a:t>
            </a:r>
          </a:p>
          <a:p>
            <a:pPr algn="ctr"/>
            <a:r>
              <a:rPr lang="ru-RU" dirty="0"/>
              <a:t>письмо министерства образования, науки и молодежной политики Краснодарского края «О номинациях краевого образовательного конкурса «Инновационный поиск» в 2022 году» </a:t>
            </a:r>
          </a:p>
          <a:p>
            <a:pPr algn="ctr"/>
            <a:r>
              <a:rPr lang="ru-RU" dirty="0"/>
              <a:t>От 25.01.2022 № 47-01-13-1211/22</a:t>
            </a:r>
          </a:p>
        </p:txBody>
      </p:sp>
      <p:grpSp>
        <p:nvGrpSpPr>
          <p:cNvPr id="31" name="Группа 30"/>
          <p:cNvGrpSpPr/>
          <p:nvPr/>
        </p:nvGrpSpPr>
        <p:grpSpPr>
          <a:xfrm>
            <a:off x="834512" y="2145552"/>
            <a:ext cx="11073379" cy="688270"/>
            <a:chOff x="2231137" y="1340188"/>
            <a:chExt cx="8207999" cy="625353"/>
          </a:xfrm>
        </p:grpSpPr>
        <p:sp>
          <p:nvSpPr>
            <p:cNvPr id="9" name="Полилиния 8"/>
            <p:cNvSpPr/>
            <p:nvPr/>
          </p:nvSpPr>
          <p:spPr>
            <a:xfrm>
              <a:off x="2559456" y="1431062"/>
              <a:ext cx="7879680" cy="534479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Инновационные модели инклюзивной среды дополнительного образования детей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231137" y="1340188"/>
              <a:ext cx="850392" cy="540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2" name="Группа 31"/>
          <p:cNvGrpSpPr/>
          <p:nvPr/>
        </p:nvGrpSpPr>
        <p:grpSpPr>
          <a:xfrm>
            <a:off x="834508" y="2866894"/>
            <a:ext cx="11107556" cy="645082"/>
            <a:chOff x="2231134" y="1993350"/>
            <a:chExt cx="8233332" cy="586113"/>
          </a:xfrm>
        </p:grpSpPr>
        <p:sp>
          <p:nvSpPr>
            <p:cNvPr id="11" name="Полилиния 10"/>
            <p:cNvSpPr/>
            <p:nvPr/>
          </p:nvSpPr>
          <p:spPr>
            <a:xfrm>
              <a:off x="2584786" y="2078947"/>
              <a:ext cx="7879680" cy="500516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Современные модели </a:t>
              </a:r>
              <a:r>
                <a:rPr lang="ru-RU" dirty="0" err="1"/>
                <a:t>тьюторского</a:t>
              </a:r>
              <a:r>
                <a:rPr lang="ru-RU" dirty="0"/>
                <a:t> сопровождения субъектов дополнительного образования 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231134" y="1993350"/>
              <a:ext cx="850393" cy="558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3" name="Группа 32"/>
          <p:cNvGrpSpPr/>
          <p:nvPr/>
        </p:nvGrpSpPr>
        <p:grpSpPr>
          <a:xfrm>
            <a:off x="868682" y="3531425"/>
            <a:ext cx="11073382" cy="703367"/>
            <a:chOff x="2231134" y="2625611"/>
            <a:chExt cx="8208001" cy="639070"/>
          </a:xfrm>
        </p:grpSpPr>
        <p:sp>
          <p:nvSpPr>
            <p:cNvPr id="13" name="Полилиния 12"/>
            <p:cNvSpPr/>
            <p:nvPr/>
          </p:nvSpPr>
          <p:spPr>
            <a:xfrm>
              <a:off x="2559455" y="2706681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Эффективные воспитательные системы дополнительного образования 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231134" y="2625611"/>
              <a:ext cx="850393" cy="54000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4" name="Группа 33"/>
          <p:cNvGrpSpPr/>
          <p:nvPr/>
        </p:nvGrpSpPr>
        <p:grpSpPr>
          <a:xfrm>
            <a:off x="868682" y="4245435"/>
            <a:ext cx="11073382" cy="700747"/>
            <a:chOff x="2231134" y="3271344"/>
            <a:chExt cx="8208001" cy="636690"/>
          </a:xfrm>
        </p:grpSpPr>
        <p:sp>
          <p:nvSpPr>
            <p:cNvPr id="19" name="Полилиния 18"/>
            <p:cNvSpPr/>
            <p:nvPr/>
          </p:nvSpPr>
          <p:spPr>
            <a:xfrm>
              <a:off x="2559455" y="3350034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Модели систем организации </a:t>
              </a:r>
              <a:r>
                <a:rPr lang="ru-RU" dirty="0" err="1"/>
                <a:t>частно</a:t>
              </a:r>
              <a:r>
                <a:rPr lang="ru-RU" dirty="0"/>
                <a:t>-государственного партнерства в системе дополнительного образования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231134" y="3271344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5" name="Группа 34"/>
          <p:cNvGrpSpPr/>
          <p:nvPr/>
        </p:nvGrpSpPr>
        <p:grpSpPr>
          <a:xfrm>
            <a:off x="834508" y="4975945"/>
            <a:ext cx="11073382" cy="702479"/>
            <a:chOff x="2231134" y="3909607"/>
            <a:chExt cx="8208001" cy="638263"/>
          </a:xfrm>
        </p:grpSpPr>
        <p:sp>
          <p:nvSpPr>
            <p:cNvPr id="23" name="Полилиния 22"/>
            <p:cNvSpPr/>
            <p:nvPr/>
          </p:nvSpPr>
          <p:spPr>
            <a:xfrm>
              <a:off x="2559455" y="3989870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Эффективные системы дополнительного образования научно-технической направленности, в том числе образовательные технопарки и </a:t>
              </a:r>
              <a:r>
                <a:rPr lang="ru-RU" dirty="0" err="1"/>
                <a:t>кванториумы</a:t>
              </a:r>
              <a:endParaRPr lang="ru-RU" dirty="0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231134" y="3909607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21" name="Группа 20"/>
          <p:cNvGrpSpPr/>
          <p:nvPr/>
        </p:nvGrpSpPr>
        <p:grpSpPr>
          <a:xfrm>
            <a:off x="834508" y="5825538"/>
            <a:ext cx="11073382" cy="702479"/>
            <a:chOff x="2231134" y="3909607"/>
            <a:chExt cx="8208001" cy="638263"/>
          </a:xfrm>
        </p:grpSpPr>
        <p:sp>
          <p:nvSpPr>
            <p:cNvPr id="22" name="Полилиния 21"/>
            <p:cNvSpPr/>
            <p:nvPr/>
          </p:nvSpPr>
          <p:spPr>
            <a:xfrm>
              <a:off x="2559455" y="3989870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Модели организации междисциплинарной проектной и исследовательской деятельности обучающихся в условиях дополнительного образования</a:t>
              </a: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2231134" y="3909607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2" name="Прямоугольник 1"/>
          <p:cNvSpPr/>
          <p:nvPr/>
        </p:nvSpPr>
        <p:spPr>
          <a:xfrm>
            <a:off x="1819656" y="1442112"/>
            <a:ext cx="9701784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Образовательные </a:t>
            </a:r>
            <a:r>
              <a:rPr lang="ru-RU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 дополнительного 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образования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75" y="106677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23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92808" y="231316"/>
            <a:ext cx="10049256" cy="12509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cap="all" dirty="0"/>
              <a:t>Номинации в 2022 году</a:t>
            </a:r>
          </a:p>
          <a:p>
            <a:pPr algn="ctr"/>
            <a:r>
              <a:rPr lang="ru-RU" dirty="0"/>
              <a:t>письмо министерства образования, науки и молодежной политики Краснодарского </a:t>
            </a:r>
            <a:r>
              <a:rPr lang="ru-RU" dirty="0" smtClean="0"/>
              <a:t>края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«О номинациях краевого образовательного конкурса «Инновационный поиск» в 2022 году» </a:t>
            </a:r>
          </a:p>
          <a:p>
            <a:pPr algn="ctr"/>
            <a:r>
              <a:rPr lang="ru-RU" dirty="0"/>
              <a:t>От 25.01.2022 № 47-01-13-1211/22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449943" y="2145551"/>
            <a:ext cx="11526295" cy="4487477"/>
            <a:chOff x="834508" y="2145552"/>
            <a:chExt cx="11141730" cy="3532872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834512" y="2145552"/>
              <a:ext cx="11073379" cy="688270"/>
              <a:chOff x="2231137" y="1340188"/>
              <a:chExt cx="8207999" cy="625353"/>
            </a:xfrm>
          </p:grpSpPr>
          <p:sp>
            <p:nvSpPr>
              <p:cNvPr id="9" name="Полилиния 8"/>
              <p:cNvSpPr/>
              <p:nvPr/>
            </p:nvSpPr>
            <p:spPr>
              <a:xfrm>
                <a:off x="2559456" y="1431062"/>
                <a:ext cx="7879680" cy="534479"/>
              </a:xfrm>
              <a:custGeom>
                <a:avLst/>
                <a:gdLst>
                  <a:gd name="connsiteX0" fmla="*/ 0 w 4465319"/>
                  <a:gd name="connsiteY0" fmla="*/ 0 h 1395412"/>
                  <a:gd name="connsiteX1" fmla="*/ 4465319 w 4465319"/>
                  <a:gd name="connsiteY1" fmla="*/ 0 h 1395412"/>
                  <a:gd name="connsiteX2" fmla="*/ 4465319 w 4465319"/>
                  <a:gd name="connsiteY2" fmla="*/ 1395412 h 1395412"/>
                  <a:gd name="connsiteX3" fmla="*/ 0 w 4465319"/>
                  <a:gd name="connsiteY3" fmla="*/ 1395412 h 1395412"/>
                  <a:gd name="connsiteX4" fmla="*/ 0 w 4465319"/>
                  <a:gd name="connsiteY4" fmla="*/ 0 h 1395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65319" h="1395412">
                    <a:moveTo>
                      <a:pt x="0" y="0"/>
                    </a:moveTo>
                    <a:lnTo>
                      <a:pt x="4465319" y="0"/>
                    </a:lnTo>
                    <a:lnTo>
                      <a:pt x="4465319" y="1395412"/>
                    </a:lnTo>
                    <a:lnTo>
                      <a:pt x="0" y="1395412"/>
                    </a:lnTo>
                    <a:lnTo>
                      <a:pt x="0" y="0"/>
                    </a:lnTo>
                    <a:close/>
                  </a:path>
                </a:pathLst>
              </a:cu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45159" tIns="243840" rIns="243840" bIns="243840" numCol="1" spcCol="1270" anchor="ctr" anchorCtr="0">
                <a:noAutofit/>
              </a:bodyPr>
              <a:lstStyle/>
              <a:p>
                <a:pPr lvl="0"/>
                <a:r>
                  <a:rPr lang="ru-RU" dirty="0"/>
                  <a:t>Инновационные проекты инклюзивного образования в профессиональном образовании </a:t>
                </a:r>
              </a:p>
            </p:txBody>
          </p:sp>
          <p:sp>
            <p:nvSpPr>
              <p:cNvPr id="10" name="Прямоугольник 9"/>
              <p:cNvSpPr/>
              <p:nvPr/>
            </p:nvSpPr>
            <p:spPr>
              <a:xfrm>
                <a:off x="2231137" y="1340188"/>
                <a:ext cx="850392" cy="540000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  <p:grpSp>
          <p:nvGrpSpPr>
            <p:cNvPr id="32" name="Группа 31"/>
            <p:cNvGrpSpPr/>
            <p:nvPr/>
          </p:nvGrpSpPr>
          <p:grpSpPr>
            <a:xfrm>
              <a:off x="868682" y="2852717"/>
              <a:ext cx="11107556" cy="645082"/>
              <a:chOff x="2231134" y="1993350"/>
              <a:chExt cx="8233332" cy="586113"/>
            </a:xfrm>
          </p:grpSpPr>
          <p:sp>
            <p:nvSpPr>
              <p:cNvPr id="11" name="Полилиния 10"/>
              <p:cNvSpPr/>
              <p:nvPr/>
            </p:nvSpPr>
            <p:spPr>
              <a:xfrm>
                <a:off x="2584786" y="2078947"/>
                <a:ext cx="7879680" cy="500516"/>
              </a:xfrm>
              <a:custGeom>
                <a:avLst/>
                <a:gdLst>
                  <a:gd name="connsiteX0" fmla="*/ 0 w 4465319"/>
                  <a:gd name="connsiteY0" fmla="*/ 0 h 1395412"/>
                  <a:gd name="connsiteX1" fmla="*/ 4465319 w 4465319"/>
                  <a:gd name="connsiteY1" fmla="*/ 0 h 1395412"/>
                  <a:gd name="connsiteX2" fmla="*/ 4465319 w 4465319"/>
                  <a:gd name="connsiteY2" fmla="*/ 1395412 h 1395412"/>
                  <a:gd name="connsiteX3" fmla="*/ 0 w 4465319"/>
                  <a:gd name="connsiteY3" fmla="*/ 1395412 h 1395412"/>
                  <a:gd name="connsiteX4" fmla="*/ 0 w 4465319"/>
                  <a:gd name="connsiteY4" fmla="*/ 0 h 1395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65319" h="1395412">
                    <a:moveTo>
                      <a:pt x="0" y="0"/>
                    </a:moveTo>
                    <a:lnTo>
                      <a:pt x="4465319" y="0"/>
                    </a:lnTo>
                    <a:lnTo>
                      <a:pt x="4465319" y="1395412"/>
                    </a:lnTo>
                    <a:lnTo>
                      <a:pt x="0" y="13954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alpha val="40000"/>
                </a:schemeClr>
              </a:solidFill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45159" tIns="243840" rIns="243840" bIns="243840" numCol="1" spcCol="1270" anchor="ctr" anchorCtr="0">
                <a:noAutofit/>
              </a:bodyPr>
              <a:lstStyle/>
              <a:p>
                <a:pPr lvl="0"/>
                <a:r>
                  <a:rPr lang="ru-RU" dirty="0"/>
                  <a:t>Сетевые модели систем практико-ориентированного (дуального) обучения по наиболее востребованным экономикой региона профессиям и специальностям</a:t>
                </a:r>
              </a:p>
            </p:txBody>
          </p:sp>
          <p:sp>
            <p:nvSpPr>
              <p:cNvPr id="12" name="Прямоугольник 11"/>
              <p:cNvSpPr/>
              <p:nvPr/>
            </p:nvSpPr>
            <p:spPr>
              <a:xfrm>
                <a:off x="2231134" y="1993350"/>
                <a:ext cx="850393" cy="558000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  <p:grpSp>
          <p:nvGrpSpPr>
            <p:cNvPr id="33" name="Группа 32"/>
            <p:cNvGrpSpPr/>
            <p:nvPr/>
          </p:nvGrpSpPr>
          <p:grpSpPr>
            <a:xfrm>
              <a:off x="868682" y="3531425"/>
              <a:ext cx="11073382" cy="703367"/>
              <a:chOff x="2231134" y="2625611"/>
              <a:chExt cx="8208001" cy="639070"/>
            </a:xfrm>
          </p:grpSpPr>
          <p:sp>
            <p:nvSpPr>
              <p:cNvPr id="13" name="Полилиния 12"/>
              <p:cNvSpPr/>
              <p:nvPr/>
            </p:nvSpPr>
            <p:spPr>
              <a:xfrm>
                <a:off x="2559455" y="2706681"/>
                <a:ext cx="7879680" cy="558000"/>
              </a:xfrm>
              <a:custGeom>
                <a:avLst/>
                <a:gdLst>
                  <a:gd name="connsiteX0" fmla="*/ 0 w 4465319"/>
                  <a:gd name="connsiteY0" fmla="*/ 0 h 1395412"/>
                  <a:gd name="connsiteX1" fmla="*/ 4465319 w 4465319"/>
                  <a:gd name="connsiteY1" fmla="*/ 0 h 1395412"/>
                  <a:gd name="connsiteX2" fmla="*/ 4465319 w 4465319"/>
                  <a:gd name="connsiteY2" fmla="*/ 1395412 h 1395412"/>
                  <a:gd name="connsiteX3" fmla="*/ 0 w 4465319"/>
                  <a:gd name="connsiteY3" fmla="*/ 1395412 h 1395412"/>
                  <a:gd name="connsiteX4" fmla="*/ 0 w 4465319"/>
                  <a:gd name="connsiteY4" fmla="*/ 0 h 1395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65319" h="1395412">
                    <a:moveTo>
                      <a:pt x="0" y="0"/>
                    </a:moveTo>
                    <a:lnTo>
                      <a:pt x="4465319" y="0"/>
                    </a:lnTo>
                    <a:lnTo>
                      <a:pt x="4465319" y="1395412"/>
                    </a:lnTo>
                    <a:lnTo>
                      <a:pt x="0" y="1395412"/>
                    </a:lnTo>
                    <a:lnTo>
                      <a:pt x="0" y="0"/>
                    </a:lnTo>
                    <a:close/>
                  </a:path>
                </a:pathLst>
              </a:cu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45159" tIns="243840" rIns="243840" bIns="243840" numCol="1" spcCol="1270" anchor="ctr" anchorCtr="0">
                <a:noAutofit/>
              </a:bodyPr>
              <a:lstStyle/>
              <a:p>
                <a:pPr lvl="0"/>
                <a:r>
                  <a:rPr lang="ru-RU" dirty="0"/>
                  <a:t>Эффективные модели систем формирования предпринимательских компетенций в условиях реализации федеральных государственных образовательных стандартов среднего профессионального образования</a:t>
                </a:r>
              </a:p>
            </p:txBody>
          </p:sp>
          <p:sp>
            <p:nvSpPr>
              <p:cNvPr id="14" name="Прямоугольник 13"/>
              <p:cNvSpPr/>
              <p:nvPr/>
            </p:nvSpPr>
            <p:spPr>
              <a:xfrm>
                <a:off x="2231134" y="2625611"/>
                <a:ext cx="850393" cy="540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  <p:grpSp>
          <p:nvGrpSpPr>
            <p:cNvPr id="34" name="Группа 33"/>
            <p:cNvGrpSpPr/>
            <p:nvPr/>
          </p:nvGrpSpPr>
          <p:grpSpPr>
            <a:xfrm>
              <a:off x="868682" y="4245435"/>
              <a:ext cx="11073382" cy="700747"/>
              <a:chOff x="2231134" y="3271344"/>
              <a:chExt cx="8208001" cy="636690"/>
            </a:xfrm>
          </p:grpSpPr>
          <p:sp>
            <p:nvSpPr>
              <p:cNvPr id="19" name="Полилиния 18"/>
              <p:cNvSpPr/>
              <p:nvPr/>
            </p:nvSpPr>
            <p:spPr>
              <a:xfrm>
                <a:off x="2559455" y="3350034"/>
                <a:ext cx="7879680" cy="558000"/>
              </a:xfrm>
              <a:custGeom>
                <a:avLst/>
                <a:gdLst>
                  <a:gd name="connsiteX0" fmla="*/ 0 w 4465319"/>
                  <a:gd name="connsiteY0" fmla="*/ 0 h 1395412"/>
                  <a:gd name="connsiteX1" fmla="*/ 4465319 w 4465319"/>
                  <a:gd name="connsiteY1" fmla="*/ 0 h 1395412"/>
                  <a:gd name="connsiteX2" fmla="*/ 4465319 w 4465319"/>
                  <a:gd name="connsiteY2" fmla="*/ 1395412 h 1395412"/>
                  <a:gd name="connsiteX3" fmla="*/ 0 w 4465319"/>
                  <a:gd name="connsiteY3" fmla="*/ 1395412 h 1395412"/>
                  <a:gd name="connsiteX4" fmla="*/ 0 w 4465319"/>
                  <a:gd name="connsiteY4" fmla="*/ 0 h 1395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65319" h="1395412">
                    <a:moveTo>
                      <a:pt x="0" y="0"/>
                    </a:moveTo>
                    <a:lnTo>
                      <a:pt x="4465319" y="0"/>
                    </a:lnTo>
                    <a:lnTo>
                      <a:pt x="4465319" y="1395412"/>
                    </a:lnTo>
                    <a:lnTo>
                      <a:pt x="0" y="1395412"/>
                    </a:lnTo>
                    <a:lnTo>
                      <a:pt x="0" y="0"/>
                    </a:lnTo>
                    <a:close/>
                  </a:path>
                </a:pathLst>
              </a:cu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45159" tIns="243840" rIns="243840" bIns="243840" numCol="1" spcCol="1270" anchor="ctr" anchorCtr="0">
                <a:noAutofit/>
              </a:bodyPr>
              <a:lstStyle/>
              <a:p>
                <a:pPr lvl="0"/>
                <a:r>
                  <a:rPr lang="ru-RU" dirty="0"/>
                  <a:t>Эффективные модели выявления, поддержки и развития одаренных и талантливых обучающихся, совершенствования их профессиональных компетенций</a:t>
                </a:r>
              </a:p>
            </p:txBody>
          </p:sp>
          <p:sp>
            <p:nvSpPr>
              <p:cNvPr id="20" name="Прямоугольник 19"/>
              <p:cNvSpPr/>
              <p:nvPr/>
            </p:nvSpPr>
            <p:spPr>
              <a:xfrm>
                <a:off x="2231134" y="3271344"/>
                <a:ext cx="850393" cy="540000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  <p:grpSp>
          <p:nvGrpSpPr>
            <p:cNvPr id="35" name="Группа 34"/>
            <p:cNvGrpSpPr/>
            <p:nvPr/>
          </p:nvGrpSpPr>
          <p:grpSpPr>
            <a:xfrm>
              <a:off x="834508" y="4975945"/>
              <a:ext cx="11073382" cy="702479"/>
              <a:chOff x="2231134" y="3909607"/>
              <a:chExt cx="8208001" cy="638263"/>
            </a:xfrm>
          </p:grpSpPr>
          <p:sp>
            <p:nvSpPr>
              <p:cNvPr id="23" name="Полилиния 22"/>
              <p:cNvSpPr/>
              <p:nvPr/>
            </p:nvSpPr>
            <p:spPr>
              <a:xfrm>
                <a:off x="2559455" y="3989870"/>
                <a:ext cx="7879680" cy="558000"/>
              </a:xfrm>
              <a:custGeom>
                <a:avLst/>
                <a:gdLst>
                  <a:gd name="connsiteX0" fmla="*/ 0 w 4465319"/>
                  <a:gd name="connsiteY0" fmla="*/ 0 h 1395412"/>
                  <a:gd name="connsiteX1" fmla="*/ 4465319 w 4465319"/>
                  <a:gd name="connsiteY1" fmla="*/ 0 h 1395412"/>
                  <a:gd name="connsiteX2" fmla="*/ 4465319 w 4465319"/>
                  <a:gd name="connsiteY2" fmla="*/ 1395412 h 1395412"/>
                  <a:gd name="connsiteX3" fmla="*/ 0 w 4465319"/>
                  <a:gd name="connsiteY3" fmla="*/ 1395412 h 1395412"/>
                  <a:gd name="connsiteX4" fmla="*/ 0 w 4465319"/>
                  <a:gd name="connsiteY4" fmla="*/ 0 h 1395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65319" h="1395412">
                    <a:moveTo>
                      <a:pt x="0" y="0"/>
                    </a:moveTo>
                    <a:lnTo>
                      <a:pt x="4465319" y="0"/>
                    </a:lnTo>
                    <a:lnTo>
                      <a:pt x="4465319" y="1395412"/>
                    </a:lnTo>
                    <a:lnTo>
                      <a:pt x="0" y="1395412"/>
                    </a:lnTo>
                    <a:lnTo>
                      <a:pt x="0" y="0"/>
                    </a:lnTo>
                    <a:close/>
                  </a:path>
                </a:pathLst>
              </a:cu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45159" tIns="243840" rIns="243840" bIns="243840" numCol="1" spcCol="1270" anchor="ctr" anchorCtr="0">
                <a:noAutofit/>
              </a:bodyPr>
              <a:lstStyle/>
              <a:p>
                <a:pPr lvl="0"/>
                <a:r>
                  <a:rPr lang="ru-RU" dirty="0"/>
                  <a:t>Наставническое сопровождение в условиях профессионального образования</a:t>
                </a:r>
              </a:p>
            </p:txBody>
          </p:sp>
          <p:sp>
            <p:nvSpPr>
              <p:cNvPr id="24" name="Прямоугольник 23"/>
              <p:cNvSpPr/>
              <p:nvPr/>
            </p:nvSpPr>
            <p:spPr>
              <a:xfrm>
                <a:off x="2231134" y="3909607"/>
                <a:ext cx="850393" cy="540000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</p:grpSp>
      <p:sp>
        <p:nvSpPr>
          <p:cNvPr id="2" name="Прямоугольник 1"/>
          <p:cNvSpPr/>
          <p:nvPr/>
        </p:nvSpPr>
        <p:spPr>
          <a:xfrm>
            <a:off x="1819656" y="1592263"/>
            <a:ext cx="9701784" cy="392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Профессиональные образовательные организации</a:t>
            </a:r>
          </a:p>
        </p:txBody>
      </p:sp>
      <p:pic>
        <p:nvPicPr>
          <p:cNvPr id="21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668" y="200502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690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92808" y="231316"/>
            <a:ext cx="10049256" cy="12509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cap="all" dirty="0"/>
              <a:t>Номинации в 2022 году</a:t>
            </a:r>
          </a:p>
          <a:p>
            <a:pPr algn="ctr"/>
            <a:r>
              <a:rPr lang="ru-RU" dirty="0"/>
              <a:t>письмо министерства образования, науки и молодежной политики Краснодарского края </a:t>
            </a:r>
            <a:endParaRPr lang="ru-RU" dirty="0" smtClean="0"/>
          </a:p>
          <a:p>
            <a:pPr algn="ctr"/>
            <a:r>
              <a:rPr lang="ru-RU" dirty="0" smtClean="0"/>
              <a:t>«</a:t>
            </a:r>
            <a:r>
              <a:rPr lang="ru-RU" dirty="0"/>
              <a:t>О номинациях краевого образовательного конкурса «Инновационный поиск» в 2022 году» </a:t>
            </a:r>
          </a:p>
          <a:p>
            <a:pPr algn="ctr"/>
            <a:r>
              <a:rPr lang="ru-RU" dirty="0"/>
              <a:t>От 25.01.2022 № </a:t>
            </a:r>
            <a:r>
              <a:rPr lang="ru-RU" dirty="0" smtClean="0"/>
              <a:t>47-01-13-1211/22.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976426" y="1933447"/>
            <a:ext cx="10965636" cy="2581269"/>
            <a:chOff x="814242" y="2145552"/>
            <a:chExt cx="11161994" cy="1412766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834511" y="2145552"/>
              <a:ext cx="11073380" cy="453763"/>
              <a:chOff x="2231136" y="1340188"/>
              <a:chExt cx="8208000" cy="412283"/>
            </a:xfrm>
          </p:grpSpPr>
          <p:sp>
            <p:nvSpPr>
              <p:cNvPr id="9" name="Полилиния 8"/>
              <p:cNvSpPr/>
              <p:nvPr/>
            </p:nvSpPr>
            <p:spPr>
              <a:xfrm>
                <a:off x="2559456" y="1431062"/>
                <a:ext cx="7879680" cy="321409"/>
              </a:xfrm>
              <a:custGeom>
                <a:avLst/>
                <a:gdLst>
                  <a:gd name="connsiteX0" fmla="*/ 0 w 4465319"/>
                  <a:gd name="connsiteY0" fmla="*/ 0 h 1395412"/>
                  <a:gd name="connsiteX1" fmla="*/ 4465319 w 4465319"/>
                  <a:gd name="connsiteY1" fmla="*/ 0 h 1395412"/>
                  <a:gd name="connsiteX2" fmla="*/ 4465319 w 4465319"/>
                  <a:gd name="connsiteY2" fmla="*/ 1395412 h 1395412"/>
                  <a:gd name="connsiteX3" fmla="*/ 0 w 4465319"/>
                  <a:gd name="connsiteY3" fmla="*/ 1395412 h 1395412"/>
                  <a:gd name="connsiteX4" fmla="*/ 0 w 4465319"/>
                  <a:gd name="connsiteY4" fmla="*/ 0 h 1395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65319" h="1395412">
                    <a:moveTo>
                      <a:pt x="0" y="0"/>
                    </a:moveTo>
                    <a:lnTo>
                      <a:pt x="4465319" y="0"/>
                    </a:lnTo>
                    <a:lnTo>
                      <a:pt x="4465319" y="1395412"/>
                    </a:lnTo>
                    <a:lnTo>
                      <a:pt x="0" y="1395412"/>
                    </a:lnTo>
                    <a:lnTo>
                      <a:pt x="0" y="0"/>
                    </a:lnTo>
                    <a:close/>
                  </a:path>
                </a:pathLst>
              </a:cu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45159" tIns="243840" rIns="243840" bIns="243840" numCol="1" spcCol="1270" anchor="ctr" anchorCtr="0">
                <a:noAutofit/>
              </a:bodyPr>
              <a:lstStyle/>
              <a:p>
                <a:pPr lvl="0"/>
                <a:r>
                  <a:rPr lang="ru-RU" dirty="0"/>
                  <a:t>Инновационные муниципальные модели методического сопровождения образовательного процесса</a:t>
                </a:r>
              </a:p>
            </p:txBody>
          </p:sp>
          <p:sp>
            <p:nvSpPr>
              <p:cNvPr id="10" name="Прямоугольник 9"/>
              <p:cNvSpPr/>
              <p:nvPr/>
            </p:nvSpPr>
            <p:spPr>
              <a:xfrm>
                <a:off x="2231136" y="1340188"/>
                <a:ext cx="800582" cy="252620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  <p:grpSp>
          <p:nvGrpSpPr>
            <p:cNvPr id="32" name="Группа 31"/>
            <p:cNvGrpSpPr/>
            <p:nvPr/>
          </p:nvGrpSpPr>
          <p:grpSpPr>
            <a:xfrm>
              <a:off x="814242" y="2632487"/>
              <a:ext cx="11161994" cy="419153"/>
              <a:chOff x="2190782" y="1793252"/>
              <a:chExt cx="8273684" cy="380837"/>
            </a:xfrm>
          </p:grpSpPr>
          <p:sp>
            <p:nvSpPr>
              <p:cNvPr id="11" name="Полилиния 10"/>
              <p:cNvSpPr/>
              <p:nvPr/>
            </p:nvSpPr>
            <p:spPr>
              <a:xfrm>
                <a:off x="2584786" y="1844183"/>
                <a:ext cx="7879680" cy="329906"/>
              </a:xfrm>
              <a:custGeom>
                <a:avLst/>
                <a:gdLst>
                  <a:gd name="connsiteX0" fmla="*/ 0 w 4465319"/>
                  <a:gd name="connsiteY0" fmla="*/ 0 h 1395412"/>
                  <a:gd name="connsiteX1" fmla="*/ 4465319 w 4465319"/>
                  <a:gd name="connsiteY1" fmla="*/ 0 h 1395412"/>
                  <a:gd name="connsiteX2" fmla="*/ 4465319 w 4465319"/>
                  <a:gd name="connsiteY2" fmla="*/ 1395412 h 1395412"/>
                  <a:gd name="connsiteX3" fmla="*/ 0 w 4465319"/>
                  <a:gd name="connsiteY3" fmla="*/ 1395412 h 1395412"/>
                  <a:gd name="connsiteX4" fmla="*/ 0 w 4465319"/>
                  <a:gd name="connsiteY4" fmla="*/ 0 h 1395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65319" h="1395412">
                    <a:moveTo>
                      <a:pt x="0" y="0"/>
                    </a:moveTo>
                    <a:lnTo>
                      <a:pt x="4465319" y="0"/>
                    </a:lnTo>
                    <a:lnTo>
                      <a:pt x="4465319" y="1395412"/>
                    </a:lnTo>
                    <a:lnTo>
                      <a:pt x="0" y="13954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alpha val="40000"/>
                </a:schemeClr>
              </a:solidFill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45159" tIns="243840" rIns="243840" bIns="243840" numCol="1" spcCol="1270" anchor="ctr" anchorCtr="0">
                <a:noAutofit/>
              </a:bodyPr>
              <a:lstStyle/>
              <a:p>
                <a:pPr lvl="0"/>
                <a:r>
                  <a:rPr lang="ru-RU" dirty="0" smtClean="0"/>
                  <a:t>Муниципальные </a:t>
                </a:r>
                <a:r>
                  <a:rPr lang="ru-RU" dirty="0"/>
                  <a:t>модели методического сопровождения профессионального роста педагогов и развития управленческих команд</a:t>
                </a:r>
              </a:p>
            </p:txBody>
          </p:sp>
          <p:sp>
            <p:nvSpPr>
              <p:cNvPr id="12" name="Прямоугольник 11"/>
              <p:cNvSpPr/>
              <p:nvPr/>
            </p:nvSpPr>
            <p:spPr>
              <a:xfrm>
                <a:off x="2190782" y="1793252"/>
                <a:ext cx="815606" cy="248238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  <p:grpSp>
          <p:nvGrpSpPr>
            <p:cNvPr id="33" name="Группа 32"/>
            <p:cNvGrpSpPr/>
            <p:nvPr/>
          </p:nvGrpSpPr>
          <p:grpSpPr>
            <a:xfrm>
              <a:off x="814242" y="3074766"/>
              <a:ext cx="11093649" cy="483552"/>
              <a:chOff x="2190781" y="2210697"/>
              <a:chExt cx="8223024" cy="439349"/>
            </a:xfrm>
          </p:grpSpPr>
          <p:sp>
            <p:nvSpPr>
              <p:cNvPr id="13" name="Полилиния 12"/>
              <p:cNvSpPr/>
              <p:nvPr/>
            </p:nvSpPr>
            <p:spPr>
              <a:xfrm>
                <a:off x="2534125" y="2246888"/>
                <a:ext cx="7879680" cy="403158"/>
              </a:xfrm>
              <a:custGeom>
                <a:avLst/>
                <a:gdLst>
                  <a:gd name="connsiteX0" fmla="*/ 0 w 4465319"/>
                  <a:gd name="connsiteY0" fmla="*/ 0 h 1395412"/>
                  <a:gd name="connsiteX1" fmla="*/ 4465319 w 4465319"/>
                  <a:gd name="connsiteY1" fmla="*/ 0 h 1395412"/>
                  <a:gd name="connsiteX2" fmla="*/ 4465319 w 4465319"/>
                  <a:gd name="connsiteY2" fmla="*/ 1395412 h 1395412"/>
                  <a:gd name="connsiteX3" fmla="*/ 0 w 4465319"/>
                  <a:gd name="connsiteY3" fmla="*/ 1395412 h 1395412"/>
                  <a:gd name="connsiteX4" fmla="*/ 0 w 4465319"/>
                  <a:gd name="connsiteY4" fmla="*/ 0 h 1395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65319" h="1395412">
                    <a:moveTo>
                      <a:pt x="0" y="0"/>
                    </a:moveTo>
                    <a:lnTo>
                      <a:pt x="4465319" y="0"/>
                    </a:lnTo>
                    <a:lnTo>
                      <a:pt x="4465319" y="1395412"/>
                    </a:lnTo>
                    <a:lnTo>
                      <a:pt x="0" y="1395412"/>
                    </a:lnTo>
                    <a:lnTo>
                      <a:pt x="0" y="0"/>
                    </a:lnTo>
                    <a:close/>
                  </a:path>
                </a:pathLst>
              </a:cu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45159" tIns="243840" rIns="243840" bIns="243840" numCol="1" spcCol="1270" anchor="ctr" anchorCtr="0">
                <a:noAutofit/>
              </a:bodyPr>
              <a:lstStyle/>
              <a:p>
                <a:pPr lvl="0"/>
                <a:r>
                  <a:rPr lang="ru-RU" dirty="0"/>
                  <a:t>Муниципальные модели эффективного сопровождения школ с низкими образовательными результатами и школ, функционирующих в сложных социальных условиях</a:t>
                </a:r>
              </a:p>
            </p:txBody>
          </p:sp>
          <p:sp>
            <p:nvSpPr>
              <p:cNvPr id="14" name="Прямоугольник 13"/>
              <p:cNvSpPr/>
              <p:nvPr/>
            </p:nvSpPr>
            <p:spPr>
              <a:xfrm>
                <a:off x="2190781" y="2210697"/>
                <a:ext cx="815606" cy="285735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</p:grpSp>
      <p:sp>
        <p:nvSpPr>
          <p:cNvPr id="2" name="Прямоугольник 1"/>
          <p:cNvSpPr/>
          <p:nvPr/>
        </p:nvSpPr>
        <p:spPr>
          <a:xfrm>
            <a:off x="1892808" y="1482596"/>
            <a:ext cx="9701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/>
              <a:t>Муниципальные органы управления образованием </a:t>
            </a:r>
            <a:r>
              <a:rPr lang="ru-RU" b="1" i="1" dirty="0" smtClean="0"/>
              <a:t>и </a:t>
            </a:r>
          </a:p>
          <a:p>
            <a:pPr algn="ctr"/>
            <a:r>
              <a:rPr lang="ru-RU" b="1" i="1" dirty="0" smtClean="0"/>
              <a:t>территориальные </a:t>
            </a:r>
            <a:r>
              <a:rPr lang="ru-RU" b="1" i="1" dirty="0"/>
              <a:t>методические службы</a:t>
            </a:r>
            <a:endParaRPr lang="ru-RU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976426" y="4629747"/>
            <a:ext cx="11073382" cy="702479"/>
            <a:chOff x="2231134" y="3909607"/>
            <a:chExt cx="8208001" cy="638263"/>
          </a:xfrm>
        </p:grpSpPr>
        <p:sp>
          <p:nvSpPr>
            <p:cNvPr id="16" name="Полилиния 15"/>
            <p:cNvSpPr/>
            <p:nvPr/>
          </p:nvSpPr>
          <p:spPr>
            <a:xfrm>
              <a:off x="2559455" y="3989870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Эффективные механизмы управления качеством образовательных результатов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2231134" y="3909607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19" name="Группа 18"/>
          <p:cNvGrpSpPr/>
          <p:nvPr/>
        </p:nvGrpSpPr>
        <p:grpSpPr>
          <a:xfrm>
            <a:off x="905256" y="5406433"/>
            <a:ext cx="11073382" cy="702479"/>
            <a:chOff x="2231134" y="3909607"/>
            <a:chExt cx="8208001" cy="638263"/>
          </a:xfrm>
        </p:grpSpPr>
        <p:sp>
          <p:nvSpPr>
            <p:cNvPr id="20" name="Полилиния 19"/>
            <p:cNvSpPr/>
            <p:nvPr/>
          </p:nvSpPr>
          <p:spPr>
            <a:xfrm>
              <a:off x="2559455" y="3989870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Эффективные механизмы управления качеством образовательной деятельности </a:t>
              </a: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2231134" y="3909607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22" name="Группа 21"/>
          <p:cNvGrpSpPr/>
          <p:nvPr/>
        </p:nvGrpSpPr>
        <p:grpSpPr>
          <a:xfrm>
            <a:off x="996338" y="6155521"/>
            <a:ext cx="11073382" cy="702479"/>
            <a:chOff x="2231134" y="3909607"/>
            <a:chExt cx="8208001" cy="638263"/>
          </a:xfrm>
        </p:grpSpPr>
        <p:sp>
          <p:nvSpPr>
            <p:cNvPr id="23" name="Полилиния 22"/>
            <p:cNvSpPr/>
            <p:nvPr/>
          </p:nvSpPr>
          <p:spPr>
            <a:xfrm>
              <a:off x="2559455" y="3989870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Научно-методическое сопровождение работы профессиональных сообществ в муниципалитете </a:t>
              </a: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231134" y="3909607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25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31" y="149333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967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92808" y="231316"/>
            <a:ext cx="10049256" cy="12509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cap="all" dirty="0"/>
              <a:t>Стадии разработки инновационного проекта</a:t>
            </a:r>
          </a:p>
        </p:txBody>
      </p:sp>
      <p:grpSp>
        <p:nvGrpSpPr>
          <p:cNvPr id="31" name="Группа 30"/>
          <p:cNvGrpSpPr/>
          <p:nvPr/>
        </p:nvGrpSpPr>
        <p:grpSpPr>
          <a:xfrm>
            <a:off x="834512" y="2145552"/>
            <a:ext cx="11073379" cy="688270"/>
            <a:chOff x="2231137" y="1340188"/>
            <a:chExt cx="8207999" cy="625353"/>
          </a:xfrm>
        </p:grpSpPr>
        <p:sp>
          <p:nvSpPr>
            <p:cNvPr id="9" name="Полилиния 8"/>
            <p:cNvSpPr/>
            <p:nvPr/>
          </p:nvSpPr>
          <p:spPr>
            <a:xfrm>
              <a:off x="2559456" y="1431062"/>
              <a:ext cx="7879680" cy="534479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r>
                <a:rPr lang="ru-RU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Поиск идеи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231137" y="1340188"/>
              <a:ext cx="850392" cy="540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2" name="Группа 31"/>
          <p:cNvGrpSpPr/>
          <p:nvPr/>
        </p:nvGrpSpPr>
        <p:grpSpPr>
          <a:xfrm>
            <a:off x="834508" y="2866894"/>
            <a:ext cx="11107556" cy="645082"/>
            <a:chOff x="2231134" y="1993350"/>
            <a:chExt cx="8233332" cy="586113"/>
          </a:xfrm>
        </p:grpSpPr>
        <p:sp>
          <p:nvSpPr>
            <p:cNvPr id="11" name="Полилиния 10"/>
            <p:cNvSpPr/>
            <p:nvPr/>
          </p:nvSpPr>
          <p:spPr>
            <a:xfrm>
              <a:off x="2584786" y="2078947"/>
              <a:ext cx="7879680" cy="500516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Материально-технические возможности 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231134" y="1993350"/>
              <a:ext cx="850393" cy="558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3" name="Группа 32"/>
          <p:cNvGrpSpPr/>
          <p:nvPr/>
        </p:nvGrpSpPr>
        <p:grpSpPr>
          <a:xfrm>
            <a:off x="834508" y="3562767"/>
            <a:ext cx="11073382" cy="703367"/>
            <a:chOff x="2231134" y="2625611"/>
            <a:chExt cx="8208001" cy="639070"/>
          </a:xfrm>
        </p:grpSpPr>
        <p:sp>
          <p:nvSpPr>
            <p:cNvPr id="13" name="Полилиния 12"/>
            <p:cNvSpPr/>
            <p:nvPr/>
          </p:nvSpPr>
          <p:spPr>
            <a:xfrm>
              <a:off x="2559455" y="2706681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Масштабность проекта, возможность сетевого взаимодействия, сроки исполнения, необходимость дополнительных вложений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231134" y="2625611"/>
              <a:ext cx="850393" cy="54000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4" name="Группа 33"/>
          <p:cNvGrpSpPr/>
          <p:nvPr/>
        </p:nvGrpSpPr>
        <p:grpSpPr>
          <a:xfrm>
            <a:off x="868682" y="4245435"/>
            <a:ext cx="11073382" cy="700747"/>
            <a:chOff x="2231134" y="3271344"/>
            <a:chExt cx="8208001" cy="636690"/>
          </a:xfrm>
        </p:grpSpPr>
        <p:sp>
          <p:nvSpPr>
            <p:cNvPr id="19" name="Полилиния 18"/>
            <p:cNvSpPr/>
            <p:nvPr/>
          </p:nvSpPr>
          <p:spPr>
            <a:xfrm>
              <a:off x="2559455" y="3350034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Уровень профессионализма и личной заинтересованности исполнителей проекта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231134" y="3271344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5" name="Группа 34"/>
          <p:cNvGrpSpPr/>
          <p:nvPr/>
        </p:nvGrpSpPr>
        <p:grpSpPr>
          <a:xfrm>
            <a:off x="834508" y="4975945"/>
            <a:ext cx="11073382" cy="702479"/>
            <a:chOff x="2231134" y="3909607"/>
            <a:chExt cx="8208001" cy="638263"/>
          </a:xfrm>
        </p:grpSpPr>
        <p:sp>
          <p:nvSpPr>
            <p:cNvPr id="23" name="Полилиния 22"/>
            <p:cNvSpPr/>
            <p:nvPr/>
          </p:nvSpPr>
          <p:spPr>
            <a:xfrm>
              <a:off x="2559455" y="3989870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Юридическая защищенность проекта </a:t>
              </a: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231134" y="3909607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18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0" y="106677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2323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92808" y="231316"/>
            <a:ext cx="10049256" cy="12509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cap="all" dirty="0"/>
              <a:t>Структура проекта</a:t>
            </a:r>
          </a:p>
        </p:txBody>
      </p:sp>
      <p:grpSp>
        <p:nvGrpSpPr>
          <p:cNvPr id="31" name="Группа 30"/>
          <p:cNvGrpSpPr/>
          <p:nvPr/>
        </p:nvGrpSpPr>
        <p:grpSpPr>
          <a:xfrm>
            <a:off x="834512" y="2145552"/>
            <a:ext cx="11073379" cy="688270"/>
            <a:chOff x="2231137" y="1340188"/>
            <a:chExt cx="8207999" cy="625353"/>
          </a:xfrm>
        </p:grpSpPr>
        <p:sp>
          <p:nvSpPr>
            <p:cNvPr id="9" name="Полилиния 8"/>
            <p:cNvSpPr/>
            <p:nvPr/>
          </p:nvSpPr>
          <p:spPr>
            <a:xfrm>
              <a:off x="2559456" y="1431062"/>
              <a:ext cx="7879680" cy="534479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8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Тема проекта: Чем собираемся заниматься?</a:t>
              </a:r>
              <a:endPara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231137" y="1340188"/>
              <a:ext cx="850392" cy="540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2" name="Группа 31"/>
          <p:cNvGrpSpPr/>
          <p:nvPr/>
        </p:nvGrpSpPr>
        <p:grpSpPr>
          <a:xfrm>
            <a:off x="834508" y="2866894"/>
            <a:ext cx="11107556" cy="645082"/>
            <a:chOff x="2231134" y="1993350"/>
            <a:chExt cx="8233332" cy="586113"/>
          </a:xfrm>
        </p:grpSpPr>
        <p:sp>
          <p:nvSpPr>
            <p:cNvPr id="11" name="Полилиния 10"/>
            <p:cNvSpPr/>
            <p:nvPr/>
          </p:nvSpPr>
          <p:spPr>
            <a:xfrm>
              <a:off x="2584786" y="2078947"/>
              <a:ext cx="7879680" cy="500516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8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Актуальность проблемы - Почему это необходимо?</a:t>
              </a:r>
              <a:endPara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231134" y="1993350"/>
              <a:ext cx="850393" cy="558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3" name="Группа 32"/>
          <p:cNvGrpSpPr/>
          <p:nvPr/>
        </p:nvGrpSpPr>
        <p:grpSpPr>
          <a:xfrm>
            <a:off x="868682" y="3531425"/>
            <a:ext cx="11073382" cy="703367"/>
            <a:chOff x="2231134" y="2625611"/>
            <a:chExt cx="8208001" cy="639070"/>
          </a:xfrm>
        </p:grpSpPr>
        <p:sp>
          <p:nvSpPr>
            <p:cNvPr id="13" name="Полилиния 12"/>
            <p:cNvSpPr/>
            <p:nvPr/>
          </p:nvSpPr>
          <p:spPr>
            <a:xfrm>
              <a:off x="2559455" y="2706681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8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Цель (цели) проекта – Что мы получим в результате проекта?</a:t>
              </a:r>
              <a:endPara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231134" y="2625611"/>
              <a:ext cx="850393" cy="54000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4" name="Группа 33"/>
          <p:cNvGrpSpPr/>
          <p:nvPr/>
        </p:nvGrpSpPr>
        <p:grpSpPr>
          <a:xfrm>
            <a:off x="868682" y="4245435"/>
            <a:ext cx="11073382" cy="700747"/>
            <a:chOff x="2231134" y="3271344"/>
            <a:chExt cx="8208001" cy="636690"/>
          </a:xfrm>
        </p:grpSpPr>
        <p:sp>
          <p:nvSpPr>
            <p:cNvPr id="19" name="Полилиния 18"/>
            <p:cNvSpPr/>
            <p:nvPr/>
          </p:nvSpPr>
          <p:spPr>
            <a:xfrm>
              <a:off x="2559455" y="3350034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8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Задачи проекта – Что необходимо сделать для достижения цели проекта?</a:t>
              </a:r>
              <a:endPara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231134" y="3271344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5" name="Группа 34"/>
          <p:cNvGrpSpPr/>
          <p:nvPr/>
        </p:nvGrpSpPr>
        <p:grpSpPr>
          <a:xfrm>
            <a:off x="834508" y="4975945"/>
            <a:ext cx="11073382" cy="702479"/>
            <a:chOff x="2231134" y="3909607"/>
            <a:chExt cx="8208001" cy="638263"/>
          </a:xfrm>
        </p:grpSpPr>
        <p:sp>
          <p:nvSpPr>
            <p:cNvPr id="23" name="Полилиния 22"/>
            <p:cNvSpPr/>
            <p:nvPr/>
          </p:nvSpPr>
          <p:spPr>
            <a:xfrm>
              <a:off x="2559455" y="3989870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8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Описание проекта – В чем заключается основная идея проекта и как она будет воплощена практически?</a:t>
              </a:r>
              <a:endPara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231134" y="3909607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21" name="Группа 20"/>
          <p:cNvGrpSpPr/>
          <p:nvPr/>
        </p:nvGrpSpPr>
        <p:grpSpPr>
          <a:xfrm>
            <a:off x="834508" y="5825538"/>
            <a:ext cx="11073382" cy="702479"/>
            <a:chOff x="2231134" y="3909607"/>
            <a:chExt cx="8208001" cy="638263"/>
          </a:xfrm>
        </p:grpSpPr>
        <p:sp>
          <p:nvSpPr>
            <p:cNvPr id="22" name="Полилиния 21"/>
            <p:cNvSpPr/>
            <p:nvPr/>
          </p:nvSpPr>
          <p:spPr>
            <a:xfrm>
              <a:off x="2559455" y="3989870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8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Этапы и календарный план реализации проекта – Кто, когда, и что будет делать?</a:t>
              </a:r>
              <a:endPara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2231134" y="3909607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2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75" y="213954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488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92808" y="231316"/>
            <a:ext cx="10049256" cy="12509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cap="all" dirty="0"/>
              <a:t>Структура проекта</a:t>
            </a:r>
          </a:p>
        </p:txBody>
      </p:sp>
      <p:grpSp>
        <p:nvGrpSpPr>
          <p:cNvPr id="31" name="Группа 30"/>
          <p:cNvGrpSpPr/>
          <p:nvPr/>
        </p:nvGrpSpPr>
        <p:grpSpPr>
          <a:xfrm>
            <a:off x="834512" y="2145552"/>
            <a:ext cx="11073379" cy="688270"/>
            <a:chOff x="2231137" y="1340188"/>
            <a:chExt cx="8207999" cy="625353"/>
          </a:xfrm>
        </p:grpSpPr>
        <p:sp>
          <p:nvSpPr>
            <p:cNvPr id="9" name="Полилиния 8"/>
            <p:cNvSpPr/>
            <p:nvPr/>
          </p:nvSpPr>
          <p:spPr>
            <a:xfrm>
              <a:off x="2559456" y="1431062"/>
              <a:ext cx="7879680" cy="534479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800" b="1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Материально-техническое оснащение и кадровое обеспечение проекта </a:t>
              </a:r>
              <a:r>
                <a:rPr lang="ru-RU" sz="18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– </a:t>
              </a:r>
              <a:r>
                <a:rPr lang="ru-RU" sz="1800" b="1" dirty="0" smtClean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Каково обеспечение, необходимое </a:t>
              </a:r>
              <a:r>
                <a:rPr lang="ru-RU" sz="18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для реализации проекта?</a:t>
              </a:r>
              <a:endPara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231137" y="1340188"/>
              <a:ext cx="850392" cy="540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2" name="Группа 31"/>
          <p:cNvGrpSpPr/>
          <p:nvPr/>
        </p:nvGrpSpPr>
        <p:grpSpPr>
          <a:xfrm>
            <a:off x="834508" y="2866894"/>
            <a:ext cx="11107556" cy="645082"/>
            <a:chOff x="2231134" y="1993350"/>
            <a:chExt cx="8233332" cy="586113"/>
          </a:xfrm>
        </p:grpSpPr>
        <p:sp>
          <p:nvSpPr>
            <p:cNvPr id="11" name="Полилиния 10"/>
            <p:cNvSpPr/>
            <p:nvPr/>
          </p:nvSpPr>
          <p:spPr>
            <a:xfrm>
              <a:off x="2584786" y="2078947"/>
              <a:ext cx="7879680" cy="500516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algn="just"/>
              <a:r>
                <a:rPr lang="ru-RU" sz="18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Ожидаемые результаты – Какие изменения произойдут в результате реализации проекта?</a:t>
              </a:r>
              <a:endPara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231134" y="1993350"/>
              <a:ext cx="850393" cy="558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3" name="Группа 32"/>
          <p:cNvGrpSpPr/>
          <p:nvPr/>
        </p:nvGrpSpPr>
        <p:grpSpPr>
          <a:xfrm>
            <a:off x="868682" y="3531425"/>
            <a:ext cx="11073382" cy="703367"/>
            <a:chOff x="2231134" y="2625611"/>
            <a:chExt cx="8208001" cy="639070"/>
          </a:xfrm>
        </p:grpSpPr>
        <p:sp>
          <p:nvSpPr>
            <p:cNvPr id="13" name="Полилиния 12"/>
            <p:cNvSpPr/>
            <p:nvPr/>
          </p:nvSpPr>
          <p:spPr>
            <a:xfrm>
              <a:off x="2559455" y="2706681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8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Риски и мероприятия по их снижению - Что может помешать выполнению  проекта и как можно это предотвратить?</a:t>
              </a:r>
              <a:endPara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231134" y="2625611"/>
              <a:ext cx="850393" cy="54000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4" name="Группа 33"/>
          <p:cNvGrpSpPr/>
          <p:nvPr/>
        </p:nvGrpSpPr>
        <p:grpSpPr>
          <a:xfrm>
            <a:off x="868682" y="4245435"/>
            <a:ext cx="11073382" cy="700747"/>
            <a:chOff x="2231134" y="3271344"/>
            <a:chExt cx="8208001" cy="636690"/>
          </a:xfrm>
        </p:grpSpPr>
        <p:sp>
          <p:nvSpPr>
            <p:cNvPr id="19" name="Полилиния 18"/>
            <p:cNvSpPr/>
            <p:nvPr/>
          </p:nvSpPr>
          <p:spPr>
            <a:xfrm>
              <a:off x="2559455" y="3350034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algn="just"/>
              <a:r>
                <a:rPr lang="ru-RU" sz="18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Перспективы развития проекта (Какие новые направления деятельности возможны?) </a:t>
              </a:r>
              <a:endPara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231134" y="3271344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5" name="Группа 34"/>
          <p:cNvGrpSpPr/>
          <p:nvPr/>
        </p:nvGrpSpPr>
        <p:grpSpPr>
          <a:xfrm>
            <a:off x="834508" y="4975943"/>
            <a:ext cx="11073382" cy="702480"/>
            <a:chOff x="2231134" y="3909606"/>
            <a:chExt cx="8208001" cy="638264"/>
          </a:xfrm>
        </p:grpSpPr>
        <p:sp>
          <p:nvSpPr>
            <p:cNvPr id="23" name="Полилиния 22"/>
            <p:cNvSpPr/>
            <p:nvPr/>
          </p:nvSpPr>
          <p:spPr>
            <a:xfrm>
              <a:off x="2559455" y="3989870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Презентация проекта и распространение опыта</a:t>
              </a: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231134" y="3909607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18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5" y="149333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6798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91628" y="165805"/>
            <a:ext cx="10049256" cy="12509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cap="all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Презентация и защита проектов</a:t>
            </a:r>
            <a:endParaRPr lang="ru-RU" sz="1800" cap="all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49947" y="2145551"/>
            <a:ext cx="11526291" cy="3557378"/>
            <a:chOff x="834512" y="2145552"/>
            <a:chExt cx="11141726" cy="2800630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834512" y="2145552"/>
              <a:ext cx="11073379" cy="688270"/>
              <a:chOff x="2231137" y="1340188"/>
              <a:chExt cx="8207999" cy="625353"/>
            </a:xfrm>
          </p:grpSpPr>
          <p:sp>
            <p:nvSpPr>
              <p:cNvPr id="9" name="Полилиния 8"/>
              <p:cNvSpPr/>
              <p:nvPr/>
            </p:nvSpPr>
            <p:spPr>
              <a:xfrm>
                <a:off x="2559456" y="1431062"/>
                <a:ext cx="7879680" cy="534479"/>
              </a:xfrm>
              <a:custGeom>
                <a:avLst/>
                <a:gdLst>
                  <a:gd name="connsiteX0" fmla="*/ 0 w 4465319"/>
                  <a:gd name="connsiteY0" fmla="*/ 0 h 1395412"/>
                  <a:gd name="connsiteX1" fmla="*/ 4465319 w 4465319"/>
                  <a:gd name="connsiteY1" fmla="*/ 0 h 1395412"/>
                  <a:gd name="connsiteX2" fmla="*/ 4465319 w 4465319"/>
                  <a:gd name="connsiteY2" fmla="*/ 1395412 h 1395412"/>
                  <a:gd name="connsiteX3" fmla="*/ 0 w 4465319"/>
                  <a:gd name="connsiteY3" fmla="*/ 1395412 h 1395412"/>
                  <a:gd name="connsiteX4" fmla="*/ 0 w 4465319"/>
                  <a:gd name="connsiteY4" fmla="*/ 0 h 1395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65319" h="1395412">
                    <a:moveTo>
                      <a:pt x="0" y="0"/>
                    </a:moveTo>
                    <a:lnTo>
                      <a:pt x="4465319" y="0"/>
                    </a:lnTo>
                    <a:lnTo>
                      <a:pt x="4465319" y="1395412"/>
                    </a:lnTo>
                    <a:lnTo>
                      <a:pt x="0" y="1395412"/>
                    </a:lnTo>
                    <a:lnTo>
                      <a:pt x="0" y="0"/>
                    </a:lnTo>
                    <a:close/>
                  </a:path>
                </a:pathLst>
              </a:cu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45159" tIns="243840" rIns="243840" bIns="243840" numCol="1" spcCol="1270" anchor="ctr" anchorCtr="0">
                <a:noAutofit/>
              </a:bodyPr>
              <a:lstStyle/>
              <a:p>
                <a:r>
                  <a:rPr lang="ru-RU" dirty="0"/>
                  <a:t>Презентация проекта может осуществляться в различных формах. </a:t>
                </a:r>
              </a:p>
            </p:txBody>
          </p:sp>
          <p:sp>
            <p:nvSpPr>
              <p:cNvPr id="10" name="Прямоугольник 9"/>
              <p:cNvSpPr/>
              <p:nvPr/>
            </p:nvSpPr>
            <p:spPr>
              <a:xfrm>
                <a:off x="2231137" y="1340188"/>
                <a:ext cx="850392" cy="540000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  <p:grpSp>
          <p:nvGrpSpPr>
            <p:cNvPr id="32" name="Группа 31"/>
            <p:cNvGrpSpPr/>
            <p:nvPr/>
          </p:nvGrpSpPr>
          <p:grpSpPr>
            <a:xfrm>
              <a:off x="868682" y="2852717"/>
              <a:ext cx="11107556" cy="645082"/>
              <a:chOff x="2231134" y="1993350"/>
              <a:chExt cx="8233332" cy="586113"/>
            </a:xfrm>
          </p:grpSpPr>
          <p:sp>
            <p:nvSpPr>
              <p:cNvPr id="11" name="Полилиния 10"/>
              <p:cNvSpPr/>
              <p:nvPr/>
            </p:nvSpPr>
            <p:spPr>
              <a:xfrm>
                <a:off x="2584786" y="2078947"/>
                <a:ext cx="7879680" cy="500516"/>
              </a:xfrm>
              <a:custGeom>
                <a:avLst/>
                <a:gdLst>
                  <a:gd name="connsiteX0" fmla="*/ 0 w 4465319"/>
                  <a:gd name="connsiteY0" fmla="*/ 0 h 1395412"/>
                  <a:gd name="connsiteX1" fmla="*/ 4465319 w 4465319"/>
                  <a:gd name="connsiteY1" fmla="*/ 0 h 1395412"/>
                  <a:gd name="connsiteX2" fmla="*/ 4465319 w 4465319"/>
                  <a:gd name="connsiteY2" fmla="*/ 1395412 h 1395412"/>
                  <a:gd name="connsiteX3" fmla="*/ 0 w 4465319"/>
                  <a:gd name="connsiteY3" fmla="*/ 1395412 h 1395412"/>
                  <a:gd name="connsiteX4" fmla="*/ 0 w 4465319"/>
                  <a:gd name="connsiteY4" fmla="*/ 0 h 1395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65319" h="1395412">
                    <a:moveTo>
                      <a:pt x="0" y="0"/>
                    </a:moveTo>
                    <a:lnTo>
                      <a:pt x="4465319" y="0"/>
                    </a:lnTo>
                    <a:lnTo>
                      <a:pt x="4465319" y="1395412"/>
                    </a:lnTo>
                    <a:lnTo>
                      <a:pt x="0" y="13954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alpha val="40000"/>
                </a:schemeClr>
              </a:solidFill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45159" tIns="243840" rIns="243840" bIns="243840" numCol="1" spcCol="1270" anchor="ctr" anchorCtr="0">
                <a:noAutofit/>
              </a:bodyPr>
              <a:lstStyle/>
              <a:p>
                <a:r>
                  <a:rPr lang="ru-RU" dirty="0"/>
                  <a:t>Подготовка мультимедийной презентации </a:t>
                </a:r>
              </a:p>
            </p:txBody>
          </p:sp>
          <p:sp>
            <p:nvSpPr>
              <p:cNvPr id="12" name="Прямоугольник 11"/>
              <p:cNvSpPr/>
              <p:nvPr/>
            </p:nvSpPr>
            <p:spPr>
              <a:xfrm>
                <a:off x="2231134" y="1993350"/>
                <a:ext cx="850393" cy="558000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  <p:grpSp>
          <p:nvGrpSpPr>
            <p:cNvPr id="33" name="Группа 32"/>
            <p:cNvGrpSpPr/>
            <p:nvPr/>
          </p:nvGrpSpPr>
          <p:grpSpPr>
            <a:xfrm>
              <a:off x="868682" y="3531425"/>
              <a:ext cx="11073382" cy="703367"/>
              <a:chOff x="2231134" y="2625611"/>
              <a:chExt cx="8208001" cy="639070"/>
            </a:xfrm>
          </p:grpSpPr>
          <p:sp>
            <p:nvSpPr>
              <p:cNvPr id="13" name="Полилиния 12"/>
              <p:cNvSpPr/>
              <p:nvPr/>
            </p:nvSpPr>
            <p:spPr>
              <a:xfrm>
                <a:off x="2559455" y="2706681"/>
                <a:ext cx="7879680" cy="558000"/>
              </a:xfrm>
              <a:custGeom>
                <a:avLst/>
                <a:gdLst>
                  <a:gd name="connsiteX0" fmla="*/ 0 w 4465319"/>
                  <a:gd name="connsiteY0" fmla="*/ 0 h 1395412"/>
                  <a:gd name="connsiteX1" fmla="*/ 4465319 w 4465319"/>
                  <a:gd name="connsiteY1" fmla="*/ 0 h 1395412"/>
                  <a:gd name="connsiteX2" fmla="*/ 4465319 w 4465319"/>
                  <a:gd name="connsiteY2" fmla="*/ 1395412 h 1395412"/>
                  <a:gd name="connsiteX3" fmla="*/ 0 w 4465319"/>
                  <a:gd name="connsiteY3" fmla="*/ 1395412 h 1395412"/>
                  <a:gd name="connsiteX4" fmla="*/ 0 w 4465319"/>
                  <a:gd name="connsiteY4" fmla="*/ 0 h 1395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65319" h="1395412">
                    <a:moveTo>
                      <a:pt x="0" y="0"/>
                    </a:moveTo>
                    <a:lnTo>
                      <a:pt x="4465319" y="0"/>
                    </a:lnTo>
                    <a:lnTo>
                      <a:pt x="4465319" y="1395412"/>
                    </a:lnTo>
                    <a:lnTo>
                      <a:pt x="0" y="1395412"/>
                    </a:lnTo>
                    <a:lnTo>
                      <a:pt x="0" y="0"/>
                    </a:lnTo>
                    <a:close/>
                  </a:path>
                </a:pathLst>
              </a:custGeom>
              <a:ln w="28575">
                <a:solidFill>
                  <a:srgbClr val="0070C0"/>
                </a:solidFill>
              </a:ln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45159" tIns="243840" rIns="243840" bIns="243840" numCol="1" spcCol="1270" anchor="ctr" anchorCtr="0">
                <a:noAutofit/>
              </a:bodyPr>
              <a:lstStyle/>
              <a:p>
                <a:pPr lvl="0"/>
                <a:r>
                  <a:rPr lang="ru-RU" dirty="0"/>
                  <a:t>Требования к презентации</a:t>
                </a:r>
              </a:p>
            </p:txBody>
          </p:sp>
          <p:sp>
            <p:nvSpPr>
              <p:cNvPr id="14" name="Прямоугольник 13"/>
              <p:cNvSpPr/>
              <p:nvPr/>
            </p:nvSpPr>
            <p:spPr>
              <a:xfrm>
                <a:off x="2231134" y="2625611"/>
                <a:ext cx="850393" cy="54000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  <p:grpSp>
          <p:nvGrpSpPr>
            <p:cNvPr id="34" name="Группа 33"/>
            <p:cNvGrpSpPr/>
            <p:nvPr/>
          </p:nvGrpSpPr>
          <p:grpSpPr>
            <a:xfrm>
              <a:off x="868682" y="4245435"/>
              <a:ext cx="11073382" cy="700747"/>
              <a:chOff x="2231134" y="3271344"/>
              <a:chExt cx="8208001" cy="636690"/>
            </a:xfrm>
          </p:grpSpPr>
          <p:sp>
            <p:nvSpPr>
              <p:cNvPr id="19" name="Полилиния 18"/>
              <p:cNvSpPr/>
              <p:nvPr/>
            </p:nvSpPr>
            <p:spPr>
              <a:xfrm>
                <a:off x="2559455" y="3350034"/>
                <a:ext cx="7879680" cy="558000"/>
              </a:xfrm>
              <a:custGeom>
                <a:avLst/>
                <a:gdLst>
                  <a:gd name="connsiteX0" fmla="*/ 0 w 4465319"/>
                  <a:gd name="connsiteY0" fmla="*/ 0 h 1395412"/>
                  <a:gd name="connsiteX1" fmla="*/ 4465319 w 4465319"/>
                  <a:gd name="connsiteY1" fmla="*/ 0 h 1395412"/>
                  <a:gd name="connsiteX2" fmla="*/ 4465319 w 4465319"/>
                  <a:gd name="connsiteY2" fmla="*/ 1395412 h 1395412"/>
                  <a:gd name="connsiteX3" fmla="*/ 0 w 4465319"/>
                  <a:gd name="connsiteY3" fmla="*/ 1395412 h 1395412"/>
                  <a:gd name="connsiteX4" fmla="*/ 0 w 4465319"/>
                  <a:gd name="connsiteY4" fmla="*/ 0 h 1395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65319" h="1395412">
                    <a:moveTo>
                      <a:pt x="0" y="0"/>
                    </a:moveTo>
                    <a:lnTo>
                      <a:pt x="4465319" y="0"/>
                    </a:lnTo>
                    <a:lnTo>
                      <a:pt x="4465319" y="1395412"/>
                    </a:lnTo>
                    <a:lnTo>
                      <a:pt x="0" y="1395412"/>
                    </a:lnTo>
                    <a:lnTo>
                      <a:pt x="0" y="0"/>
                    </a:lnTo>
                    <a:close/>
                  </a:path>
                </a:pathLst>
              </a:cu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945159" tIns="243840" rIns="243840" bIns="243840" numCol="1" spcCol="1270" anchor="ctr" anchorCtr="0">
                <a:noAutofit/>
              </a:bodyPr>
              <a:lstStyle/>
              <a:p>
                <a:pPr marL="0" lvl="1"/>
                <a:r>
                  <a:rPr lang="ru-RU" dirty="0"/>
                  <a:t>Работа над текстом </a:t>
                </a:r>
                <a:r>
                  <a:rPr lang="ru-RU" dirty="0" smtClean="0"/>
                  <a:t>выступления  </a:t>
                </a:r>
                <a:endParaRPr lang="ru-RU" dirty="0"/>
              </a:p>
            </p:txBody>
          </p:sp>
          <p:sp>
            <p:nvSpPr>
              <p:cNvPr id="20" name="Прямоугольник 19"/>
              <p:cNvSpPr/>
              <p:nvPr/>
            </p:nvSpPr>
            <p:spPr>
              <a:xfrm>
                <a:off x="2231134" y="3271344"/>
                <a:ext cx="850393" cy="540000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</p:grpSp>
      <p:pic>
        <p:nvPicPr>
          <p:cNvPr id="1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667" y="165805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0923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36"/>
            <a:ext cx="12192000" cy="6847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1909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48256" y="2851142"/>
            <a:ext cx="86502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</a:p>
        </p:txBody>
      </p:sp>
      <p:pic>
        <p:nvPicPr>
          <p:cNvPr id="3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01" y="235768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9294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36"/>
            <a:ext cx="12192000" cy="6847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621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14507" y="101978"/>
            <a:ext cx="10049256" cy="46407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cap="all" dirty="0" smtClean="0"/>
              <a:t>Нормативная база конкурса</a:t>
            </a:r>
            <a:endParaRPr lang="ru-RU" sz="2400" dirty="0"/>
          </a:p>
        </p:txBody>
      </p:sp>
      <p:pic>
        <p:nvPicPr>
          <p:cNvPr id="1026" name="Picture 2" descr="человечки | Презентация, Картинки, Забавные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381" y="697647"/>
            <a:ext cx="983056" cy="983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человечки | Презентация, Картинки, Забавные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436" y="1676519"/>
            <a:ext cx="883416" cy="88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человечки | Презентация, Картинки, Забавные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588" y="3492348"/>
            <a:ext cx="907553" cy="1091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3549397" y="2212495"/>
            <a:ext cx="64007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232182" y="757374"/>
            <a:ext cx="75656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Приказ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Министерства образования, науки и молодежной политики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Краснодарского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края от 30.07.2019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№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2872 «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 утверждении Положения об образовательном конкурсе «Инновационный поиск»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08852" y="1740431"/>
            <a:ext cx="75656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Письмо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министерства образования, науки и молодежной политики Краснодарского края «О номинациях краевого образовательного конкурса «Инновационный поиск» в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2022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году» от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25.01.2022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№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47-01-13-1211/22</a:t>
            </a:r>
            <a:endParaRPr lang="ru-RU" dirty="0"/>
          </a:p>
        </p:txBody>
      </p:sp>
      <p:pic>
        <p:nvPicPr>
          <p:cNvPr id="15" name="Picture 2" descr="человечки | Презентация, Картинки, Забавные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214" y="4630112"/>
            <a:ext cx="875782" cy="1069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4133318" y="3381959"/>
            <a:ext cx="101252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мотивации и стимулирование педагогических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специалистов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разрабатывающих и внедряющих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инновации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практике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способствующие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Краснодарского края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27428" y="2650953"/>
            <a:ext cx="11195476" cy="6751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cap="all" dirty="0" smtClean="0"/>
          </a:p>
          <a:p>
            <a:pPr algn="ctr"/>
            <a:r>
              <a:rPr lang="ru-RU" sz="2000" b="1" cap="all" dirty="0" smtClean="0"/>
              <a:t>Цель конкурса: </a:t>
            </a:r>
            <a:r>
              <a:rPr lang="ru-RU" sz="2000" b="1" cap="all" dirty="0"/>
              <a:t>пропаганда инновационного опыта</a:t>
            </a:r>
            <a:r>
              <a:rPr lang="ru-RU" sz="2000" b="1" cap="all" dirty="0" smtClean="0"/>
              <a:t>,</a:t>
            </a:r>
          </a:p>
          <a:p>
            <a:pPr algn="ctr"/>
            <a:r>
              <a:rPr lang="ru-RU" sz="2000" b="1" cap="all" dirty="0" smtClean="0"/>
              <a:t> </a:t>
            </a:r>
            <a:r>
              <a:rPr lang="ru-RU" sz="2000" b="1" cap="all" dirty="0"/>
              <a:t>инновационных продуктов (новшеств)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1222" y="3454043"/>
            <a:ext cx="3180992" cy="4024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cap="all" dirty="0" smtClean="0"/>
              <a:t>Задачи конкурса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177996" y="4602562"/>
            <a:ext cx="8144256" cy="1242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Aft>
                <a:spcPts val="0"/>
              </a:spcAft>
              <a:tabLst>
                <a:tab pos="810260" algn="l"/>
                <a:tab pos="918210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Выявление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продуктов инновационной деятельности </a:t>
            </a:r>
            <a:endParaRPr lang="ru-RU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Aft>
                <a:spcPts val="0"/>
              </a:spcAft>
              <a:tabLst>
                <a:tab pos="810260" algn="l"/>
                <a:tab pos="918210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образовательных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организаций, муниципальных </a:t>
            </a:r>
            <a:endParaRPr lang="ru-RU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Aft>
                <a:spcPts val="0"/>
              </a:spcAft>
              <a:tabLst>
                <a:tab pos="810260" algn="l"/>
                <a:tab pos="918210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органов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управления образованием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  <a:p>
            <a:pPr algn="just">
              <a:lnSpc>
                <a:spcPct val="105000"/>
              </a:lnSpc>
              <a:spcAft>
                <a:spcPts val="0"/>
              </a:spcAft>
              <a:tabLst>
                <a:tab pos="810260" algn="l"/>
                <a:tab pos="918210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территориальных методических служб Краснодарского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края</a:t>
            </a:r>
            <a:endParaRPr lang="ru-RU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7" name="Picture 2" descr="человечки | Презентация, Картинки, Забавные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125" y="5739777"/>
            <a:ext cx="966138" cy="966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4247141" y="605176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Распространение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трансляция инновационного опыта и лучших педагогических и управленческих практик</a:t>
            </a:r>
            <a:endParaRPr lang="ru-RU" b="1" dirty="0"/>
          </a:p>
        </p:txBody>
      </p:sp>
      <p:pic>
        <p:nvPicPr>
          <p:cNvPr id="19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22" y="75188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15686" y="3867878"/>
            <a:ext cx="31024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hlinkClick r:id="rId4"/>
              </a:rPr>
              <a:t>http://wiki.iro23.info/index.php?title=%D0%98%D0%BD%D0%BD%D0%BE%D0%B2%D0%B0%D1%86%D0%B8%D0%BE%D0%BD%D0%BD%D0%B0%D1%8F_%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4"/>
              </a:rPr>
              <a:t>D0%B4%D0%B5%D1%8F%D1%82%D0%B5%D0%BB%D1%8C%D0%BD%D0%BE%D1%81%D1%82%D1%8C</a:t>
            </a:r>
            <a:endParaRPr lang="ru-RU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sz="1600" dirty="0" smtClean="0"/>
          </a:p>
          <a:p>
            <a:r>
              <a:rPr lang="ru-RU" sz="1600" cap="all" dirty="0" smtClean="0"/>
              <a:t>Образовательный </a:t>
            </a:r>
            <a:r>
              <a:rPr lang="ru-RU" sz="1600" cap="all" dirty="0"/>
              <a:t>форум Краснодарского края </a:t>
            </a:r>
            <a:r>
              <a:rPr lang="ru-RU" sz="1600" cap="all" dirty="0" smtClean="0"/>
              <a:t>«Инновационный поиск»</a:t>
            </a:r>
            <a:endParaRPr lang="ru-RU" sz="1600" cap="all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1391381" y="5854418"/>
            <a:ext cx="523126" cy="233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56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92808" y="231316"/>
            <a:ext cx="10049256" cy="12509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cap="all" dirty="0"/>
              <a:t>Сущность проектной компетенции</a:t>
            </a:r>
            <a:endParaRPr lang="ru-RU" sz="2400" dirty="0"/>
          </a:p>
        </p:txBody>
      </p:sp>
      <p:pic>
        <p:nvPicPr>
          <p:cNvPr id="1026" name="Picture 2" descr="человечки | Презентация, Картинки, Забавные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307" y="1659068"/>
            <a:ext cx="1079999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3549397" y="2212495"/>
            <a:ext cx="64007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143651" y="1828428"/>
            <a:ext cx="75656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Инновационный проект: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как дело….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как система ….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как процесс…..</a:t>
            </a:r>
          </a:p>
        </p:txBody>
      </p:sp>
      <p:pic>
        <p:nvPicPr>
          <p:cNvPr id="13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5" y="201776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Группа 16"/>
          <p:cNvGrpSpPr/>
          <p:nvPr/>
        </p:nvGrpSpPr>
        <p:grpSpPr>
          <a:xfrm>
            <a:off x="960120" y="2996059"/>
            <a:ext cx="9281160" cy="3439426"/>
            <a:chOff x="30090" y="1686227"/>
            <a:chExt cx="6114363" cy="2857034"/>
          </a:xfrm>
        </p:grpSpPr>
        <p:sp>
          <p:nvSpPr>
            <p:cNvPr id="18" name="Овал 17">
              <a:extLst>
                <a:ext uri="{FF2B5EF4-FFF2-40B4-BE49-F238E27FC236}">
                  <a16:creationId xmlns:a16="http://schemas.microsoft.com/office/drawing/2014/main" id="{94DC48E9-2F0E-4594-AF75-1C23AC949004}"/>
                </a:ext>
              </a:extLst>
            </p:cNvPr>
            <p:cNvSpPr/>
            <p:nvPr/>
          </p:nvSpPr>
          <p:spPr>
            <a:xfrm>
              <a:off x="4347265" y="1825477"/>
              <a:ext cx="1797188" cy="1682026"/>
            </a:xfrm>
            <a:prstGeom prst="ellipse">
              <a:avLst/>
            </a:prstGeom>
            <a:solidFill>
              <a:srgbClr val="604878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Равнобедренный треугольник 18">
              <a:extLst>
                <a:ext uri="{FF2B5EF4-FFF2-40B4-BE49-F238E27FC236}">
                  <a16:creationId xmlns:a16="http://schemas.microsoft.com/office/drawing/2014/main" id="{CB22D038-4DA3-4F41-A3C8-60B52C546407}"/>
                </a:ext>
              </a:extLst>
            </p:cNvPr>
            <p:cNvSpPr/>
            <p:nvPr/>
          </p:nvSpPr>
          <p:spPr>
            <a:xfrm rot="3234977">
              <a:off x="4129013" y="2794262"/>
              <a:ext cx="771728" cy="512797"/>
            </a:xfrm>
            <a:prstGeom prst="triangle">
              <a:avLst>
                <a:gd name="adj" fmla="val 48654"/>
              </a:avLst>
            </a:prstGeom>
            <a:solidFill>
              <a:srgbClr val="4E85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FE670524-D1D0-4F30-86FD-9573BA0D5194}"/>
                </a:ext>
              </a:extLst>
            </p:cNvPr>
            <p:cNvSpPr/>
            <p:nvPr/>
          </p:nvSpPr>
          <p:spPr>
            <a:xfrm>
              <a:off x="3200655" y="2892504"/>
              <a:ext cx="1720961" cy="1650757"/>
            </a:xfrm>
            <a:prstGeom prst="ellipse">
              <a:avLst/>
            </a:prstGeom>
            <a:solidFill>
              <a:srgbClr val="4E854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Равнобедренный треугольник 20">
              <a:extLst>
                <a:ext uri="{FF2B5EF4-FFF2-40B4-BE49-F238E27FC236}">
                  <a16:creationId xmlns:a16="http://schemas.microsoft.com/office/drawing/2014/main" id="{BB40BDE4-5286-4510-95D5-97826A4DD41B}"/>
                </a:ext>
              </a:extLst>
            </p:cNvPr>
            <p:cNvSpPr/>
            <p:nvPr/>
          </p:nvSpPr>
          <p:spPr>
            <a:xfrm rot="8421698">
              <a:off x="3478095" y="2738878"/>
              <a:ext cx="702788" cy="542577"/>
            </a:xfrm>
            <a:prstGeom prst="triangle">
              <a:avLst>
                <a:gd name="adj" fmla="val 48654"/>
              </a:avLst>
            </a:prstGeom>
            <a:solidFill>
              <a:schemeClr val="accent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Овал 21">
              <a:extLst>
                <a:ext uri="{FF2B5EF4-FFF2-40B4-BE49-F238E27FC236}">
                  <a16:creationId xmlns:a16="http://schemas.microsoft.com/office/drawing/2014/main" id="{2D42709F-DBA9-40DF-A739-37054C0DBA64}"/>
                </a:ext>
              </a:extLst>
            </p:cNvPr>
            <p:cNvSpPr/>
            <p:nvPr/>
          </p:nvSpPr>
          <p:spPr>
            <a:xfrm>
              <a:off x="2515911" y="1686227"/>
              <a:ext cx="1744228" cy="1420031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Равнобедренный треугольник 22">
              <a:extLst>
                <a:ext uri="{FF2B5EF4-FFF2-40B4-BE49-F238E27FC236}">
                  <a16:creationId xmlns:a16="http://schemas.microsoft.com/office/drawing/2014/main" id="{F9C227B1-9163-4347-B210-210F8D4AB951}"/>
                </a:ext>
              </a:extLst>
            </p:cNvPr>
            <p:cNvSpPr/>
            <p:nvPr/>
          </p:nvSpPr>
          <p:spPr>
            <a:xfrm rot="2636526">
              <a:off x="2445905" y="2541966"/>
              <a:ext cx="764106" cy="555428"/>
            </a:xfrm>
            <a:prstGeom prst="triangle">
              <a:avLst>
                <a:gd name="adj" fmla="val 48654"/>
              </a:avLst>
            </a:prstGeom>
            <a:solidFill>
              <a:srgbClr val="9F293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Овал 23">
              <a:extLst>
                <a:ext uri="{FF2B5EF4-FFF2-40B4-BE49-F238E27FC236}">
                  <a16:creationId xmlns:a16="http://schemas.microsoft.com/office/drawing/2014/main" id="{D21FADDD-1F37-4E88-AD48-39FF26C15A4C}"/>
                </a:ext>
              </a:extLst>
            </p:cNvPr>
            <p:cNvSpPr/>
            <p:nvPr/>
          </p:nvSpPr>
          <p:spPr>
            <a:xfrm>
              <a:off x="30090" y="1760310"/>
              <a:ext cx="1637189" cy="1491569"/>
            </a:xfrm>
            <a:prstGeom prst="ellipse">
              <a:avLst/>
            </a:prstGeom>
            <a:solidFill>
              <a:srgbClr val="F07F0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0941889-BE9F-4086-8518-D141474D56EC}"/>
                </a:ext>
              </a:extLst>
            </p:cNvPr>
            <p:cNvSpPr txBox="1"/>
            <p:nvPr/>
          </p:nvSpPr>
          <p:spPr>
            <a:xfrm>
              <a:off x="83656" y="2018133"/>
              <a:ext cx="1562022" cy="6902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1. Тесно связан с научно-техническим обеспечением, с достижениями</a:t>
              </a:r>
              <a:r>
                <a:rPr kumimoji="0" lang="ru-RU" sz="1200" b="1" i="0" u="none" strike="noStrike" kern="0" cap="none" spc="0" normalizeH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 в предметной области проекта</a:t>
              </a:r>
              <a:endPara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Овал 25">
              <a:extLst>
                <a:ext uri="{FF2B5EF4-FFF2-40B4-BE49-F238E27FC236}">
                  <a16:creationId xmlns:a16="http://schemas.microsoft.com/office/drawing/2014/main" id="{44C99A9B-BB65-4166-A0E9-C61C6A9C0CD2}"/>
                </a:ext>
              </a:extLst>
            </p:cNvPr>
            <p:cNvSpPr/>
            <p:nvPr/>
          </p:nvSpPr>
          <p:spPr>
            <a:xfrm>
              <a:off x="1287767" y="2465858"/>
              <a:ext cx="1896527" cy="1776153"/>
            </a:xfrm>
            <a:prstGeom prst="ellipse">
              <a:avLst/>
            </a:prstGeom>
            <a:solidFill>
              <a:srgbClr val="9F293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5665CD2-1A3D-4BDA-8047-1150385BE921}"/>
                </a:ext>
              </a:extLst>
            </p:cNvPr>
            <p:cNvSpPr txBox="1"/>
            <p:nvPr/>
          </p:nvSpPr>
          <p:spPr>
            <a:xfrm>
              <a:off x="1375013" y="2723562"/>
              <a:ext cx="1734607" cy="115047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2. Объединяет знания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0" cap="none" spc="0" normalizeH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 и опыт по реализации определенных  идей, формируется зона проекта, принимаются решения по управлению проектом и кадровые ресурсы проекта</a:t>
              </a:r>
              <a:endPara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Равнобедренный треугольник 27">
              <a:extLst>
                <a:ext uri="{FF2B5EF4-FFF2-40B4-BE49-F238E27FC236}">
                  <a16:creationId xmlns:a16="http://schemas.microsoft.com/office/drawing/2014/main" id="{0D2807B7-AE8F-4435-B853-C8B712A5368C}"/>
                </a:ext>
              </a:extLst>
            </p:cNvPr>
            <p:cNvSpPr/>
            <p:nvPr/>
          </p:nvSpPr>
          <p:spPr>
            <a:xfrm rot="7944728">
              <a:off x="1103733" y="2951315"/>
              <a:ext cx="542560" cy="425092"/>
            </a:xfrm>
            <a:prstGeom prst="triangle">
              <a:avLst>
                <a:gd name="adj" fmla="val 48654"/>
              </a:avLst>
            </a:prstGeom>
            <a:solidFill>
              <a:srgbClr val="F07F0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CDAE4CC-0380-4BFD-BD7E-03B3C379072C}"/>
                </a:ext>
              </a:extLst>
            </p:cNvPr>
            <p:cNvSpPr txBox="1"/>
            <p:nvPr/>
          </p:nvSpPr>
          <p:spPr>
            <a:xfrm>
              <a:off x="2765226" y="1785526"/>
              <a:ext cx="1337233" cy="11504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3. Ориентируется на законодательно-правовые основы, на их основе заключаются соглашения, пишутся положения и др. документы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E6A6C05-4EDA-481E-8217-22A334F32956}"/>
                </a:ext>
              </a:extLst>
            </p:cNvPr>
            <p:cNvSpPr txBox="1"/>
            <p:nvPr/>
          </p:nvSpPr>
          <p:spPr>
            <a:xfrm>
              <a:off x="3187009" y="3376063"/>
              <a:ext cx="1734607" cy="53688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4. Финансирование проекта, материально-техническое</a:t>
              </a:r>
              <a:r>
                <a:rPr kumimoji="0" lang="ru-RU" sz="1200" b="1" i="0" u="none" strike="noStrike" kern="0" cap="none" spc="0" normalizeH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 оснащение реализации проекта</a:t>
              </a:r>
              <a:r>
                <a:rPr kumimoji="0" lang="ru-RU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 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C32D945-0CE7-4ECD-9736-984E4117741C}"/>
                </a:ext>
              </a:extLst>
            </p:cNvPr>
            <p:cNvSpPr txBox="1"/>
            <p:nvPr/>
          </p:nvSpPr>
          <p:spPr>
            <a:xfrm>
              <a:off x="4425877" y="2342727"/>
              <a:ext cx="1686022" cy="3834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5. Объединяет  знания и опыт по разработке самого проекта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23228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51464" y="94927"/>
            <a:ext cx="10049256" cy="48318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cap="all" dirty="0" smtClean="0"/>
              <a:t>Основные признаки проекта</a:t>
            </a:r>
            <a:endParaRPr lang="ru-RU" sz="2400" b="1" cap="all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549397" y="2212495"/>
            <a:ext cx="64007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pic>
        <p:nvPicPr>
          <p:cNvPr id="15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509" y="224386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371325587"/>
              </p:ext>
            </p:extLst>
          </p:nvPr>
        </p:nvGraphicFramePr>
        <p:xfrm>
          <a:off x="1634922" y="584663"/>
          <a:ext cx="8551494" cy="6142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20750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92979" y="224386"/>
            <a:ext cx="10049256" cy="12509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cap="all" dirty="0"/>
              <a:t>Понятие «Инновационный проект»</a:t>
            </a:r>
          </a:p>
        </p:txBody>
      </p:sp>
      <p:pic>
        <p:nvPicPr>
          <p:cNvPr id="1026" name="Picture 2" descr="человечки | Презентация, Картинки, Забавные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57" y="1663036"/>
            <a:ext cx="1475999" cy="14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человечки | Презентация, Картинки, Забавные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57" y="4594555"/>
            <a:ext cx="1475999" cy="14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3549397" y="2212495"/>
            <a:ext cx="64007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384581" y="2057413"/>
            <a:ext cx="75656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Инновация – это действие (или результат действия), направленное на удовлетворение новой потребности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384581" y="2703744"/>
            <a:ext cx="75656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Инновационная деятельность – это особая по характеру деятельность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84581" y="3194993"/>
            <a:ext cx="72597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Инновационные процессы – это процессы создания, освоения, использования и распространения инноваций.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28B1099-AE0E-44B1-A751-67A700B0FCC8}"/>
              </a:ext>
            </a:extLst>
          </p:cNvPr>
          <p:cNvSpPr txBox="1"/>
          <p:nvPr/>
        </p:nvSpPr>
        <p:spPr>
          <a:xfrm>
            <a:off x="2448589" y="4594555"/>
            <a:ext cx="8072883" cy="155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Проектная компетентность характеризует способность специалиста применять знания, умения и личностные качества, обеспечивающие готовность к выполнению проектной деятельности и ее успешность, осознание ее социальной значимости и личной ответственности за результат этой деятельности.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509" y="224386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3780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92808" y="231316"/>
            <a:ext cx="10049256" cy="12509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cap="all" dirty="0"/>
              <a:t>Модель проектной компетентности </a:t>
            </a:r>
          </a:p>
        </p:txBody>
      </p:sp>
      <p:pic>
        <p:nvPicPr>
          <p:cNvPr id="18" name="Picture 2" descr="человечки | Презентация, Картинки, Забавные фото">
            <a:extLst>
              <a:ext uri="{FF2B5EF4-FFF2-40B4-BE49-F238E27FC236}">
                <a16:creationId xmlns:a16="http://schemas.microsoft.com/office/drawing/2014/main" id="{55B4667B-51DE-4895-9FAE-B885FE3DB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57" y="1663036"/>
            <a:ext cx="1475999" cy="14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человечки | Презентация, Картинки, Забавные фото">
            <a:extLst>
              <a:ext uri="{FF2B5EF4-FFF2-40B4-BE49-F238E27FC236}">
                <a16:creationId xmlns:a16="http://schemas.microsoft.com/office/drawing/2014/main" id="{AEE4CBC6-6C0D-4FF2-873B-CA2AAAD0D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36" y="3319818"/>
            <a:ext cx="1422520" cy="1422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человечки | Презентация, Картинки, Забавные фото">
            <a:extLst>
              <a:ext uri="{FF2B5EF4-FFF2-40B4-BE49-F238E27FC236}">
                <a16:creationId xmlns:a16="http://schemas.microsoft.com/office/drawing/2014/main" id="{F1521124-CE44-4DE1-815A-6CE00DBFD0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22" y="4923121"/>
            <a:ext cx="1475999" cy="14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659A2CEF-B584-4951-975C-140E4F6D0C5D}"/>
              </a:ext>
            </a:extLst>
          </p:cNvPr>
          <p:cNvSpPr txBox="1"/>
          <p:nvPr/>
        </p:nvSpPr>
        <p:spPr>
          <a:xfrm>
            <a:off x="2431026" y="2401036"/>
            <a:ext cx="61009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Умение проектировать деятельность</a:t>
            </a:r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6E4708A-71BD-488E-981E-C41BCEC43004}"/>
              </a:ext>
            </a:extLst>
          </p:cNvPr>
          <p:cNvSpPr txBox="1"/>
          <p:nvPr/>
        </p:nvSpPr>
        <p:spPr>
          <a:xfrm>
            <a:off x="2431026" y="3902967"/>
            <a:ext cx="7234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Умение организовать и регулировать проектную деятельность</a:t>
            </a:r>
            <a:endParaRPr lang="ru-RU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F3582D5-0B76-422C-BCE1-335B1F7CED8F}"/>
              </a:ext>
            </a:extLst>
          </p:cNvPr>
          <p:cNvSpPr txBox="1"/>
          <p:nvPr/>
        </p:nvSpPr>
        <p:spPr>
          <a:xfrm>
            <a:off x="2352367" y="5456605"/>
            <a:ext cx="68112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Умение осуществлять коммуникативные действия в проектной деятельности</a:t>
            </a:r>
            <a:endParaRPr lang="ru-RU" dirty="0"/>
          </a:p>
        </p:txBody>
      </p:sp>
      <p:pic>
        <p:nvPicPr>
          <p:cNvPr id="9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17" y="157741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8494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71403" y="108150"/>
            <a:ext cx="10477191" cy="8032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cap="all" dirty="0"/>
              <a:t>Номинации в </a:t>
            </a:r>
            <a:r>
              <a:rPr lang="ru-RU" sz="1500" b="1" cap="all" dirty="0" smtClean="0"/>
              <a:t>2022 году</a:t>
            </a:r>
          </a:p>
          <a:p>
            <a:pPr algn="ctr"/>
            <a:r>
              <a:rPr lang="ru-RU" sz="1500" dirty="0"/>
              <a:t>письмо министерства образования, науки и молодежной политики Краснодарского края «О номинациях краевого образовательного конкурса «Инновационный поиск» в </a:t>
            </a:r>
            <a:r>
              <a:rPr lang="ru-RU" sz="1500" dirty="0" smtClean="0"/>
              <a:t>2022 </a:t>
            </a:r>
            <a:r>
              <a:rPr lang="ru-RU" sz="1500" dirty="0"/>
              <a:t>году» </a:t>
            </a:r>
            <a:r>
              <a:rPr lang="ru-RU" sz="1500" dirty="0" smtClean="0"/>
              <a:t> </a:t>
            </a:r>
            <a:r>
              <a:rPr lang="ru-RU" sz="1500" dirty="0"/>
              <a:t>о</a:t>
            </a:r>
            <a:r>
              <a:rPr lang="ru-RU" sz="1500" dirty="0" smtClean="0"/>
              <a:t>т 25.01.2022 </a:t>
            </a:r>
            <a:r>
              <a:rPr lang="ru-RU" sz="1500" dirty="0"/>
              <a:t>№ 47-01-13-1211/22</a:t>
            </a:r>
          </a:p>
        </p:txBody>
      </p:sp>
      <p:grpSp>
        <p:nvGrpSpPr>
          <p:cNvPr id="31" name="Группа 30"/>
          <p:cNvGrpSpPr/>
          <p:nvPr/>
        </p:nvGrpSpPr>
        <p:grpSpPr>
          <a:xfrm>
            <a:off x="868682" y="1221748"/>
            <a:ext cx="11073382" cy="547321"/>
            <a:chOff x="2231137" y="1340189"/>
            <a:chExt cx="8208001" cy="379278"/>
          </a:xfrm>
        </p:grpSpPr>
        <p:sp>
          <p:nvSpPr>
            <p:cNvPr id="9" name="Полилиния 8"/>
            <p:cNvSpPr/>
            <p:nvPr/>
          </p:nvSpPr>
          <p:spPr>
            <a:xfrm>
              <a:off x="2559458" y="1400419"/>
              <a:ext cx="7879680" cy="319048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dirty="0"/>
                <a:t>Эффективные воспитательные модели дошкольного образования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231137" y="1340189"/>
              <a:ext cx="632117" cy="31581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2" name="Группа 31"/>
          <p:cNvGrpSpPr/>
          <p:nvPr/>
        </p:nvGrpSpPr>
        <p:grpSpPr>
          <a:xfrm>
            <a:off x="834507" y="1868687"/>
            <a:ext cx="11107557" cy="781021"/>
            <a:chOff x="2231133" y="1842874"/>
            <a:chExt cx="8233333" cy="709626"/>
          </a:xfrm>
        </p:grpSpPr>
        <p:sp>
          <p:nvSpPr>
            <p:cNvPr id="11" name="Полилиния 10"/>
            <p:cNvSpPr/>
            <p:nvPr/>
          </p:nvSpPr>
          <p:spPr>
            <a:xfrm>
              <a:off x="2584786" y="1842874"/>
              <a:ext cx="7879680" cy="709626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tabLst>
                  <a:tab pos="357188" algn="l"/>
                </a:tabLst>
              </a:pPr>
              <a:r>
                <a:rPr lang="ru-RU" dirty="0"/>
                <a:t>Модели дошкольного образования, обеспечивающие доступность и качество дошкольного образования для всех детей, включая модели раннего развития детей (от 2 месяцев до 3 лет)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231133" y="1893756"/>
              <a:ext cx="657447" cy="45852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3" name="Группа 32"/>
          <p:cNvGrpSpPr/>
          <p:nvPr/>
        </p:nvGrpSpPr>
        <p:grpSpPr>
          <a:xfrm>
            <a:off x="782695" y="2711115"/>
            <a:ext cx="11091015" cy="671020"/>
            <a:chOff x="2218064" y="2616343"/>
            <a:chExt cx="8221071" cy="609680"/>
          </a:xfrm>
        </p:grpSpPr>
        <p:sp>
          <p:nvSpPr>
            <p:cNvPr id="13" name="Полилиния 12"/>
            <p:cNvSpPr/>
            <p:nvPr/>
          </p:nvSpPr>
          <p:spPr>
            <a:xfrm>
              <a:off x="2559455" y="2668023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dirty="0"/>
                <a:t>Модели дошкольного образования, обеспечивающие комфортную среду для творческой самореализации детей, родителей и педагогов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218064" y="2616343"/>
              <a:ext cx="682782" cy="47756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4" name="Группа 33"/>
          <p:cNvGrpSpPr/>
          <p:nvPr/>
        </p:nvGrpSpPr>
        <p:grpSpPr>
          <a:xfrm>
            <a:off x="782695" y="3439016"/>
            <a:ext cx="11073382" cy="593488"/>
            <a:chOff x="2231134" y="3271345"/>
            <a:chExt cx="8208001" cy="645731"/>
          </a:xfrm>
        </p:grpSpPr>
        <p:sp>
          <p:nvSpPr>
            <p:cNvPr id="19" name="Полилиния 18"/>
            <p:cNvSpPr/>
            <p:nvPr/>
          </p:nvSpPr>
          <p:spPr>
            <a:xfrm>
              <a:off x="2559455" y="3350034"/>
              <a:ext cx="7879680" cy="567042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Современные модели </a:t>
              </a:r>
              <a:r>
                <a:rPr lang="ru-RU" dirty="0" err="1"/>
                <a:t>тьюторского</a:t>
              </a:r>
              <a:r>
                <a:rPr lang="ru-RU" dirty="0"/>
                <a:t> сопровождения развития </a:t>
              </a:r>
              <a:r>
                <a:rPr lang="ru-RU" dirty="0" smtClean="0"/>
                <a:t>субъектов образовательного </a:t>
              </a:r>
              <a:r>
                <a:rPr lang="ru-RU" dirty="0"/>
                <a:t>процесса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231134" y="3271345"/>
              <a:ext cx="670525" cy="473229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5" name="Группа 34"/>
          <p:cNvGrpSpPr/>
          <p:nvPr/>
        </p:nvGrpSpPr>
        <p:grpSpPr>
          <a:xfrm>
            <a:off x="800331" y="4085628"/>
            <a:ext cx="11039208" cy="509742"/>
            <a:chOff x="2256465" y="3909607"/>
            <a:chExt cx="8182670" cy="463145"/>
          </a:xfrm>
        </p:grpSpPr>
        <p:sp>
          <p:nvSpPr>
            <p:cNvPr id="23" name="Полилиния 22"/>
            <p:cNvSpPr/>
            <p:nvPr/>
          </p:nvSpPr>
          <p:spPr>
            <a:xfrm>
              <a:off x="2559455" y="3989871"/>
              <a:ext cx="7879680" cy="382881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Эффективные инклюзивные модели дошкольного образования </a:t>
              </a: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256465" y="3909607"/>
              <a:ext cx="657452" cy="463144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2" name="Прямоугольник 1"/>
          <p:cNvSpPr/>
          <p:nvPr/>
        </p:nvSpPr>
        <p:spPr>
          <a:xfrm>
            <a:off x="1458311" y="891607"/>
            <a:ext cx="10268712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Дошкольные образовательные организации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782698" y="5489829"/>
            <a:ext cx="11073379" cy="592102"/>
            <a:chOff x="2231134" y="3909608"/>
            <a:chExt cx="8207999" cy="531403"/>
          </a:xfrm>
        </p:grpSpPr>
        <p:sp>
          <p:nvSpPr>
            <p:cNvPr id="22" name="Полилиния 21"/>
            <p:cNvSpPr/>
            <p:nvPr/>
          </p:nvSpPr>
          <p:spPr>
            <a:xfrm>
              <a:off x="2559453" y="3989870"/>
              <a:ext cx="7879680" cy="451141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Научно-методическое сопровождение непрерывного развития профессионального мастерства педагога ДОО</a:t>
              </a: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2231134" y="3909608"/>
              <a:ext cx="670522" cy="451141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26" name="Группа 25"/>
          <p:cNvGrpSpPr/>
          <p:nvPr/>
        </p:nvGrpSpPr>
        <p:grpSpPr>
          <a:xfrm>
            <a:off x="800332" y="4689839"/>
            <a:ext cx="11073378" cy="641113"/>
            <a:chOff x="2231135" y="3909608"/>
            <a:chExt cx="8207998" cy="637719"/>
          </a:xfrm>
        </p:grpSpPr>
        <p:sp>
          <p:nvSpPr>
            <p:cNvPr id="27" name="Полилиния 26"/>
            <p:cNvSpPr/>
            <p:nvPr/>
          </p:nvSpPr>
          <p:spPr>
            <a:xfrm>
              <a:off x="2559453" y="3989869"/>
              <a:ext cx="7879680" cy="557458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Эффективные модели системы формирования у дошкольников основ инженерно-технологической культуры</a:t>
              </a: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2231135" y="3909608"/>
              <a:ext cx="657452" cy="413846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29" name="Группа 28"/>
          <p:cNvGrpSpPr/>
          <p:nvPr/>
        </p:nvGrpSpPr>
        <p:grpSpPr>
          <a:xfrm>
            <a:off x="803381" y="6171361"/>
            <a:ext cx="11073379" cy="592102"/>
            <a:chOff x="2231134" y="3909608"/>
            <a:chExt cx="8207999" cy="531403"/>
          </a:xfrm>
        </p:grpSpPr>
        <p:sp>
          <p:nvSpPr>
            <p:cNvPr id="30" name="Полилиния 29"/>
            <p:cNvSpPr/>
            <p:nvPr/>
          </p:nvSpPr>
          <p:spPr>
            <a:xfrm>
              <a:off x="2559453" y="3989870"/>
              <a:ext cx="7879680" cy="451141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Инновационные модели </a:t>
              </a:r>
              <a:r>
                <a:rPr lang="en-US" dirty="0"/>
                <a:t>STEM</a:t>
              </a:r>
              <a:r>
                <a:rPr lang="ru-RU" dirty="0"/>
                <a:t>-образования в ДОУ</a:t>
              </a: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2231134" y="3909608"/>
              <a:ext cx="670522" cy="451141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37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98" y="34712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568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35671" y="86565"/>
            <a:ext cx="10872216" cy="10941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cap="all" dirty="0"/>
              <a:t>Номинации в 2022 году</a:t>
            </a:r>
          </a:p>
          <a:p>
            <a:pPr algn="ctr"/>
            <a:r>
              <a:rPr lang="ru-RU" dirty="0"/>
              <a:t>письмо министерства образования, науки и молодежной политики Краснодарского края </a:t>
            </a:r>
            <a:endParaRPr lang="ru-RU" dirty="0" smtClean="0"/>
          </a:p>
          <a:p>
            <a:pPr algn="ctr"/>
            <a:r>
              <a:rPr lang="ru-RU" dirty="0" smtClean="0"/>
              <a:t>«</a:t>
            </a:r>
            <a:r>
              <a:rPr lang="ru-RU" dirty="0"/>
              <a:t>О номинациях краевого образовательного конкурса «Инновационный поиск» в 2022 году»  </a:t>
            </a:r>
            <a:endParaRPr lang="ru-RU" dirty="0" smtClean="0"/>
          </a:p>
          <a:p>
            <a:pPr algn="ctr"/>
            <a:r>
              <a:rPr lang="ru-RU" dirty="0" smtClean="0"/>
              <a:t>от </a:t>
            </a:r>
            <a:r>
              <a:rPr lang="ru-RU" dirty="0"/>
              <a:t>25.01.2022 № 47-01-13-1211/22</a:t>
            </a:r>
          </a:p>
        </p:txBody>
      </p:sp>
      <p:grpSp>
        <p:nvGrpSpPr>
          <p:cNvPr id="31" name="Группа 30"/>
          <p:cNvGrpSpPr/>
          <p:nvPr/>
        </p:nvGrpSpPr>
        <p:grpSpPr>
          <a:xfrm>
            <a:off x="834505" y="1499955"/>
            <a:ext cx="11073379" cy="561866"/>
            <a:chOff x="2231137" y="1340188"/>
            <a:chExt cx="8207999" cy="625353"/>
          </a:xfrm>
        </p:grpSpPr>
        <p:sp>
          <p:nvSpPr>
            <p:cNvPr id="9" name="Полилиния 8"/>
            <p:cNvSpPr/>
            <p:nvPr/>
          </p:nvSpPr>
          <p:spPr>
            <a:xfrm>
              <a:off x="2559456" y="1431062"/>
              <a:ext cx="7879680" cy="534479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Современная образовательная среда в инклюзивном (или специальном) образовании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231137" y="1340188"/>
              <a:ext cx="850392" cy="540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2" name="Группа 31"/>
          <p:cNvGrpSpPr/>
          <p:nvPr/>
        </p:nvGrpSpPr>
        <p:grpSpPr>
          <a:xfrm>
            <a:off x="834505" y="2150159"/>
            <a:ext cx="11107556" cy="620473"/>
            <a:chOff x="2231134" y="1993350"/>
            <a:chExt cx="8233332" cy="586113"/>
          </a:xfrm>
        </p:grpSpPr>
        <p:sp>
          <p:nvSpPr>
            <p:cNvPr id="11" name="Полилиния 10"/>
            <p:cNvSpPr/>
            <p:nvPr/>
          </p:nvSpPr>
          <p:spPr>
            <a:xfrm>
              <a:off x="2584786" y="2078947"/>
              <a:ext cx="7879680" cy="500516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Современные модели </a:t>
              </a:r>
              <a:r>
                <a:rPr lang="ru-RU" dirty="0" err="1"/>
                <a:t>тьюторского</a:t>
              </a:r>
              <a:r>
                <a:rPr lang="ru-RU" dirty="0"/>
                <a:t> сопровождения развития субъектов образовательного процесса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231134" y="1993350"/>
              <a:ext cx="850393" cy="558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3" name="Группа 32"/>
          <p:cNvGrpSpPr/>
          <p:nvPr/>
        </p:nvGrpSpPr>
        <p:grpSpPr>
          <a:xfrm>
            <a:off x="834502" y="2828465"/>
            <a:ext cx="11073382" cy="609679"/>
            <a:chOff x="2231134" y="2625611"/>
            <a:chExt cx="8208001" cy="639070"/>
          </a:xfrm>
        </p:grpSpPr>
        <p:sp>
          <p:nvSpPr>
            <p:cNvPr id="13" name="Полилиния 12"/>
            <p:cNvSpPr/>
            <p:nvPr/>
          </p:nvSpPr>
          <p:spPr>
            <a:xfrm>
              <a:off x="2559455" y="2706681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Современные возможности интеграции теоретических знаний и практического опыта в специальном образовании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231134" y="2625611"/>
              <a:ext cx="850393" cy="54000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4" name="Группа 33"/>
          <p:cNvGrpSpPr/>
          <p:nvPr/>
        </p:nvGrpSpPr>
        <p:grpSpPr>
          <a:xfrm>
            <a:off x="868679" y="3532319"/>
            <a:ext cx="11073382" cy="527617"/>
            <a:chOff x="2231134" y="3271344"/>
            <a:chExt cx="8208001" cy="636690"/>
          </a:xfrm>
        </p:grpSpPr>
        <p:sp>
          <p:nvSpPr>
            <p:cNvPr id="19" name="Полилиния 18"/>
            <p:cNvSpPr/>
            <p:nvPr/>
          </p:nvSpPr>
          <p:spPr>
            <a:xfrm>
              <a:off x="2559455" y="3350034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Эффективные воспитательные системы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231134" y="3271344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5" name="Группа 34"/>
          <p:cNvGrpSpPr/>
          <p:nvPr/>
        </p:nvGrpSpPr>
        <p:grpSpPr>
          <a:xfrm>
            <a:off x="834502" y="4148274"/>
            <a:ext cx="11073382" cy="537795"/>
            <a:chOff x="2231134" y="3909607"/>
            <a:chExt cx="8208001" cy="638263"/>
          </a:xfrm>
        </p:grpSpPr>
        <p:sp>
          <p:nvSpPr>
            <p:cNvPr id="23" name="Полилиния 22"/>
            <p:cNvSpPr/>
            <p:nvPr/>
          </p:nvSpPr>
          <p:spPr>
            <a:xfrm>
              <a:off x="2559455" y="3989870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Инновационные модели организации обучения в профильных классах </a:t>
              </a: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231134" y="3909607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21" name="Группа 20"/>
          <p:cNvGrpSpPr/>
          <p:nvPr/>
        </p:nvGrpSpPr>
        <p:grpSpPr>
          <a:xfrm>
            <a:off x="834502" y="4814002"/>
            <a:ext cx="11073382" cy="494707"/>
            <a:chOff x="2231134" y="3909607"/>
            <a:chExt cx="8208001" cy="638263"/>
          </a:xfrm>
        </p:grpSpPr>
        <p:sp>
          <p:nvSpPr>
            <p:cNvPr id="22" name="Полилиния 21"/>
            <p:cNvSpPr/>
            <p:nvPr/>
          </p:nvSpPr>
          <p:spPr>
            <a:xfrm>
              <a:off x="2559455" y="3989870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Эффективные системы формирования школьной цифровой образовательной среды </a:t>
              </a: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2231134" y="3909607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26" name="Прямоугольник 25"/>
          <p:cNvSpPr/>
          <p:nvPr/>
        </p:nvSpPr>
        <p:spPr>
          <a:xfrm>
            <a:off x="1526659" y="1191395"/>
            <a:ext cx="10268712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Общеобразовательные организации, включая специальные (коррекционные)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834502" y="5407917"/>
            <a:ext cx="11073382" cy="654555"/>
            <a:chOff x="2231134" y="3909607"/>
            <a:chExt cx="8208001" cy="638263"/>
          </a:xfrm>
        </p:grpSpPr>
        <p:sp>
          <p:nvSpPr>
            <p:cNvPr id="29" name="Полилиния 28"/>
            <p:cNvSpPr/>
            <p:nvPr/>
          </p:nvSpPr>
          <p:spPr>
            <a:xfrm>
              <a:off x="2559455" y="3989870"/>
              <a:ext cx="7879680" cy="558000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r>
                <a:rPr lang="ru-RU" dirty="0"/>
                <a:t>Эффективные модели выявления, поддержки и развития одаренных и талантливых обучающихся</a:t>
              </a: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2231134" y="3909607"/>
              <a:ext cx="850393" cy="540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36" name="Группа 35"/>
          <p:cNvGrpSpPr/>
          <p:nvPr/>
        </p:nvGrpSpPr>
        <p:grpSpPr>
          <a:xfrm>
            <a:off x="834505" y="6097824"/>
            <a:ext cx="11073379" cy="688270"/>
            <a:chOff x="2231137" y="1340188"/>
            <a:chExt cx="8207999" cy="625353"/>
          </a:xfrm>
        </p:grpSpPr>
        <p:sp>
          <p:nvSpPr>
            <p:cNvPr id="37" name="Полилиния 36"/>
            <p:cNvSpPr/>
            <p:nvPr/>
          </p:nvSpPr>
          <p:spPr>
            <a:xfrm>
              <a:off x="2559456" y="1431062"/>
              <a:ext cx="7879680" cy="534479"/>
            </a:xfrm>
            <a:custGeom>
              <a:avLst/>
              <a:gdLst>
                <a:gd name="connsiteX0" fmla="*/ 0 w 4465319"/>
                <a:gd name="connsiteY0" fmla="*/ 0 h 1395412"/>
                <a:gd name="connsiteX1" fmla="*/ 4465319 w 4465319"/>
                <a:gd name="connsiteY1" fmla="*/ 0 h 1395412"/>
                <a:gd name="connsiteX2" fmla="*/ 4465319 w 4465319"/>
                <a:gd name="connsiteY2" fmla="*/ 1395412 h 1395412"/>
                <a:gd name="connsiteX3" fmla="*/ 0 w 4465319"/>
                <a:gd name="connsiteY3" fmla="*/ 1395412 h 1395412"/>
                <a:gd name="connsiteX4" fmla="*/ 0 w 4465319"/>
                <a:gd name="connsiteY4" fmla="*/ 0 h 1395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5319" h="1395412">
                  <a:moveTo>
                    <a:pt x="0" y="0"/>
                  </a:moveTo>
                  <a:lnTo>
                    <a:pt x="4465319" y="0"/>
                  </a:lnTo>
                  <a:lnTo>
                    <a:pt x="4465319" y="1395412"/>
                  </a:lnTo>
                  <a:lnTo>
                    <a:pt x="0" y="1395412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0070C0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45159" tIns="243840" rIns="243840" bIns="243840" numCol="1" spcCol="1270" anchor="ctr" anchorCtr="0">
              <a:noAutofit/>
            </a:bodyPr>
            <a:lstStyle/>
            <a:p>
              <a:pPr lvl="0"/>
              <a:endParaRPr lang="ru-RU" dirty="0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2231137" y="1340188"/>
              <a:ext cx="850392" cy="540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39" name="Прямоугольник 38"/>
          <p:cNvSpPr/>
          <p:nvPr/>
        </p:nvSpPr>
        <p:spPr>
          <a:xfrm>
            <a:off x="2142744" y="6144784"/>
            <a:ext cx="8354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/>
              <a:t>Инновационные системы организации </a:t>
            </a:r>
            <a:r>
              <a:rPr lang="ru-RU" dirty="0" err="1"/>
              <a:t>здоровьесберегающей</a:t>
            </a:r>
            <a:r>
              <a:rPr lang="ru-RU" dirty="0"/>
              <a:t> среды в условиях коррекционного образовательного учреждения</a:t>
            </a:r>
          </a:p>
        </p:txBody>
      </p:sp>
      <p:pic>
        <p:nvPicPr>
          <p:cNvPr id="40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72" y="24074"/>
            <a:ext cx="1412413" cy="141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331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2526</TotalTime>
  <Words>1166</Words>
  <Application>Microsoft Office PowerPoint</Application>
  <PresentationFormat>Широкоэкранный</PresentationFormat>
  <Paragraphs>147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Н. Фильчакова</dc:creator>
  <cp:lastModifiedBy>Светлана Н. Фильчакова</cp:lastModifiedBy>
  <cp:revision>170</cp:revision>
  <cp:lastPrinted>2021-04-15T08:37:03Z</cp:lastPrinted>
  <dcterms:created xsi:type="dcterms:W3CDTF">2021-03-16T08:02:18Z</dcterms:created>
  <dcterms:modified xsi:type="dcterms:W3CDTF">2022-04-13T09:16:38Z</dcterms:modified>
</cp:coreProperties>
</file>