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91" r:id="rId2"/>
    <p:sldMasterId id="2147483704" r:id="rId3"/>
    <p:sldMasterId id="2147483717" r:id="rId4"/>
  </p:sldMasterIdLst>
  <p:notesMasterIdLst>
    <p:notesMasterId r:id="rId42"/>
  </p:notesMasterIdLst>
  <p:handoutMasterIdLst>
    <p:handoutMasterId r:id="rId43"/>
  </p:handoutMasterIdLst>
  <p:sldIdLst>
    <p:sldId id="797" r:id="rId5"/>
    <p:sldId id="258" r:id="rId6"/>
    <p:sldId id="259" r:id="rId7"/>
    <p:sldId id="260" r:id="rId8"/>
    <p:sldId id="795" r:id="rId9"/>
    <p:sldId id="264" r:id="rId10"/>
    <p:sldId id="323" r:id="rId11"/>
    <p:sldId id="327" r:id="rId12"/>
    <p:sldId id="328" r:id="rId13"/>
    <p:sldId id="332" r:id="rId14"/>
    <p:sldId id="333" r:id="rId15"/>
    <p:sldId id="343" r:id="rId16"/>
    <p:sldId id="344" r:id="rId17"/>
    <p:sldId id="345" r:id="rId18"/>
    <p:sldId id="346" r:id="rId19"/>
    <p:sldId id="349" r:id="rId20"/>
    <p:sldId id="351" r:id="rId21"/>
    <p:sldId id="352" r:id="rId22"/>
    <p:sldId id="354" r:id="rId23"/>
    <p:sldId id="358" r:id="rId24"/>
    <p:sldId id="359" r:id="rId25"/>
    <p:sldId id="360" r:id="rId26"/>
    <p:sldId id="361" r:id="rId27"/>
    <p:sldId id="362" r:id="rId28"/>
    <p:sldId id="364" r:id="rId29"/>
    <p:sldId id="368" r:id="rId30"/>
    <p:sldId id="369" r:id="rId31"/>
    <p:sldId id="370" r:id="rId32"/>
    <p:sldId id="371" r:id="rId33"/>
    <p:sldId id="373" r:id="rId34"/>
    <p:sldId id="374" r:id="rId35"/>
    <p:sldId id="375" r:id="rId36"/>
    <p:sldId id="377" r:id="rId37"/>
    <p:sldId id="378" r:id="rId38"/>
    <p:sldId id="798" r:id="rId39"/>
    <p:sldId id="799" r:id="rId40"/>
    <p:sldId id="800" r:id="rId41"/>
  </p:sldIdLst>
  <p:sldSz cx="9144000" cy="5143500" type="screen16x9"/>
  <p:notesSz cx="9925050" cy="6797675"/>
  <p:embeddedFontLst>
    <p:embeddedFont>
      <p:font typeface="Work Sans" panose="020B0604020202020204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B91"/>
    <a:srgbClr val="DE0000"/>
    <a:srgbClr val="72379F"/>
    <a:srgbClr val="894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37299B5-B70F-4142-ADF4-294A80659911}">
  <a:tblStyle styleId="{037299B5-B70F-4142-ADF4-294A806599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899" y="0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4F1C7-EA5C-4890-9C5F-8635249903BA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899" y="6456612"/>
            <a:ext cx="430085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1CCD4-FB02-4CB8-B0FB-AD7471D48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4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02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5b965402b_0_262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5b965402b_0_301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b96540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b965402b_0_45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80c5af95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80c5af954_0_163:notes"/>
          <p:cNvSpPr txBox="1">
            <a:spLocks noGrp="1"/>
          </p:cNvSpPr>
          <p:nvPr>
            <p:ph type="body" idx="1"/>
          </p:nvPr>
        </p:nvSpPr>
        <p:spPr>
          <a:xfrm>
            <a:off x="992506" y="3228896"/>
            <a:ext cx="794004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462DD-9FF7-450A-AEFA-2C42AE8CC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1AD77F-D65E-402E-BFB7-E41F9D1B1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D22E3D-071B-4279-B876-A491DDEB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859E73-0DF1-46A1-B71E-673E1454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4F4240-B6E9-4FA3-9FBC-7296ADA3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351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B93BB0-A76C-498B-ABDE-52B3E0F3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659D81-9519-44CD-845F-D20FB640B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F32AD-E97B-415D-A41F-77B77685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9AD759-56F3-4B03-85EF-8B71C28A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F55B40-BAD5-41A2-B29C-518EEDEF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212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BB7F0FF-208A-42A3-B349-A08DCDD55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5AD567-E8A0-4112-B6C6-12583B368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35FB95-F4C2-4E9F-BD40-DB76865E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DC42D6-8AD1-40D7-85C3-3E190CD0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5F1C7F-E69F-462A-BF7E-BBF952A8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652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43725" y="201920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5294163" y="455133"/>
            <a:ext cx="27888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 hasCustomPrompt="1"/>
          </p:nvPr>
        </p:nvSpPr>
        <p:spPr>
          <a:xfrm>
            <a:off x="4353625" y="73157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3"/>
          </p:nvPr>
        </p:nvSpPr>
        <p:spPr>
          <a:xfrm>
            <a:off x="5294163" y="829380"/>
            <a:ext cx="27888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>
            <a:off x="5294163" y="1519500"/>
            <a:ext cx="27888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5" hasCustomPrompt="1"/>
          </p:nvPr>
        </p:nvSpPr>
        <p:spPr>
          <a:xfrm>
            <a:off x="4353625" y="180337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>
            <a:off x="5294163" y="1893747"/>
            <a:ext cx="27888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5292350" y="2591300"/>
            <a:ext cx="27888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8" hasCustomPrompt="1"/>
          </p:nvPr>
        </p:nvSpPr>
        <p:spPr>
          <a:xfrm>
            <a:off x="4351813" y="287517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292350" y="2965547"/>
            <a:ext cx="27888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292350" y="3663100"/>
            <a:ext cx="27888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351813" y="394697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5"/>
          </p:nvPr>
        </p:nvSpPr>
        <p:spPr>
          <a:xfrm>
            <a:off x="5292350" y="4037347"/>
            <a:ext cx="27888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15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715902" y="1034775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715750" y="1780740"/>
            <a:ext cx="37125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25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715750" y="3315038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1462200" y="1922375"/>
            <a:ext cx="6217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90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712188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2"/>
          </p:nvPr>
        </p:nvSpPr>
        <p:spPr>
          <a:xfrm>
            <a:off x="712188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>
            <a:off x="3409800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>
            <a:off x="3409800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5"/>
          </p:nvPr>
        </p:nvSpPr>
        <p:spPr>
          <a:xfrm>
            <a:off x="6108300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6"/>
          </p:nvPr>
        </p:nvSpPr>
        <p:spPr>
          <a:xfrm>
            <a:off x="6108300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18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B0BCDB-5532-44C3-90DE-CAD59B505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04CC05-F4C5-40B6-A054-E156AE8B4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0E9D1B-6AFD-44B0-936C-1295CA15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43C4A4-8647-42C6-8942-0F688EA6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75509A-EE2B-4752-9D15-57C61EED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000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3F08E3-8C7A-490B-9047-77E53C12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D9E7AC-0C35-4469-AD18-446979245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256A16-A24A-4FA1-8EFB-A04E9AE7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3ABC06-DA4C-429B-8DCF-303C9890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D22718-B42C-4E88-8555-E8ABF238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6123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70AEBB-EA2F-4481-8661-604C97A0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D759C1-D65F-44DF-800D-724D69C9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E99804-B2D4-43EC-B46E-6EB92109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36ADD3-86B6-4286-826A-EE9E0A50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5C0DDD-5FE9-43F7-A5C7-B691F0F9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0890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E3962-87F1-4D2D-B174-417A9D16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937B1B-80E7-4744-9797-DB4C641C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17C723-0436-412F-AB73-B8B08F75A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7BA3EB-0665-40EB-B4EB-4EFBA8A1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E926F5-BAFD-44E8-B756-BAC1A6CB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949D05-6CFB-43C4-9324-62FFF98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9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29DA7-65BA-419C-BB1D-DF55AA10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449CC3-F21D-4916-A86B-ADEED01CA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A3F812-8F16-4ED5-982B-BB6A8DA6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5AFE21-67BB-4F74-B1E6-A51E3006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4DE697-FE44-4583-A098-D29FD0C5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644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CB4E03-239D-4262-87B7-64618D25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239556-181B-447F-940C-C0ECD19BF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06385D-CB99-41B4-8AC2-D27FD91C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63E464D-709F-4100-A64D-C8D5D71DA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63FEC0A-294A-44AE-B4B9-BFF5DD107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B4CAEF1-432B-4493-B9C6-E660AFD3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2AD78E8-5E41-476D-A436-EB55FA0A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BFA0B71-94E0-4EB4-B7E5-288E032B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07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715A3-6B34-4321-9231-0C231ACD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44531F0-04A5-4781-9E51-60D23AD1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D03D849-AD92-4153-ACAE-A5C5F438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832D2C4-66AB-435D-97D7-734B176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4746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B56774D-398D-4BE8-9C5C-73F67367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8E3A43-C82E-4110-9522-58FD8792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561ED78-4E96-4745-B824-2E549792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8266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5C27E8-9808-4F9A-A73F-B4E2D98A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4EDC7B-CC9B-4C38-B270-10D179C80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225B49-09F1-4070-A92D-707BF9EF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221D162-DFFA-4072-B824-BD87546F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BA5F25-3AD1-4DE3-857B-DF5504DF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8669D5-5531-4196-9041-CF435752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5255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77EF45-16CE-4094-BF49-6C5B56F7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E50553B-7E24-4CA9-B935-CFC4E5F35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8F0AF90-97A9-475C-8D38-33AE85658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147044-BDAA-45FD-8433-94FD5B94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A14A19-5B78-404C-AF7F-714E5B57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EADD81-AE63-4393-BC69-199984EE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6795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387F0B-7FED-4700-B7AD-F0B61BBD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5152872-CC78-4BC6-826B-B3C4998C4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78E685-E2B5-42AF-AE53-C249A77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596E01-C6A9-437F-B936-D3A54C44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A5C5A5-4C13-41BC-B6FD-4152F700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3772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04ED864-8663-4360-8154-E4FA11D4B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35920F-3EE8-4732-8076-577522484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3032EE-F756-481E-9E2C-49031F7F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5FB680-1D63-4E3C-8E19-E3395E2F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21A881-665D-4137-BC89-A2A3D5CE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7149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712188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2"/>
          </p:nvPr>
        </p:nvSpPr>
        <p:spPr>
          <a:xfrm>
            <a:off x="712188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>
            <a:off x="3409800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>
            <a:off x="3409800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5"/>
          </p:nvPr>
        </p:nvSpPr>
        <p:spPr>
          <a:xfrm>
            <a:off x="6108300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6"/>
          </p:nvPr>
        </p:nvSpPr>
        <p:spPr>
          <a:xfrm>
            <a:off x="6108300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825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B0BCDB-5532-44C3-90DE-CAD59B505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04CC05-F4C5-40B6-A054-E156AE8B4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0E9D1B-6AFD-44B0-936C-1295CA15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43C4A4-8647-42C6-8942-0F688EA6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75509A-EE2B-4752-9D15-57C61EED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8474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3F08E3-8C7A-490B-9047-77E53C12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D9E7AC-0C35-4469-AD18-446979245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256A16-A24A-4FA1-8EFB-A04E9AE7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3ABC06-DA4C-429B-8DCF-303C9890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D22718-B42C-4E88-8555-E8ABF238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601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F283AC-B0E7-4057-8363-271E219D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488366-6633-4A79-86DD-C021956F7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36F246-13B8-4BD7-B796-36E66CA0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AD11D-E849-4960-88F7-FFB795BC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905A86-3A92-4DFB-AB98-DD84CC67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8836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70AEBB-EA2F-4481-8661-604C97A0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D759C1-D65F-44DF-800D-724D69C9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E99804-B2D4-43EC-B46E-6EB92109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36ADD3-86B6-4286-826A-EE9E0A50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5C0DDD-5FE9-43F7-A5C7-B691F0F9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7152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E3962-87F1-4D2D-B174-417A9D16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937B1B-80E7-4744-9797-DB4C641C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17C723-0436-412F-AB73-B8B08F75A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7BA3EB-0665-40EB-B4EB-4EFBA8A1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E926F5-BAFD-44E8-B756-BAC1A6CB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949D05-6CFB-43C4-9324-62FFF98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0210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CB4E03-239D-4262-87B7-64618D25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239556-181B-447F-940C-C0ECD19BF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06385D-CB99-41B4-8AC2-D27FD91C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63E464D-709F-4100-A64D-C8D5D71DA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63FEC0A-294A-44AE-B4B9-BFF5DD107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B4CAEF1-432B-4493-B9C6-E660AFD3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2AD78E8-5E41-476D-A436-EB55FA0A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BFA0B71-94E0-4EB4-B7E5-288E032B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3458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715A3-6B34-4321-9231-0C231ACD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44531F0-04A5-4781-9E51-60D23AD1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D03D849-AD92-4153-ACAE-A5C5F438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832D2C4-66AB-435D-97D7-734B176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0869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B56774D-398D-4BE8-9C5C-73F67367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8E3A43-C82E-4110-9522-58FD8792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561ED78-4E96-4745-B824-2E549792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311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5C27E8-9808-4F9A-A73F-B4E2D98A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4EDC7B-CC9B-4C38-B270-10D179C80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225B49-09F1-4070-A92D-707BF9EF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221D162-DFFA-4072-B824-BD87546F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BA5F25-3AD1-4DE3-857B-DF5504DF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8669D5-5531-4196-9041-CF435752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1417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77EF45-16CE-4094-BF49-6C5B56F7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E50553B-7E24-4CA9-B935-CFC4E5F35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8F0AF90-97A9-475C-8D38-33AE85658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147044-BDAA-45FD-8433-94FD5B94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A14A19-5B78-404C-AF7F-714E5B57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EADD81-AE63-4393-BC69-199984EE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0435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387F0B-7FED-4700-B7AD-F0B61BBD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5152872-CC78-4BC6-826B-B3C4998C4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78E685-E2B5-42AF-AE53-C249A77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596E01-C6A9-437F-B936-D3A54C44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A5C5A5-4C13-41BC-B6FD-4152F700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2501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04ED864-8663-4360-8154-E4FA11D4B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35920F-3EE8-4732-8076-577522484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3032EE-F756-481E-9E2C-49031F7F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5FB680-1D63-4E3C-8E19-E3395E2F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21A881-665D-4137-BC89-A2A3D5CE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4175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712188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2"/>
          </p:nvPr>
        </p:nvSpPr>
        <p:spPr>
          <a:xfrm>
            <a:off x="712188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>
            <a:off x="3409800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>
            <a:off x="3409800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5"/>
          </p:nvPr>
        </p:nvSpPr>
        <p:spPr>
          <a:xfrm>
            <a:off x="6108300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6"/>
          </p:nvPr>
        </p:nvSpPr>
        <p:spPr>
          <a:xfrm>
            <a:off x="6108300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1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81EEF5-BFD4-4589-82FF-81202079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DA154A-D637-4FBE-B771-540889256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64EFAB-5A8F-4772-A674-55F3C21A2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136EDA-CF6C-46E6-890C-65CB0F3B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0869EB-3B1A-4D4D-8DB8-79A9A3B9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B5A9F8-3E02-4072-9C82-733A6FEE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2504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B0BCDB-5532-44C3-90DE-CAD59B505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04CC05-F4C5-40B6-A054-E156AE8B4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0E9D1B-6AFD-44B0-936C-1295CA15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43C4A4-8647-42C6-8942-0F688EA6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75509A-EE2B-4752-9D15-57C61EED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7955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3F08E3-8C7A-490B-9047-77E53C12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D9E7AC-0C35-4469-AD18-446979245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256A16-A24A-4FA1-8EFB-A04E9AE7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3ABC06-DA4C-429B-8DCF-303C9890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D22718-B42C-4E88-8555-E8ABF238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3996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70AEBB-EA2F-4481-8661-604C97A0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D759C1-D65F-44DF-800D-724D69C9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E99804-B2D4-43EC-B46E-6EB92109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36ADD3-86B6-4286-826A-EE9E0A50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5C0DDD-5FE9-43F7-A5C7-B691F0F9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1078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E3962-87F1-4D2D-B174-417A9D16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937B1B-80E7-4744-9797-DB4C641C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17C723-0436-412F-AB73-B8B08F75A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7BA3EB-0665-40EB-B4EB-4EFBA8A1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E926F5-BAFD-44E8-B756-BAC1A6CB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949D05-6CFB-43C4-9324-62FFF98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4572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CB4E03-239D-4262-87B7-64618D25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239556-181B-447F-940C-C0ECD19BF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06385D-CB99-41B4-8AC2-D27FD91C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63E464D-709F-4100-A64D-C8D5D71DA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63FEC0A-294A-44AE-B4B9-BFF5DD107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B4CAEF1-432B-4493-B9C6-E660AFD3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2AD78E8-5E41-476D-A436-EB55FA0A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BFA0B71-94E0-4EB4-B7E5-288E032B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9105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715A3-6B34-4321-9231-0C231ACD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44531F0-04A5-4781-9E51-60D23AD1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D03D849-AD92-4153-ACAE-A5C5F438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832D2C4-66AB-435D-97D7-734B176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3363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B56774D-398D-4BE8-9C5C-73F67367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8E3A43-C82E-4110-9522-58FD8792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561ED78-4E96-4745-B824-2E549792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5707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5C27E8-9808-4F9A-A73F-B4E2D98A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4EDC7B-CC9B-4C38-B270-10D179C80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225B49-09F1-4070-A92D-707BF9EF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221D162-DFFA-4072-B824-BD87546F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BA5F25-3AD1-4DE3-857B-DF5504DF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8669D5-5531-4196-9041-CF435752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7197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77EF45-16CE-4094-BF49-6C5B56F7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E50553B-7E24-4CA9-B935-CFC4E5F35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8F0AF90-97A9-475C-8D38-33AE85658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147044-BDAA-45FD-8433-94FD5B94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A14A19-5B78-404C-AF7F-714E5B57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EADD81-AE63-4393-BC69-199984EE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4552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387F0B-7FED-4700-B7AD-F0B61BBD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5152872-CC78-4BC6-826B-B3C4998C4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78E685-E2B5-42AF-AE53-C249A77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596E01-C6A9-437F-B936-D3A54C44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A5C5A5-4C13-41BC-B6FD-4152F700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678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20D798-A1D3-4FB3-9BC1-7B6149B7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5C59F4-32BE-4E60-AD2A-4F1A8A97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223DEDA-0DF0-4140-AB99-1A891BF70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4023C4-9CAB-4FBA-8105-EBFBC756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9AEFA15-04DB-49FA-A117-BA9064E7C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0D5FD59-CD34-4D7B-AC76-D1133649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AF77B66-CF4E-4F52-B6B5-4E45AFFE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67AA989-1BCA-4417-AEBD-32734A16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4845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04ED864-8663-4360-8154-E4FA11D4B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35920F-3EE8-4732-8076-577522484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3032EE-F756-481E-9E2C-49031F7F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5FB680-1D63-4E3C-8E19-E3395E2F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21A881-665D-4137-BC89-A2A3D5CE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251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712188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2"/>
          </p:nvPr>
        </p:nvSpPr>
        <p:spPr>
          <a:xfrm>
            <a:off x="712188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>
            <a:off x="3409800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>
            <a:off x="3409800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5"/>
          </p:nvPr>
        </p:nvSpPr>
        <p:spPr>
          <a:xfrm>
            <a:off x="6108300" y="29468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6"/>
          </p:nvPr>
        </p:nvSpPr>
        <p:spPr>
          <a:xfrm>
            <a:off x="6108300" y="3316625"/>
            <a:ext cx="2322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2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571BA-BA6A-42F1-8DB3-74BA8283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3C5666-F90A-46B1-8FA3-14F8AD34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49FFC2-2EBE-4F99-B244-03BD75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E652544-A178-4F0F-B33A-7C7AD910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542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2C4C9C-2C3A-443E-A989-EFA0AE40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22A27BE-663B-4721-B6B0-E7E43E12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00C015-EC47-4B70-BED4-168C4EF5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697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8C3D85-DA4F-4CFD-BBE7-2E39AA28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3A2AE6-A8C7-4A2A-9ADA-769588B5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681D97-F842-4CC6-8E47-5544A2FCD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8052F7-0784-4463-BE39-2BA2C5DE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0C7E78-6FBA-446C-AABA-30A7C538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46E656-40B1-4707-B433-ADE04572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625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93D38-D30D-4023-9F80-60C35220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588ACE-24EB-4E68-A87E-E79A2B863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E39F6C-0AE0-4690-9968-7EF21CA17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9902F1-F4F7-4C22-B230-521D8C22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791E77-5A8D-403D-9D2F-21D9D711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8E8F75-6D8E-4CC6-9750-8D4FA83F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815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74C45-D272-4029-A59D-2E365C9E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E9B003-8787-4EFA-BA0D-80D102E6A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1AD6D8-9FC6-49A0-AADC-8B1148FE0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8FED-332E-4B9D-9E3C-317269E895F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329F9E-C93A-408C-859C-6BD497B29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71DDA5-7E84-47B0-AA23-DD9B59159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4F57-218D-4948-AC69-86050F13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3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9A1F4-E4A9-4564-BCDA-2BFF0570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139F96-BDFD-4133-8015-1824496B6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3EA7DB-25D3-4997-AE5E-6EF14337F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F45D7D-E223-4428-92C2-52EA0532F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B9AA8D-7FE5-4A12-9155-A08FF369F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4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9A1F4-E4A9-4564-BCDA-2BFF0570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139F96-BDFD-4133-8015-1824496B6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3EA7DB-25D3-4997-AE5E-6EF14337F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F45D7D-E223-4428-92C2-52EA0532F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B9AA8D-7FE5-4A12-9155-A08FF369F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9A1F4-E4A9-4564-BCDA-2BFF0570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139F96-BDFD-4133-8015-1824496B6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3EA7DB-25D3-4997-AE5E-6EF14337F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D117-CF1A-49A2-AAF6-E9A0D8EA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F45D7D-E223-4428-92C2-52EA0532F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B9AA8D-7FE5-4A12-9155-A08FF369F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A9D84-39EC-47F8-A164-6FF5C96B6B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44450"/>
            <a:ext cx="4919663" cy="5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35546"/>
            <a:ext cx="8640960" cy="39964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rgbClr val="350E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solidFill>
                <a:srgbClr val="350E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defTabSz="6844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Четырехугольники 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 заданиях </a:t>
            </a: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ОГЭ</a:t>
            </a:r>
          </a:p>
          <a:p>
            <a:pPr marL="0" indent="0" algn="ctr" defTabSz="6844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по математике</a:t>
            </a:r>
          </a:p>
          <a:p>
            <a:pPr marL="0" indent="0" algn="ctr" defTabSz="6844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3300" b="1" dirty="0" smtClean="0">
              <a:solidFill>
                <a:srgbClr val="C0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0" indent="0" algn="ctr" defTabSz="6844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 smtClean="0">
                <a:solidFill>
                  <a:srgbClr val="341B9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Клепань </a:t>
            </a:r>
            <a:r>
              <a:rPr lang="ru-RU" sz="2000" b="1" dirty="0">
                <a:solidFill>
                  <a:srgbClr val="341B9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Людмила Ивановна,</a:t>
            </a:r>
          </a:p>
          <a:p>
            <a:pPr marL="0" indent="0" algn="ctr" defTabSz="6844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>
                <a:solidFill>
                  <a:srgbClr val="341B9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учитель математики МАОУ СОШ №99</a:t>
            </a:r>
          </a:p>
          <a:p>
            <a:pPr marL="0" indent="0" algn="ctr" defTabSz="6844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>
                <a:solidFill>
                  <a:srgbClr val="341B9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имени </a:t>
            </a:r>
            <a:r>
              <a:rPr lang="ru-RU" sz="2000" b="1" dirty="0">
                <a:solidFill>
                  <a:srgbClr val="341B9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дважды Героя </a:t>
            </a:r>
            <a:r>
              <a:rPr lang="ru-RU" sz="2000" b="1" dirty="0" smtClean="0">
                <a:solidFill>
                  <a:srgbClr val="341B9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Советского Союза </a:t>
            </a:r>
            <a:r>
              <a:rPr lang="ru-RU" sz="2000" b="1" dirty="0">
                <a:solidFill>
                  <a:srgbClr val="341B9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Бориса Сафонова</a:t>
            </a:r>
          </a:p>
          <a:p>
            <a:pPr marL="0" indent="0" algn="ctr" defTabSz="6844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dirty="0" smtClean="0">
                <a:solidFill>
                  <a:srgbClr val="341B9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341B9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36F0CC-9C4C-4605-88DD-44D9319DBB91}"/>
              </a:ext>
            </a:extLst>
          </p:cNvPr>
          <p:cNvSpPr txBox="1"/>
          <p:nvPr/>
        </p:nvSpPr>
        <p:spPr>
          <a:xfrm>
            <a:off x="251520" y="141480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341B9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 класс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AF1CFA-C0B9-4C15-B258-2C8BC0169803}"/>
              </a:ext>
            </a:extLst>
          </p:cNvPr>
          <p:cNvSpPr txBox="1"/>
          <p:nvPr/>
        </p:nvSpPr>
        <p:spPr>
          <a:xfrm>
            <a:off x="2843809" y="4081724"/>
            <a:ext cx="37384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Готовимся к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ОГЭ-2022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"/>
    </mc:Choice>
    <mc:Fallback xmlns="">
      <p:transition spd="slow" advTm="25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1" y="1131590"/>
            <a:ext cx="9144000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параллелограмме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ABCD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две стороны равны 12 и 5,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 угол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равен 30</a:t>
            </a:r>
            <a:r>
              <a:rPr lang="ru-RU" sz="24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Найдите площадь параллелограмма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ABCD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одзаголовок 5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571999" y="2139702"/>
                <a:ext cx="4176464" cy="1512168"/>
              </a:xfrm>
            </p:spPr>
            <p:txBody>
              <a:bodyPr/>
              <a:lstStyle/>
              <a:p>
                <a:pPr algn="l"/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Решение.</a:t>
                </a:r>
              </a:p>
              <a:p>
                <a:pPr algn="l"/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1)</a:t>
                </a:r>
                <a:r>
                  <a:rPr lang="ru-RU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2400" baseline="-25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ABCD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AB ∙ AD ∙ sin ∠A</a:t>
                </a:r>
              </a:p>
              <a:p>
                <a:pPr algn="l"/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2)</a:t>
                </a:r>
                <a:r>
                  <a:rPr lang="ru-RU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2400" baseline="-25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ABCD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 ∙ 12 ∙ sin 30</a:t>
                </a:r>
                <a:r>
                  <a:rPr lang="en-US" sz="2400" baseline="30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 </a:t>
                </a:r>
                <a:endParaRPr lang="ru-RU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3)</a:t>
                </a:r>
                <a:r>
                  <a:rPr lang="ru-RU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2400" baseline="-25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ABCD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 ∙</a:t>
                </a:r>
                <a:r>
                  <a:rPr lang="ru-RU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ru-RU" sz="24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30</a:t>
                </a:r>
              </a:p>
              <a:p>
                <a:pPr algn="l"/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Ответ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</mc:Choice>
        <mc:Fallback xmlns="">
          <p:sp>
            <p:nvSpPr>
              <p:cNvPr id="9" name="Под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71999" y="2139702"/>
                <a:ext cx="4176464" cy="1512168"/>
              </a:xfrm>
              <a:blipFill>
                <a:blip r:embed="rId3"/>
                <a:stretch>
                  <a:fillRect l="-2336" t="-2823" b="-5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0" y="105475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7694"/>
            <a:ext cx="3712157" cy="21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32023" y="1203598"/>
            <a:ext cx="8964488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6.</a:t>
            </a: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Найдите площадь параллелограмма, изображенного на рисунке.</a:t>
            </a:r>
            <a:endParaRPr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71597" y="2211710"/>
            <a:ext cx="4620883" cy="1512168"/>
          </a:xfrm>
        </p:spPr>
        <p:txBody>
          <a:bodyPr/>
          <a:lstStyle/>
          <a:p>
            <a:pPr algn="l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algn="l"/>
            <a:endParaRPr 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ru-RU" sz="24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пар.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(3 + 5)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∙ 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= 8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∙ 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= 96</a:t>
            </a:r>
            <a:endParaRPr lang="en-US" sz="2400" baseline="30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endParaRPr lang="en-US" sz="24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			Ответ: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96</a:t>
            </a:r>
          </a:p>
          <a:p>
            <a:pPr algn="l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5475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3718"/>
            <a:ext cx="3933856" cy="21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276563" y="1635646"/>
            <a:ext cx="8615917" cy="172398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971600" y="1520970"/>
            <a:ext cx="7200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Трапецией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называется четырехугольник, у которого две стороны параллельны, а две другие не параллельны.</a:t>
            </a:r>
            <a:endParaRPr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320530" y="3412470"/>
            <a:ext cx="1573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AD || BC </a:t>
            </a:r>
          </a:p>
        </p:txBody>
      </p:sp>
      <p:sp>
        <p:nvSpPr>
          <p:cNvPr id="7" name="Google Shape;290;p32"/>
          <p:cNvSpPr txBox="1">
            <a:spLocks/>
          </p:cNvSpPr>
          <p:nvPr/>
        </p:nvSpPr>
        <p:spPr>
          <a:xfrm>
            <a:off x="0" y="51470"/>
            <a:ext cx="91440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>
              <a:buClr>
                <a:srgbClr val="4F476F"/>
              </a:buClr>
            </a:pP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Трапеция</a:t>
            </a:r>
            <a:endParaRPr lang="ru-RU" sz="28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Теоретический материал</a:t>
            </a:r>
          </a:p>
          <a:p>
            <a:pPr marL="0" indent="0"/>
            <a:endParaRPr lang="ru-RU" sz="2000" b="1" dirty="0">
              <a:solidFill>
                <a:schemeClr val="accent3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40" y="2887761"/>
            <a:ext cx="3273281" cy="1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/>
              <p:cNvSpPr txBox="1">
                <a:spLocks noChangeArrowheads="1"/>
              </p:cNvSpPr>
              <p:nvPr/>
            </p:nvSpPr>
            <p:spPr bwMode="auto">
              <a:xfrm>
                <a:off x="86579" y="3697472"/>
                <a:ext cx="9001000" cy="119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ru-RU" sz="19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Свойство 4. </a:t>
                </a:r>
                <a:r>
                  <a:rPr lang="ru-RU" sz="19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Средняя линия трапеции параллельна основаниям и равна </a:t>
                </a:r>
                <a:endParaRPr lang="en-US" sz="19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9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их </a:t>
                </a:r>
                <a:r>
                  <a:rPr lang="ru-RU" sz="1900" b="1" dirty="0" err="1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полусумме</a:t>
                </a:r>
                <a:r>
                  <a:rPr lang="ru-RU" sz="19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19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  <a:p>
                <a:pPr algn="ctr"/>
                <a:r>
                  <a:rPr lang="en-US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 || a ; l || b 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0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79" y="3697472"/>
                <a:ext cx="9001000" cy="1190069"/>
              </a:xfrm>
              <a:prstGeom prst="rect">
                <a:avLst/>
              </a:prstGeom>
              <a:blipFill>
                <a:blip r:embed="rId3"/>
                <a:stretch>
                  <a:fillRect l="-609" t="-2564" b="-10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654" y="3004975"/>
            <a:ext cx="9001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9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Свойство </a:t>
            </a:r>
            <a:r>
              <a:rPr lang="en-US" altLang="ru-RU" sz="19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9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Сумма углов, прилегающих к боковой стороне трапеции, равна 180°.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∠A</a:t>
            </a:r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</a:t>
            </a:r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∠B</a:t>
            </a:r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180°,</a:t>
            </a:r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∠C</a:t>
            </a:r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</a:t>
            </a:r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∠D </a:t>
            </a:r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180°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654" y="2217807"/>
            <a:ext cx="9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9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Свойство 2.</a:t>
            </a:r>
            <a:r>
              <a:rPr lang="ru-RU" altLang="ru-RU" sz="19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равнобедренной трапеции углы при каждом основании равны.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∠A</a:t>
            </a:r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∠D</a:t>
            </a:r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∠B</a:t>
            </a:r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∠C</a:t>
            </a:r>
            <a:endParaRPr lang="ru-RU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5655" y="1089601"/>
            <a:ext cx="90428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9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Свойство 1.</a:t>
            </a:r>
            <a:r>
              <a:rPr lang="ru-RU" altLang="ru-RU" sz="19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Трапеция называется равнобедренной, если её боковые стороны равны.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</a:t>
            </a:r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ru-RU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CD </a:t>
            </a:r>
            <a:endParaRPr lang="ru-RU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233" y="319605"/>
            <a:ext cx="618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Трапеция и её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13866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107504" y="811441"/>
            <a:ext cx="8615917" cy="172398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899592" y="915566"/>
            <a:ext cx="7200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indent="-6350" algn="just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Площадь трапеции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равна произведению </a:t>
            </a:r>
            <a:r>
              <a:rPr lang="ru-RU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полусуммы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ее оснований на высоту (a, b, h</a:t>
            </a:r>
            <a:r>
              <a:rPr 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364088" y="2608080"/>
                <a:ext cx="1683474" cy="779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en-US" sz="2800" b="1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608080"/>
                <a:ext cx="1683474" cy="779059"/>
              </a:xfrm>
              <a:prstGeom prst="rect">
                <a:avLst/>
              </a:prstGeom>
              <a:blipFill>
                <a:blip r:embed="rId3"/>
                <a:stretch>
                  <a:fillRect l="-7609" r="-2899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99099"/>
            <a:ext cx="2956316" cy="15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0" y="1275606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1.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трапеции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ABCD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 основаниями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угол А равен 36</a:t>
            </a:r>
            <a:r>
              <a:rPr lang="ru-RU" sz="24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Найдите угол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трапеции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ABCD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Ответ дайте в градусах. 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03545" y="2355726"/>
            <a:ext cx="3712871" cy="1512168"/>
          </a:xfrm>
        </p:spPr>
        <p:txBody>
          <a:bodyPr/>
          <a:lstStyle/>
          <a:p>
            <a:pPr algn="l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1) 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A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 + 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B  = 180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2) 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B = 180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 -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A</a:t>
            </a:r>
            <a:endParaRPr lang="ru-RU" sz="2400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3) 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B = 180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 - 36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= 144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</a:p>
          <a:p>
            <a:pPr algn="l"/>
            <a:endParaRPr lang="ru-RU" sz="2400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algn="r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Ответ: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144</a:t>
            </a:r>
            <a:endParaRPr lang="en-US" sz="2400" baseline="30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Cambria Math"/>
              <a:ea typeface="Cambria Math"/>
            </a:endParaRPr>
          </a:p>
          <a:p>
            <a:endParaRPr lang="ru-RU" sz="2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-20538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Трапеция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08617"/>
            <a:ext cx="3767016" cy="17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71500" y="987574"/>
            <a:ext cx="90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2.</a:t>
            </a: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Угол между высотой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CN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 боковой стороной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CD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равнобедренной трапеции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ABCD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равен 10</a:t>
            </a:r>
            <a:r>
              <a:rPr lang="ru-RU" sz="24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Найдите угол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BAD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Ответ дайте в градусах. 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88024" y="2139702"/>
            <a:ext cx="4176464" cy="1512168"/>
          </a:xfrm>
        </p:spPr>
        <p:txBody>
          <a:bodyPr/>
          <a:lstStyle/>
          <a:p>
            <a:pPr algn="l"/>
            <a:r>
              <a:rPr lang="ru-RU" sz="2400" dirty="0">
                <a:latin typeface="Cambria Math"/>
                <a:ea typeface="Cambria Math"/>
              </a:rPr>
              <a:t>Решение.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1) 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A =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 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D</a:t>
            </a:r>
            <a:endParaRPr lang="en-US" sz="2400" baseline="30000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2)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∆ CND –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прямоугольный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3) 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NCD +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CDN = 90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  <a:endParaRPr lang="ru-RU" sz="2400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4) 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CDN = 90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 - 10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= 80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</a:p>
          <a:p>
            <a:pPr algn="l"/>
            <a:endParaRPr lang="ru-RU" sz="2400" dirty="0">
              <a:latin typeface="Cambria Math"/>
              <a:ea typeface="Cambria Math"/>
            </a:endParaRPr>
          </a:p>
          <a:p>
            <a:pPr algn="l"/>
            <a:r>
              <a:rPr lang="ru-RU" sz="2400" dirty="0">
                <a:latin typeface="Cambria Math"/>
                <a:ea typeface="Cambria Math"/>
              </a:rPr>
              <a:t>				Ответ: </a:t>
            </a:r>
            <a:r>
              <a:rPr lang="en-US" sz="2400" dirty="0" smtClean="0">
                <a:latin typeface="Cambria Math"/>
                <a:ea typeface="Cambria Math"/>
              </a:rPr>
              <a:t>80</a:t>
            </a:r>
            <a:endParaRPr lang="en-US" sz="2400" baseline="30000" dirty="0">
              <a:latin typeface="Cambria Math"/>
              <a:ea typeface="Cambria Math"/>
            </a:endParaRPr>
          </a:p>
          <a:p>
            <a:pPr algn="l"/>
            <a:endParaRPr lang="en-US" sz="2400" dirty="0">
              <a:latin typeface="Cambria Math"/>
              <a:ea typeface="Cambria Math"/>
            </a:endParaRPr>
          </a:p>
          <a:p>
            <a:endParaRPr lang="ru-RU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-20538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Трапеция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98971"/>
            <a:ext cx="4565312" cy="18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35496" y="1203598"/>
            <a:ext cx="90364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3.</a:t>
            </a: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Высота трапеции равна 18, а основания равны 3 и 13. Найдите площадь трапеции. 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5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851920" y="2046327"/>
                <a:ext cx="5076056" cy="1512168"/>
              </a:xfrm>
            </p:spPr>
            <p:txBody>
              <a:bodyPr/>
              <a:lstStyle/>
              <a:p>
                <a:pPr marL="12700" indent="-12700" algn="l"/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Решение.</a:t>
                </a:r>
              </a:p>
              <a:p>
                <a:pPr marL="12700" indent="-12700" algn="l"/>
                <a:r>
                  <a:rPr lang="en-US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400" b="1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700" indent="-12700" algn="l"/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2400" b="1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𝑨𝑩𝑪𝑫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𝑩𝑪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𝑩𝑯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700" indent="-12700" algn="l"/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2400" i="1" baseline="-250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𝑨𝑩𝑪𝑫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𝟏𝟒𝟒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700" indent="-12700" algn="l"/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700" indent="-12700" algn="r"/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Ответ: 144</a:t>
                </a:r>
                <a:endParaRPr lang="en-US" sz="2400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од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851920" y="2046327"/>
                <a:ext cx="5076056" cy="1512168"/>
              </a:xfrm>
              <a:blipFill rotWithShape="1">
                <a:blip r:embed="rId3"/>
                <a:stretch>
                  <a:fillRect l="-1921" t="-2823" r="-1801" b="-77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496" y="-20538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Трапеция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1710"/>
            <a:ext cx="3742634" cy="19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71500" y="1019234"/>
            <a:ext cx="90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4.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Средняя линия трапеции равна 16, а её высота равна 5. Найдите площадь трапеции.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22587" y="1964266"/>
            <a:ext cx="4425877" cy="1512168"/>
          </a:xfrm>
        </p:spPr>
        <p:txBody>
          <a:bodyPr/>
          <a:lstStyle/>
          <a:p>
            <a:pPr algn="l"/>
            <a:r>
              <a:rPr lang="ru-RU" sz="2400" dirty="0">
                <a:latin typeface="Cambria Math"/>
                <a:ea typeface="Cambria Math"/>
              </a:rPr>
              <a:t>Решение.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1) l –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средняя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линия трапеции 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2) S</a:t>
            </a:r>
            <a:r>
              <a:rPr lang="ru-RU" sz="2400" baseline="-25000" dirty="0">
                <a:solidFill>
                  <a:srgbClr val="002060"/>
                </a:solidFill>
                <a:latin typeface="Cambria Math"/>
                <a:ea typeface="Cambria Math"/>
              </a:rPr>
              <a:t>тр.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=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l ∙ h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3) S</a:t>
            </a:r>
            <a:r>
              <a:rPr lang="ru-RU" sz="2400" baseline="-25000" dirty="0">
                <a:solidFill>
                  <a:srgbClr val="002060"/>
                </a:solidFill>
                <a:latin typeface="Cambria Math"/>
                <a:ea typeface="Cambria Math"/>
              </a:rPr>
              <a:t>тр.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= 16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∙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 5 = 80</a:t>
            </a:r>
          </a:p>
          <a:p>
            <a:pPr algn="l"/>
            <a:endParaRPr lang="ru-RU" sz="2400" dirty="0">
              <a:latin typeface="Cambria Math"/>
              <a:ea typeface="Cambria Math"/>
            </a:endParaRPr>
          </a:p>
          <a:p>
            <a:pPr algn="r"/>
            <a:r>
              <a:rPr lang="ru-RU" sz="2400" dirty="0">
                <a:latin typeface="Cambria Math"/>
                <a:ea typeface="Cambria Math"/>
              </a:rPr>
              <a:t>				Ответ: 80</a:t>
            </a:r>
            <a:endParaRPr lang="en-US" sz="2400" baseline="30000" dirty="0">
              <a:latin typeface="Cambria Math"/>
              <a:ea typeface="Cambria Math"/>
            </a:endParaRPr>
          </a:p>
          <a:p>
            <a:pPr algn="l"/>
            <a:endParaRPr lang="en-US" sz="2400" dirty="0">
              <a:latin typeface="Cambria Math"/>
              <a:ea typeface="Cambria Math"/>
            </a:endParaRPr>
          </a:p>
          <a:p>
            <a:endParaRPr lang="ru-RU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-20538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Трапеция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5686"/>
            <a:ext cx="4140784" cy="21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9;p32"/>
          <p:cNvSpPr/>
          <p:nvPr/>
        </p:nvSpPr>
        <p:spPr>
          <a:xfrm>
            <a:off x="0" y="1275606"/>
            <a:ext cx="9144000" cy="864096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107504" y="1005577"/>
            <a:ext cx="91085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5.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Основания трапеции равны 11 и 19, а её площадь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равна 45. Найдите высоту трапеции.  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одзаголовок 5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572000" y="1932597"/>
                <a:ext cx="3816424" cy="1512168"/>
              </a:xfrm>
            </p:spPr>
            <p:txBody>
              <a:bodyPr/>
              <a:lstStyle/>
              <a:p>
                <a:pPr marL="12700" indent="-12700" algn="l"/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Решение.</a:t>
                </a:r>
              </a:p>
              <a:p>
                <a:pPr marL="12700" indent="-12700" algn="l">
                  <a:lnSpc>
                    <a:spcPts val="45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𝐒𝐀𝐁𝐂𝐃</m:t>
                      </m:r>
                      <m:r>
                        <a:rPr lang="en-US" sz="2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𝐁𝐂</m:t>
                          </m:r>
                          <m:r>
                            <a:rPr lang="en-US" sz="2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𝐀𝐃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𝐂𝐊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700" indent="-12700" algn="l">
                  <a:lnSpc>
                    <a:spcPts val="4500"/>
                  </a:lnSpc>
                </a:pP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en-US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𝐂𝐊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700" indent="-12700" algn="l">
                  <a:lnSpc>
                    <a:spcPts val="4500"/>
                  </a:lnSpc>
                </a:pP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en-US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en-US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𝐂𝐊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700" indent="-12700" algn="l">
                  <a:lnSpc>
                    <a:spcPts val="4500"/>
                  </a:lnSpc>
                </a:pP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4) CK = 45 : 15 = 3</a:t>
                </a:r>
                <a:endParaRPr lang="ru-RU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700" indent="-12700" algn="r"/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Ответ: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2400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од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72000" y="1932597"/>
                <a:ext cx="3816424" cy="1512168"/>
              </a:xfrm>
              <a:blipFill rotWithShape="1">
                <a:blip r:embed="rId3"/>
                <a:stretch>
                  <a:fillRect l="-2556" t="-2419" r="-2396" b="-113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496" y="-20538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Трапеция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9702"/>
            <a:ext cx="4068470" cy="23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49601"/>
            <a:ext cx="40324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solidFill>
                <a:srgbClr val="2F193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ork Sans"/>
            </a:endParaRPr>
          </a:p>
          <a:p>
            <a:endParaRPr lang="ru-RU" sz="4000" b="1" dirty="0">
              <a:solidFill>
                <a:srgbClr val="2F1932"/>
              </a:solidFill>
              <a:sym typeface="Work Sans"/>
            </a:endParaRPr>
          </a:p>
          <a:p>
            <a:endParaRPr lang="ru-RU" sz="4000" b="1" dirty="0">
              <a:solidFill>
                <a:srgbClr val="2F193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ork Sans"/>
            </a:endParaRPr>
          </a:p>
          <a:p>
            <a:r>
              <a:rPr lang="ru-RU" sz="4000" b="1" dirty="0">
                <a:solidFill>
                  <a:srgbClr val="2F1932"/>
                </a:solidFill>
                <a:sym typeface="Work Sans"/>
              </a:rPr>
              <a:t/>
            </a:r>
            <a:br>
              <a:rPr lang="ru-RU" sz="4000" b="1" dirty="0">
                <a:solidFill>
                  <a:srgbClr val="2F1932"/>
                </a:solidFill>
                <a:sym typeface="Work Sans"/>
              </a:rPr>
            </a:b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827DBF2-B9DF-44A8-AAFA-575F08104B55}"/>
              </a:ext>
            </a:extLst>
          </p:cNvPr>
          <p:cNvCxnSpPr/>
          <p:nvPr/>
        </p:nvCxnSpPr>
        <p:spPr>
          <a:xfrm flipV="1">
            <a:off x="1763688" y="1419622"/>
            <a:ext cx="1512168" cy="367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1F1096-ECD7-48F5-9CD8-5DADEACAD9F3}"/>
              </a:ext>
            </a:extLst>
          </p:cNvPr>
          <p:cNvCxnSpPr>
            <a:cxnSpLocks/>
          </p:cNvCxnSpPr>
          <p:nvPr/>
        </p:nvCxnSpPr>
        <p:spPr>
          <a:xfrm>
            <a:off x="5436096" y="1419622"/>
            <a:ext cx="1279470" cy="370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FF0069D5-F5CF-475A-8446-4C85D160A66D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481961" y="1488555"/>
            <a:ext cx="0" cy="298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E701F10-6653-4082-9852-ADD3245DA830}"/>
              </a:ext>
            </a:extLst>
          </p:cNvPr>
          <p:cNvSpPr/>
          <p:nvPr/>
        </p:nvSpPr>
        <p:spPr>
          <a:xfrm>
            <a:off x="71558" y="1779662"/>
            <a:ext cx="255622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D0B01C2-B2AE-4A9F-ADF3-708665E03AA7}"/>
              </a:ext>
            </a:extLst>
          </p:cNvPr>
          <p:cNvSpPr/>
          <p:nvPr/>
        </p:nvSpPr>
        <p:spPr>
          <a:xfrm>
            <a:off x="6300192" y="1790049"/>
            <a:ext cx="273630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Трапеция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8F10C74-1C94-4397-8402-D3ACE07FF21A}"/>
              </a:ext>
            </a:extLst>
          </p:cNvPr>
          <p:cNvSpPr/>
          <p:nvPr/>
        </p:nvSpPr>
        <p:spPr>
          <a:xfrm>
            <a:off x="3059832" y="1786971"/>
            <a:ext cx="284425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Прямоугольник, квадрат и ромб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308C6A4-669A-4F1A-A63E-3F64DDC3D971}"/>
              </a:ext>
            </a:extLst>
          </p:cNvPr>
          <p:cNvSpPr/>
          <p:nvPr/>
        </p:nvSpPr>
        <p:spPr>
          <a:xfrm>
            <a:off x="2637625" y="411510"/>
            <a:ext cx="338437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506507" y="1333423"/>
            <a:ext cx="8064896" cy="1331298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672362" y="1203598"/>
            <a:ext cx="7923002" cy="1039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Прямоугольником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называется параллелограмм, у которого все углы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прямые</a:t>
            </a:r>
            <a:endParaRPr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364088" y="2305583"/>
            <a:ext cx="187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∠A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 = 90</a:t>
            </a:r>
            <a:r>
              <a:rPr lang="ru-RU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0</a:t>
            </a:r>
          </a:p>
          <a:p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∠ B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 = 90</a:t>
            </a:r>
            <a:r>
              <a:rPr lang="ru-RU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0</a:t>
            </a:r>
          </a:p>
          <a:p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∠ C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 = 90</a:t>
            </a:r>
            <a:r>
              <a:rPr lang="ru-RU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0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Work Sans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∠ D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 = 90</a:t>
            </a:r>
            <a:r>
              <a:rPr lang="ru-RU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0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Work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5" y="123478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28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Теоретический материал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90056"/>
            <a:ext cx="3023366" cy="18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79331" y="1371421"/>
            <a:ext cx="8785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Свойство 1.</a:t>
            </a:r>
            <a:r>
              <a:rPr lang="ru-RU" alt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Все углы прямоугольника – прямые, а противоположные стороны – равны.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∠A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∠C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∠B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∠D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90</a:t>
            </a:r>
            <a:r>
              <a:rPr lang="ru-RU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CD, BC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 </a:t>
            </a:r>
          </a:p>
        </p:txBody>
      </p:sp>
      <p:sp>
        <p:nvSpPr>
          <p:cNvPr id="13" name="Google Shape;291;p32"/>
          <p:cNvSpPr txBox="1">
            <a:spLocks/>
          </p:cNvSpPr>
          <p:nvPr/>
        </p:nvSpPr>
        <p:spPr>
          <a:xfrm>
            <a:off x="273604" y="267494"/>
            <a:ext cx="836178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ru-RU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Прямоугольник и его свойства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3604" y="2715766"/>
            <a:ext cx="86910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Свойство 2.</a:t>
            </a:r>
            <a:r>
              <a:rPr lang="ru-RU" altLang="ru-RU" sz="24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Диагонали прямоугольника равны и точкой пересечения делятся пополам.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AO = BO = CO = DO 	</a:t>
            </a:r>
          </a:p>
        </p:txBody>
      </p:sp>
    </p:spTree>
    <p:extLst>
      <p:ext uri="{BB962C8B-B14F-4D97-AF65-F5344CB8AC3E}">
        <p14:creationId xmlns:p14="http://schemas.microsoft.com/office/powerpoint/2010/main" val="15625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1209725" y="1275606"/>
            <a:ext cx="6320232" cy="185288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0" y="565959"/>
            <a:ext cx="91440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2800" dirty="0"/>
              <a:t> </a:t>
            </a:r>
            <a:r>
              <a:rPr lang="ru-RU" sz="3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Площадь прямоугольника </a:t>
            </a:r>
            <a:r>
              <a:rPr lang="ru-RU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равна произведению длин его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смежных сторон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364088" y="2758419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S=ab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59988"/>
            <a:ext cx="2682018" cy="19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9;p32"/>
          <p:cNvSpPr/>
          <p:nvPr/>
        </p:nvSpPr>
        <p:spPr>
          <a:xfrm>
            <a:off x="0" y="974145"/>
            <a:ext cx="9144000" cy="1323001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107504" y="987574"/>
            <a:ext cx="89289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Диагональ прямоугольника образует угол 35</a:t>
            </a:r>
            <a:r>
              <a:rPr lang="ru-RU" sz="24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 одной из его сторон. Найдите острый угол между диагоналями этого прямоугольника. Ответ дайте в градусах.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79912" y="2211710"/>
            <a:ext cx="4320480" cy="1872208"/>
          </a:xfrm>
        </p:spPr>
        <p:txBody>
          <a:bodyPr/>
          <a:lstStyle/>
          <a:p>
            <a:pPr algn="l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1) ∆ AOB -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равнобедренный</a:t>
            </a:r>
            <a:endParaRPr lang="en-US" sz="2400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2)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∠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BAO =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ABO = 35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3)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AOB = 180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 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- (35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+ 35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) =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=180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 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- 70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= 110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0</a:t>
            </a:r>
          </a:p>
          <a:p>
            <a:pPr algn="l"/>
            <a:endParaRPr lang="ru-RU" sz="2400" dirty="0">
              <a:latin typeface="Cambria Math"/>
              <a:ea typeface="Cambria Math"/>
            </a:endParaRPr>
          </a:p>
          <a:p>
            <a:pPr algn="r"/>
            <a:r>
              <a:rPr lang="ru-RU" sz="2400" dirty="0">
                <a:latin typeface="Cambria Math"/>
                <a:ea typeface="Cambria Math"/>
              </a:rPr>
              <a:t>			Ответ: </a:t>
            </a:r>
            <a:r>
              <a:rPr lang="en-US" sz="2400" dirty="0">
                <a:latin typeface="Cambria Math"/>
                <a:ea typeface="Cambria Math"/>
              </a:rPr>
              <a:t>110</a:t>
            </a:r>
            <a:endParaRPr lang="en-US" sz="2400" baseline="30000" dirty="0">
              <a:latin typeface="Cambria Math"/>
              <a:ea typeface="Cambria Math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7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Прямоугольник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83302"/>
            <a:ext cx="3671747" cy="20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17175" y="960128"/>
            <a:ext cx="90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прямоугольнике одна из сторон равна 24, диагональ равна 25. Найдите вторую сторону прямоугольника.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19872" y="1917602"/>
            <a:ext cx="5079404" cy="2607520"/>
          </a:xfrm>
        </p:spPr>
        <p:txBody>
          <a:bodyPr/>
          <a:lstStyle/>
          <a:p>
            <a:pPr marL="139700" indent="0" algn="l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marL="139700" indent="0" algn="l"/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1) ∆ ADC – </a:t>
            </a:r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прямоугольный</a:t>
            </a:r>
          </a:p>
          <a:p>
            <a:pPr marL="139700" indent="0" algn="l"/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2) по теореме Пифагора</a:t>
            </a:r>
          </a:p>
          <a:p>
            <a:pPr marL="139700" indent="0" algn="l"/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AC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=AD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+ CD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</a:p>
          <a:p>
            <a:pPr marL="139700" indent="0" algn="l"/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3</a:t>
            </a:r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)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25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=AD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+ 24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</a:p>
          <a:p>
            <a:pPr marL="139700" indent="0" algn="l"/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4</a:t>
            </a:r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)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AD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 = 25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 - 24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=</a:t>
            </a:r>
          </a:p>
          <a:p>
            <a:pPr marL="139700" indent="0" algn="l"/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= (25-24) ∙ (25+24) = 1 ∙ 49 = 49</a:t>
            </a:r>
          </a:p>
          <a:p>
            <a:pPr marL="139700" indent="0" algn="l"/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5) AD = 7</a:t>
            </a:r>
          </a:p>
          <a:p>
            <a:pPr marL="139700" indent="0" algn="l"/>
            <a:r>
              <a:rPr lang="ru-RU" sz="2000" dirty="0">
                <a:latin typeface="Cambria Math"/>
                <a:ea typeface="Cambria Math"/>
              </a:rPr>
              <a:t>                                                   Ответ: 7</a:t>
            </a:r>
            <a:endParaRPr lang="en-US" sz="2000" baseline="30000" dirty="0">
              <a:latin typeface="Cambria Math"/>
              <a:ea typeface="Cambria Math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7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Прямоугольник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ublic\Documents\ОГЭ уроки\Рисунок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52" y="1851670"/>
            <a:ext cx="16343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89;p32"/>
          <p:cNvSpPr/>
          <p:nvPr/>
        </p:nvSpPr>
        <p:spPr>
          <a:xfrm>
            <a:off x="0" y="970096"/>
            <a:ext cx="9144000" cy="1525597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35496" y="915566"/>
            <a:ext cx="8928992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прямоугольнике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ABCD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сторона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равна 8,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сторона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равна 15.</a:t>
            </a:r>
            <a:b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а)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Найдите </a:t>
            </a:r>
            <a:r>
              <a:rPr lang="en-US" sz="24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tgCAD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Найдите длину диагонали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AC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в)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Найдите площадь прямоугольника.</a:t>
            </a:r>
            <a:b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одзаголовок 5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220072" y="2245593"/>
                <a:ext cx="2592288" cy="2304256"/>
              </a:xfrm>
            </p:spPr>
            <p:txBody>
              <a:bodyPr/>
              <a:lstStyle/>
              <a:p>
                <a:pPr algn="l"/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Решение «а».</a:t>
                </a:r>
              </a:p>
              <a:p>
                <a:pPr algn="l"/>
                <a:r>
                  <a:rPr lang="ru-RU" sz="24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1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)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 Math"/>
                    <a:ea typeface="Cambria Math"/>
                  </a:rPr>
                  <a:t>tgCAD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𝑪𝑫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𝑨𝑫</m:t>
                        </m:r>
                      </m:den>
                    </m:f>
                  </m:oMath>
                </a14:m>
                <a:endParaRPr lang="ru-RU" sz="2400" baseline="-25000" dirty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algn="l"/>
                <a:r>
                  <a:rPr lang="ru-RU" sz="24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2)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BC = AD = 15</a:t>
                </a:r>
              </a:p>
              <a:p>
                <a:pPr algn="l"/>
                <a:r>
                  <a:rPr lang="ru-RU" sz="24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3)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AB = CD = 8</a:t>
                </a:r>
              </a:p>
              <a:p>
                <a:pPr algn="l"/>
                <a:r>
                  <a:rPr lang="ru-RU" sz="24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4)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 Math"/>
                    <a:ea typeface="Cambria Math"/>
                  </a:rPr>
                  <a:t>tgCAD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8 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15 </m:t>
                        </m:r>
                      </m:den>
                    </m:f>
                  </m:oMath>
                </a14:m>
                <a:endParaRPr lang="ru-RU" sz="2400" baseline="-25000" dirty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algn="r"/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15 </m:t>
                        </m:r>
                      </m:den>
                    </m:f>
                  </m:oMath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од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220072" y="2245593"/>
                <a:ext cx="2592288" cy="2304256"/>
              </a:xfrm>
              <a:blipFill rotWithShape="1">
                <a:blip r:embed="rId3"/>
                <a:stretch>
                  <a:fillRect l="-3521" t="-1587" b="-18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одзаголовок 5"/>
          <p:cNvSpPr>
            <a:spLocks noGrp="1"/>
          </p:cNvSpPr>
          <p:nvPr>
            <p:ph type="subTitle" idx="2"/>
          </p:nvPr>
        </p:nvSpPr>
        <p:spPr>
          <a:xfrm>
            <a:off x="5220072" y="2250771"/>
            <a:ext cx="2736304" cy="2049171"/>
          </a:xfrm>
        </p:spPr>
        <p:txBody>
          <a:bodyPr/>
          <a:lstStyle/>
          <a:p>
            <a:pPr marL="0" indent="0" algn="l" defTabSz="914400"/>
            <a:r>
              <a:rPr lang="ru-RU" sz="2400" b="1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 «б».</a:t>
            </a:r>
          </a:p>
          <a:p>
            <a:pPr marL="0" indent="0" algn="l" defTabSz="914400"/>
            <a:r>
              <a:rPr lang="ru-RU" sz="2400" dirty="0" smtClean="0">
                <a:solidFill>
                  <a:srgbClr val="002060"/>
                </a:solidFill>
                <a:latin typeface="Cambria Math"/>
                <a:ea typeface="Cambria Math"/>
              </a:rPr>
              <a:t>1) </a:t>
            </a:r>
            <a:r>
              <a:rPr lang="en-US" sz="2400" dirty="0" smtClean="0">
                <a:solidFill>
                  <a:srgbClr val="002060"/>
                </a:solidFill>
                <a:latin typeface="Cambria Math"/>
                <a:ea typeface="Cambria Math"/>
              </a:rPr>
              <a:t>AC</a:t>
            </a:r>
            <a:r>
              <a:rPr lang="en-US" sz="2400" baseline="30000" dirty="0" smtClean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Cambria Math"/>
                <a:ea typeface="Cambria Math"/>
              </a:rPr>
              <a:t>=AB</a:t>
            </a:r>
            <a:r>
              <a:rPr lang="en-US" sz="2400" baseline="30000" dirty="0" smtClean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Cambria Math"/>
                <a:ea typeface="Cambria Math"/>
              </a:rPr>
              <a:t>+BC</a:t>
            </a:r>
            <a:r>
              <a:rPr lang="en-US" sz="2400" baseline="30000" dirty="0" smtClean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endParaRPr lang="ru-RU" sz="2400" baseline="30000" dirty="0" smtClean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marL="0" indent="0" algn="l" defTabSz="914400"/>
            <a:r>
              <a:rPr lang="ru-RU" sz="2400" dirty="0" smtClean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AC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=8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+15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2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=</a:t>
            </a:r>
          </a:p>
          <a:p>
            <a:pPr marL="139700" indent="0" algn="l"/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= 64 + 225 = 289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3)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AC = 17</a:t>
            </a:r>
          </a:p>
          <a:p>
            <a:pPr algn="r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b="1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17</a:t>
            </a:r>
            <a:endParaRPr lang="ru-RU" sz="2400" b="1" dirty="0">
              <a:solidFill>
                <a:schemeClr val="accent6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7110" y="2288942"/>
            <a:ext cx="3099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 «в».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S</a:t>
            </a:r>
            <a:r>
              <a:rPr lang="en-US" sz="24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ABCD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AB ∙ BC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2)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4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ABCD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8 ∙ 15 = 120</a:t>
            </a:r>
          </a:p>
          <a:p>
            <a:endParaRPr lang="en-US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</a:t>
            </a:r>
            <a:r>
              <a:rPr lang="en-US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120</a:t>
            </a:r>
            <a:endParaRPr lang="ru-RU" sz="2400" b="1" dirty="0">
              <a:solidFill>
                <a:schemeClr val="accent6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47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Прямоугольник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5693"/>
            <a:ext cx="2730782" cy="1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6" grpId="0" uiExpand="1" build="p"/>
      <p:bldP spid="6" grpId="1" build="p"/>
      <p:bldP spid="9" grpId="0" uiExpand="1" build="p"/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539552" y="2211710"/>
            <a:ext cx="7776864" cy="936104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539552" y="1510815"/>
            <a:ext cx="7488831" cy="1202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Квадратом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называется прямоугольник, у которого все стороны равны</a:t>
            </a:r>
            <a:endParaRPr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435583" y="3125316"/>
            <a:ext cx="2936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AB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=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BC=CD=DA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61" y="26749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Квадрат</a:t>
            </a:r>
            <a:endParaRPr lang="ru-RU" sz="28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Теоретический материал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43" y="2475649"/>
            <a:ext cx="1798171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1;p32"/>
          <p:cNvSpPr txBox="1">
            <a:spLocks/>
          </p:cNvSpPr>
          <p:nvPr/>
        </p:nvSpPr>
        <p:spPr>
          <a:xfrm>
            <a:off x="192088" y="483518"/>
            <a:ext cx="836178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ru-RU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Квадрат и его свойства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038" y="1275606"/>
            <a:ext cx="9123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Свойство 1.</a:t>
            </a:r>
            <a:r>
              <a:rPr lang="ru-RU" alt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Все углы квадрата – прямые, а все стороны – равны.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∠A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∠C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∠B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∠D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90</a:t>
            </a:r>
            <a:r>
              <a:rPr lang="ru-RU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CD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0038" y="2722670"/>
            <a:ext cx="9123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Свойство 2.</a:t>
            </a:r>
            <a:r>
              <a:rPr lang="ru-RU" altLang="ru-RU" sz="24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Диагонали квадрата равны и точкой пересечения делятся пополам.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AO = BO = CO = DO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277240" y="1347614"/>
            <a:ext cx="8399216" cy="1780872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309854" y="462693"/>
            <a:ext cx="8064896" cy="1584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indent="-6350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Площадь квадрата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равна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квадрату его стороны</a:t>
            </a:r>
          </a:p>
          <a:p>
            <a:pPr marL="6350" indent="-6350"/>
            <a:r>
              <a:rPr lang="ru-RU" sz="28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3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6350" indent="-6350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Периметр квадрата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равна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сумме всех сторон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716016" y="2355726"/>
            <a:ext cx="30219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a</a:t>
            </a:r>
            <a:r>
              <a:rPr lang="ru-RU" sz="2800" b="1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a+a+a+a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8454"/>
            <a:ext cx="1798171" cy="18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9;p32"/>
          <p:cNvSpPr/>
          <p:nvPr/>
        </p:nvSpPr>
        <p:spPr>
          <a:xfrm>
            <a:off x="0" y="1203598"/>
            <a:ext cx="9144000" cy="936104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107504" y="1206962"/>
            <a:ext cx="88569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Периметр квадрата равен 80.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Найдите площадь этого квадрата.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79912" y="2427734"/>
            <a:ext cx="4320480" cy="1656184"/>
          </a:xfrm>
        </p:spPr>
        <p:txBody>
          <a:bodyPr/>
          <a:lstStyle/>
          <a:p>
            <a:pPr marL="139700" indent="0" algn="l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marL="139700" indent="0"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1)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P</a:t>
            </a:r>
            <a:r>
              <a:rPr lang="en-US" sz="2400" baseline="-25000" smtClean="0">
                <a:solidFill>
                  <a:srgbClr val="002060"/>
                </a:solidFill>
                <a:latin typeface="Cambria Math"/>
                <a:ea typeface="Cambria Math"/>
              </a:rPr>
              <a:t>ABCD</a:t>
            </a:r>
            <a:r>
              <a:rPr lang="en-US" sz="2400" smtClean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= </a:t>
            </a:r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80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endParaRPr lang="ru-RU" sz="2400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marL="139700" indent="0"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2)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AB = BC = CD = 80 : 4 = 20</a:t>
            </a:r>
            <a:endParaRPr lang="ru-RU" sz="2400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marL="139700" indent="0" algn="l"/>
            <a:r>
              <a:rPr lang="ru-RU" sz="2400" dirty="0">
                <a:solidFill>
                  <a:srgbClr val="002060"/>
                </a:solidFill>
                <a:latin typeface="Cambria Math"/>
                <a:ea typeface="Cambria Math"/>
              </a:rPr>
              <a:t>3) 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S</a:t>
            </a:r>
            <a:r>
              <a:rPr lang="en-US" sz="2400" baseline="-25000" dirty="0">
                <a:solidFill>
                  <a:srgbClr val="002060"/>
                </a:solidFill>
                <a:latin typeface="Cambria Math"/>
                <a:ea typeface="Cambria Math"/>
              </a:rPr>
              <a:t>ABCD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= AB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= 20</a:t>
            </a:r>
            <a:r>
              <a:rPr lang="en-US" sz="24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ambria Math"/>
                <a:ea typeface="Cambria Math"/>
              </a:rPr>
              <a:t>  = 400</a:t>
            </a:r>
            <a:endParaRPr lang="en-US" sz="2400" baseline="30000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marL="139700" indent="0" algn="l"/>
            <a:endParaRPr lang="en-US" sz="2400" dirty="0">
              <a:latin typeface="Cambria Math"/>
              <a:ea typeface="Cambria Math"/>
            </a:endParaRPr>
          </a:p>
          <a:p>
            <a:pPr marL="139700" indent="0" algn="r"/>
            <a:r>
              <a:rPr lang="ru-RU" sz="2400" dirty="0">
                <a:latin typeface="Cambria Math"/>
                <a:ea typeface="Cambria Math"/>
              </a:rPr>
              <a:t>                   Ответ: </a:t>
            </a:r>
            <a:r>
              <a:rPr lang="en-US" sz="2400" dirty="0">
                <a:latin typeface="Cambria Math"/>
                <a:ea typeface="Cambria Math"/>
              </a:rPr>
              <a:t>400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20538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Квадрат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9742"/>
            <a:ext cx="1798171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490826" y="1563638"/>
            <a:ext cx="7565652" cy="1964228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0" y="275588"/>
            <a:ext cx="9144000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4F476F"/>
              </a:buClr>
            </a:pP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</a:t>
            </a:r>
            <a:endParaRPr lang="ru-RU" sz="28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Теоретический материал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ru-RU" sz="2000" b="1" dirty="0">
              <a:solidFill>
                <a:schemeClr val="accent3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Параллелограммом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называется </a:t>
            </a:r>
          </a:p>
          <a:p>
            <a:pPr marL="0" lvl="0" indent="0"/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четырехугольник, у которого </a:t>
            </a:r>
          </a:p>
          <a:p>
            <a:pPr marL="0" lvl="0" indent="0"/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противоположные стороны </a:t>
            </a:r>
          </a:p>
          <a:p>
            <a:pPr marL="0" lvl="0" indent="0"/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попарно параллельны</a:t>
            </a:r>
            <a:endParaRPr lang="ru-RU" sz="2800" b="1" dirty="0">
              <a:solidFill>
                <a:schemeClr val="accent3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lvl="0" indent="0"/>
            <a:endParaRPr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37822" y="3268749"/>
            <a:ext cx="14285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AB || CD</a:t>
            </a:r>
          </a:p>
          <a:p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ork Sans"/>
              </a:rPr>
              <a:t>BC || AD</a:t>
            </a:r>
            <a:endParaRPr lang="ru-RU" sz="28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Work 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03797"/>
            <a:ext cx="2509964" cy="14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827584" y="1923677"/>
            <a:ext cx="7416824" cy="1070113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1043608" y="1432495"/>
            <a:ext cx="6840759" cy="1037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Ромбом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называется параллелограмм,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 которого все стороны равны</a:t>
            </a:r>
            <a:endParaRPr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22901" y="2993790"/>
            <a:ext cx="2936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AB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=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BC=CD=DA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6183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Ромб</a:t>
            </a:r>
            <a:endParaRPr lang="ru-RU" sz="28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Теоретический материал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31356"/>
            <a:ext cx="1944463" cy="20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91;p32"/>
          <p:cNvSpPr txBox="1">
            <a:spLocks/>
          </p:cNvSpPr>
          <p:nvPr/>
        </p:nvSpPr>
        <p:spPr>
          <a:xfrm>
            <a:off x="251520" y="411510"/>
            <a:ext cx="836178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ru-RU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Ромб и его свойства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0394" y="1275606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Свойство 1.</a:t>
            </a:r>
            <a:r>
              <a:rPr lang="ru-RU" alt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ромбе все стороны равны и противоположные углы равны.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3,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394" y="3279320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Свойство </a:t>
            </a:r>
            <a:r>
              <a:rPr lang="en-US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Сумма углов, прилегающих к одной стороне ромба, равна 180°.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+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= 180°,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+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 = 180°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-32084" y="2448323"/>
            <a:ext cx="8928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Свойство 2.</a:t>
            </a:r>
            <a:r>
              <a:rPr lang="ru-RU" altLang="ru-RU" sz="24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Диагонали ромба делят его углы пополам.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2,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∠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3737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395536" y="934894"/>
            <a:ext cx="8424936" cy="185288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277240" y="423121"/>
            <a:ext cx="8378794" cy="1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indent="-6350"/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Площадь ромба</a:t>
            </a:r>
          </a:p>
          <a:p>
            <a:pPr marL="6350" indent="-6350" algn="just"/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а.</a:t>
            </a:r>
            <a:r>
              <a:rPr lang="ru-RU" sz="24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произведению его стороны на высоту</a:t>
            </a:r>
          </a:p>
          <a:p>
            <a:pPr marL="6350" indent="-6350" algn="l"/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б.</a:t>
            </a:r>
            <a:r>
              <a:rPr lang="ru-RU" sz="24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произведению двух его сторон на синус угла между ними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6350" indent="-6350" algn="l"/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в.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равна половине произведения его диагоналей </a:t>
            </a:r>
            <a:endParaRPr lang="ru-RU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350" indent="-6350"/>
            <a:r>
              <a:rPr lang="ru-RU" sz="28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marL="6350" indent="-6350"/>
            <a:r>
              <a:rPr lang="ru-RU" sz="28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12695" y="2299497"/>
            <a:ext cx="1595309" cy="1241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=ah</a:t>
            </a:r>
            <a:r>
              <a:rPr lang="en-US" sz="2800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</a:p>
          <a:p>
            <a:endParaRPr lang="en-US" sz="28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=a</a:t>
            </a:r>
            <a:r>
              <a:rPr lang="ru-RU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sin</a:t>
            </a:r>
            <a:r>
              <a:rPr lang="el-GR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α</a:t>
            </a:r>
            <a:endParaRPr lang="ru-RU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7603710" y="2573693"/>
                <a:ext cx="1430200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10" y="2573693"/>
                <a:ext cx="1430200" cy="712631"/>
              </a:xfrm>
              <a:prstGeom prst="rect">
                <a:avLst/>
              </a:prstGeom>
              <a:blipFill>
                <a:blip r:embed="rId3"/>
                <a:stretch>
                  <a:fillRect l="-8511" r="-4255" b="-8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3" y="1950995"/>
            <a:ext cx="2730782" cy="1938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960824"/>
            <a:ext cx="2834406" cy="19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23486" y="1059582"/>
            <a:ext cx="89289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Периметр ромба равен 56, а один из углов равен 30</a:t>
            </a:r>
            <a:r>
              <a:rPr lang="ru-RU" sz="24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Найдите площадь этого ромба. </a:t>
            </a:r>
            <a:endParaRPr sz="2400" b="1" baseline="30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одзаголовок 5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975814" y="1923678"/>
                <a:ext cx="4908554" cy="1656184"/>
              </a:xfrm>
            </p:spPr>
            <p:txBody>
              <a:bodyPr/>
              <a:lstStyle/>
              <a:p>
                <a:pPr marL="139700" indent="0" algn="l"/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Решение.</a:t>
                </a:r>
              </a:p>
              <a:p>
                <a:pPr marL="139700" indent="0" algn="l"/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1) P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ABCD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 = 56</a:t>
                </a:r>
              </a:p>
              <a:p>
                <a:pPr marL="139700" indent="0" algn="l"/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2) 56 = 4a</a:t>
                </a:r>
              </a:p>
              <a:p>
                <a:pPr marL="139700" indent="0" algn="l"/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3) a = 14 </a:t>
                </a:r>
                <a:endParaRPr lang="ru-RU" sz="2000" dirty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marL="139700" indent="0" algn="l"/>
                <a:r>
                  <a:rPr lang="ru-RU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4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) S = a</a:t>
                </a:r>
                <a:r>
                  <a:rPr lang="en-US" sz="2000" baseline="30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2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 ∙ sin</a:t>
                </a:r>
                <a:r>
                  <a:rPr lang="el-GR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α</a:t>
                </a:r>
                <a:endParaRPr lang="en-US" sz="2000" baseline="30000" dirty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marL="139700" indent="0" algn="l"/>
                <a:r>
                  <a:rPr lang="ru-RU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5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) S = 14</a:t>
                </a:r>
                <a:r>
                  <a:rPr lang="en-US" sz="2000" baseline="30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2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 ∙ sin30</a:t>
                </a:r>
                <a:r>
                  <a:rPr lang="en-US" sz="2000" baseline="30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0  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= 14</a:t>
                </a:r>
                <a:r>
                  <a:rPr lang="en-US" sz="2000" baseline="30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2 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 = 196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 = 98</a:t>
                </a:r>
                <a:endParaRPr lang="en-US" sz="2000" dirty="0">
                  <a:latin typeface="Cambria Math"/>
                  <a:ea typeface="Cambria Math"/>
                </a:endParaRPr>
              </a:p>
              <a:p>
                <a:pPr marL="139700" indent="0" algn="l"/>
                <a:r>
                  <a:rPr lang="ru-RU" sz="2000" dirty="0">
                    <a:latin typeface="Cambria Math"/>
                    <a:ea typeface="Cambria Math"/>
                  </a:rPr>
                  <a:t>			</a:t>
                </a:r>
              </a:p>
              <a:p>
                <a:pPr marL="139700" indent="0" algn="r"/>
                <a:r>
                  <a:rPr lang="ru-RU" sz="2000" dirty="0">
                    <a:latin typeface="Cambria Math"/>
                    <a:ea typeface="Cambria Math"/>
                  </a:rPr>
                  <a:t>					Ответ: </a:t>
                </a:r>
                <a:r>
                  <a:rPr lang="en-US" sz="2000" dirty="0">
                    <a:latin typeface="Cambria Math"/>
                    <a:ea typeface="Cambria Math"/>
                  </a:rPr>
                  <a:t>98</a:t>
                </a:r>
              </a:p>
              <a:p>
                <a:pPr algn="l"/>
                <a:endParaRPr lang="ru-RU" sz="2400" baseline="30000" dirty="0"/>
              </a:p>
            </p:txBody>
          </p:sp>
        </mc:Choice>
        <mc:Fallback xmlns="">
          <p:sp>
            <p:nvSpPr>
              <p:cNvPr id="12" name="Под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975814" y="1923678"/>
                <a:ext cx="4908554" cy="1656184"/>
              </a:xfrm>
              <a:blipFill rotWithShape="1">
                <a:blip r:embed="rId3"/>
                <a:stretch>
                  <a:fillRect t="-1107" r="-1366" b="-57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0" y="-20538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</a:t>
            </a:r>
          </a:p>
          <a:p>
            <a:pPr marL="0" lvl="0" indent="0" algn="ctr">
              <a:buClr>
                <a:srgbClr val="4F476F"/>
              </a:buClr>
            </a:pP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Ромб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9662"/>
            <a:ext cx="2227141" cy="26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179512" y="843558"/>
            <a:ext cx="87849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Диагонали ромба равны 24 и 10. </a:t>
            </a:r>
            <a:b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а)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Найдите площадь ромба.</a:t>
            </a:r>
            <a:b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б)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Найдите сторону ромба.</a:t>
            </a:r>
            <a:b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в)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Найдите периметр ромба.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одзаголовок 5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499992" y="2139702"/>
                <a:ext cx="2808312" cy="1656184"/>
              </a:xfrm>
            </p:spPr>
            <p:txBody>
              <a:bodyPr/>
              <a:lstStyle/>
              <a:p>
                <a:pPr marL="139700" indent="0" algn="l"/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«а».</a:t>
                </a:r>
              </a:p>
              <a:p>
                <a:pPr marL="139700" indent="0" algn="l">
                  <a:lnSpc>
                    <a:spcPts val="4000"/>
                  </a:lnSpc>
                </a:pP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ru-RU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24 </a:t>
                </a:r>
              </a:p>
              <a:p>
                <a:pPr marL="139700" indent="0" algn="l">
                  <a:lnSpc>
                    <a:spcPts val="4000"/>
                  </a:lnSpc>
                </a:pP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2) d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10</a:t>
                </a:r>
              </a:p>
              <a:p>
                <a:pPr marL="139700" indent="0" algn="l">
                  <a:lnSpc>
                    <a:spcPts val="4000"/>
                  </a:lnSpc>
                </a:pP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3)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∙ d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 d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139700" indent="0" algn="l">
                  <a:lnSpc>
                    <a:spcPts val="4000"/>
                  </a:lnSpc>
                </a:pP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4)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∙ 24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 10 = 120 </a:t>
                </a:r>
              </a:p>
              <a:p>
                <a:pPr marL="139700" indent="0" algn="l"/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39700" indent="0" algn="r"/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Ответ: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120</a:t>
                </a:r>
              </a:p>
              <a:p>
                <a:endParaRPr lang="ru-RU" sz="2000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Под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499992" y="2139702"/>
                <a:ext cx="2808312" cy="1656184"/>
              </a:xfrm>
              <a:blipFill rotWithShape="1">
                <a:blip r:embed="rId3"/>
                <a:stretch>
                  <a:fillRect t="-1103" r="-3037" b="-86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одзаголовок 5"/>
          <p:cNvSpPr>
            <a:spLocks noGrp="1"/>
          </p:cNvSpPr>
          <p:nvPr>
            <p:ph type="subTitle" idx="2"/>
          </p:nvPr>
        </p:nvSpPr>
        <p:spPr>
          <a:xfrm>
            <a:off x="4499992" y="2139702"/>
            <a:ext cx="2664296" cy="1656184"/>
          </a:xfrm>
        </p:spPr>
        <p:txBody>
          <a:bodyPr/>
          <a:lstStyle/>
          <a:p>
            <a:pPr marL="139700" indent="0" algn="l">
              <a:buClr>
                <a:schemeClr val="accent6"/>
              </a:buClr>
              <a:buSzPts val="1800"/>
            </a:pPr>
            <a:r>
              <a:rPr lang="ru-RU" sz="20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 «в».</a:t>
            </a:r>
          </a:p>
          <a:p>
            <a:pPr marL="139700" indent="0" algn="l"/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1)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P</a:t>
            </a:r>
            <a:r>
              <a:rPr lang="en-US" sz="2000" baseline="-25000" dirty="0">
                <a:solidFill>
                  <a:srgbClr val="002060"/>
                </a:solidFill>
                <a:latin typeface="Cambria Math"/>
                <a:ea typeface="Cambria Math"/>
              </a:rPr>
              <a:t>ABCD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= 4AB </a:t>
            </a:r>
          </a:p>
          <a:p>
            <a:pPr marL="139700" indent="0" algn="l"/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2)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P</a:t>
            </a:r>
            <a:r>
              <a:rPr lang="en-US" sz="2000" baseline="-25000" dirty="0">
                <a:solidFill>
                  <a:srgbClr val="002060"/>
                </a:solidFill>
                <a:latin typeface="Cambria Math"/>
                <a:ea typeface="Cambria Math"/>
              </a:rPr>
              <a:t>ABCD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= 4 ∙ 13 = 52</a:t>
            </a:r>
          </a:p>
          <a:p>
            <a:pPr marL="139700" indent="0" algn="l"/>
            <a:endParaRPr lang="en-US" sz="2000" dirty="0">
              <a:latin typeface="Cambria Math"/>
              <a:ea typeface="Cambria Math"/>
            </a:endParaRPr>
          </a:p>
          <a:p>
            <a:pPr marL="139700" indent="0" algn="r">
              <a:buClr>
                <a:schemeClr val="accent6"/>
              </a:buClr>
              <a:buSzPts val="1800"/>
            </a:pPr>
            <a:r>
              <a:rPr lang="ru-RU" sz="20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0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52</a:t>
            </a:r>
          </a:p>
          <a:p>
            <a:endParaRPr lang="ru-RU" sz="2000" baseline="30000" dirty="0"/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3"/>
          </p:nvPr>
        </p:nvSpPr>
        <p:spPr>
          <a:xfrm>
            <a:off x="4499992" y="2139702"/>
            <a:ext cx="3456384" cy="2664296"/>
          </a:xfrm>
        </p:spPr>
        <p:txBody>
          <a:bodyPr/>
          <a:lstStyle/>
          <a:p>
            <a:pPr marL="139700" indent="0" algn="l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 «б».</a:t>
            </a:r>
          </a:p>
          <a:p>
            <a:pPr marL="139700" indent="0" algn="l"/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1)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∆</a:t>
            </a:r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AOB – </a:t>
            </a:r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прямоугольный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,</a:t>
            </a:r>
            <a:endParaRPr lang="ru-RU" sz="2000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pPr marL="139700" indent="0" algn="l"/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2)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BO = OD; AO = OC</a:t>
            </a:r>
          </a:p>
          <a:p>
            <a:pPr marL="139700" indent="0" algn="l"/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по теореме Пифагора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:</a:t>
            </a:r>
          </a:p>
          <a:p>
            <a:pPr marL="139700" indent="0" algn="l"/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3)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AB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=AO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+ BO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</a:p>
          <a:p>
            <a:pPr marL="139700" indent="0" algn="l"/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4)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AB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=25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 + 144</a:t>
            </a:r>
            <a:r>
              <a:rPr lang="en-US" sz="2000" baseline="30000" dirty="0">
                <a:solidFill>
                  <a:srgbClr val="002060"/>
                </a:solidFill>
                <a:latin typeface="Cambria Math"/>
                <a:ea typeface="Cambria Math"/>
              </a:rPr>
              <a:t>2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= 169</a:t>
            </a:r>
          </a:p>
          <a:p>
            <a:pPr marL="139700" indent="0" algn="l"/>
            <a:r>
              <a:rPr lang="ru-RU" sz="2000" dirty="0">
                <a:solidFill>
                  <a:srgbClr val="002060"/>
                </a:solidFill>
                <a:latin typeface="Cambria Math"/>
                <a:ea typeface="Cambria Math"/>
              </a:rPr>
              <a:t>5) </a:t>
            </a:r>
            <a:r>
              <a:rPr lang="en-US" sz="2000" dirty="0">
                <a:solidFill>
                  <a:srgbClr val="002060"/>
                </a:solidFill>
                <a:latin typeface="Cambria Math"/>
                <a:ea typeface="Cambria Math"/>
              </a:rPr>
              <a:t>AB = 13</a:t>
            </a:r>
          </a:p>
          <a:p>
            <a:pPr marL="139700" indent="0" algn="l"/>
            <a:endParaRPr lang="en-US" sz="2000" dirty="0">
              <a:latin typeface="Cambria Math"/>
              <a:ea typeface="Cambria Math"/>
            </a:endParaRPr>
          </a:p>
          <a:p>
            <a:pPr marL="139700" indent="0" algn="r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98585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</a:t>
            </a:r>
          </a:p>
          <a:p>
            <a:pPr marL="0" lvl="0" indent="0" algn="ctr">
              <a:buClr>
                <a:srgbClr val="4F476F"/>
              </a:buClr>
            </a:pP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Ромб</a:t>
            </a:r>
            <a:endParaRPr lang="en-US" sz="2400" b="1" dirty="0">
              <a:solidFill>
                <a:schemeClr val="accent6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83718"/>
            <a:ext cx="1726478" cy="25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12" grpId="0" uiExpand="1" build="p"/>
      <p:bldP spid="10" grpId="0" build="p"/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0" y="987574"/>
            <a:ext cx="9144000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№ 1. 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Найдите площадь трапеции, диагонали которой равны </a:t>
            </a:r>
            <a:b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 и 6, а средняя линия равна 5. </a:t>
            </a:r>
            <a:endParaRPr sz="22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55976" y="1800200"/>
            <a:ext cx="4752528" cy="2715766"/>
          </a:xfrm>
        </p:spPr>
        <p:txBody>
          <a:bodyPr/>
          <a:lstStyle/>
          <a:p>
            <a:pPr marL="0" indent="0" algn="l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Алгоритм решения.</a:t>
            </a:r>
          </a:p>
          <a:p>
            <a:pPr marL="0" indent="0" algn="l">
              <a:lnSpc>
                <a:spcPct val="150000"/>
              </a:lnSpc>
            </a:pPr>
            <a:r>
              <a:rPr lang="ru-RU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Через вершину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проведем прямую параллельную диагоналям трапеции;</a:t>
            </a:r>
          </a:p>
          <a:p>
            <a:pPr marL="0" indent="0" algn="l">
              <a:lnSpc>
                <a:spcPct val="150000"/>
              </a:lnSpc>
            </a:pPr>
            <a:r>
              <a:rPr lang="ru-RU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Доказываем, что ∆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ACF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прямоугольный;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Находим площадь ∆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ACF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4)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Находим высоту трапеции;</a:t>
            </a:r>
          </a:p>
          <a:p>
            <a:pPr marL="0" indent="0" algn="l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5) 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Вычисляем площадь трапеции. </a:t>
            </a:r>
          </a:p>
          <a:p>
            <a:pPr marL="0" indent="0" algn="l"/>
            <a:endParaRPr lang="ru-RU" sz="1600" baseline="30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l"/>
            <a:endParaRPr lang="ru-RU" sz="1600" baseline="30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l"/>
            <a:endParaRPr lang="ru-RU" sz="16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l"/>
            <a:endParaRPr lang="ru-RU" sz="1600" dirty="0">
              <a:solidFill>
                <a:srgbClr val="341B9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l"/>
            <a:endParaRPr lang="ru-RU" sz="16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l"/>
            <a:endParaRPr lang="ru-RU" sz="16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1203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заданиях </a:t>
            </a:r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</a:t>
            </a:r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27734"/>
            <a:ext cx="43578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0" y="987574"/>
            <a:ext cx="9252520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№3. 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Сторона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 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параллелограмма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ABCD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вдвое больше </a:t>
            </a:r>
            <a:b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стороны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CD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Точка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середина стороны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b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Докажите, что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биссектриса угла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BCD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sz="2200" b="1" baseline="30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35896" y="2160240"/>
            <a:ext cx="5256584" cy="2355726"/>
          </a:xfrm>
        </p:spPr>
        <p:txBody>
          <a:bodyPr/>
          <a:lstStyle/>
          <a:p>
            <a:pPr marL="0" indent="0" algn="l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marL="0" indent="0" algn="l"/>
            <a:endParaRPr lang="ru-RU" sz="16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ML || DC</a:t>
            </a:r>
          </a:p>
          <a:p>
            <a:pPr marL="0" indent="0" algn="l"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LC = BL = CD</a:t>
            </a:r>
          </a:p>
          <a:p>
            <a:pPr marL="0" indent="0" algn="l"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MLCD –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ромб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CM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диагональ, по свойству диагоналей ромба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 – 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биссектриса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∠BCD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4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заданиях </a:t>
            </a:r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</a:t>
            </a:r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8656"/>
            <a:ext cx="3456384" cy="1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9;p32"/>
          <p:cNvSpPr/>
          <p:nvPr/>
        </p:nvSpPr>
        <p:spPr>
          <a:xfrm>
            <a:off x="0" y="974145"/>
            <a:ext cx="9144000" cy="1323001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107504" y="843558"/>
            <a:ext cx="8784976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№5. 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 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ABCD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со сторонами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AB=25 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CD=16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вписан в окружность. Диагонали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AC 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BD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пересекаются в точке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причем 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∠AKB=60</a:t>
            </a:r>
            <a:r>
              <a:rPr lang="en-US" sz="22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Найдите радиус окружности, описанной около этого четырехугольника.</a:t>
            </a:r>
            <a:endParaRPr sz="2200" b="1" baseline="30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55776" y="2139702"/>
            <a:ext cx="6156176" cy="2232248"/>
          </a:xfrm>
        </p:spPr>
        <p:txBody>
          <a:bodyPr/>
          <a:lstStyle/>
          <a:p>
            <a:pPr marL="0" indent="0" algn="l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Алгоритм решения.</a:t>
            </a:r>
          </a:p>
          <a:p>
            <a:pPr marL="266700" indent="-266700" algn="just">
              <a:lnSpc>
                <a:spcPts val="2200"/>
              </a:lnSpc>
              <a:buClr>
                <a:srgbClr val="C00000"/>
              </a:buClr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Через точку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проведем прямую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DL||AC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66700" indent="-266700" algn="just">
              <a:lnSpc>
                <a:spcPts val="2200"/>
              </a:lnSpc>
              <a:buClr>
                <a:srgbClr val="C00000"/>
              </a:buClr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Сравним дуги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CD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и хорды стягивающие их;</a:t>
            </a:r>
          </a:p>
          <a:p>
            <a:pPr marL="266700" indent="-266700" algn="just">
              <a:lnSpc>
                <a:spcPts val="2200"/>
              </a:lnSpc>
              <a:buClr>
                <a:srgbClr val="C00000"/>
              </a:buClr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Сравним углы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CKD 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LDK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266700" indent="-266700" algn="just">
              <a:lnSpc>
                <a:spcPts val="2200"/>
              </a:lnSpc>
              <a:buClr>
                <a:srgbClr val="C00000"/>
              </a:buClr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Рассмотрим вписанный в окружность четырехугольник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ABDL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найдем его углы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66700" indent="-266700" algn="just">
              <a:lnSpc>
                <a:spcPts val="2200"/>
              </a:lnSpc>
              <a:buClr>
                <a:srgbClr val="C00000"/>
              </a:buClr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Рассмотрим ∆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LAB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вписанный в ту же окружность;</a:t>
            </a:r>
          </a:p>
          <a:p>
            <a:pPr marL="266700" indent="-266700" algn="just">
              <a:lnSpc>
                <a:spcPts val="2200"/>
              </a:lnSpc>
              <a:buClr>
                <a:srgbClr val="C00000"/>
              </a:buClr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Применим теорему косинусов и найдем 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LB </a:t>
            </a:r>
            <a:r>
              <a:rPr lang="ru-RU" sz="1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сторону ∆</a:t>
            </a:r>
            <a:r>
              <a:rPr lang="en-US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LAB</a:t>
            </a: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66700" indent="-266700" algn="just">
              <a:lnSpc>
                <a:spcPts val="2200"/>
              </a:lnSpc>
              <a:buClr>
                <a:srgbClr val="C00000"/>
              </a:buClr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Найдем радиус окружности, описанной около этого четырехугольника.</a:t>
            </a:r>
            <a:endParaRPr lang="en-US" sz="16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0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4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заданиях </a:t>
            </a:r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6" y="2283645"/>
            <a:ext cx="2460000" cy="25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619672" y="96763"/>
            <a:ext cx="618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 и его свойства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44825" y="730522"/>
            <a:ext cx="8406627" cy="1231686"/>
            <a:chOff x="118967" y="1419623"/>
            <a:chExt cx="8406627" cy="1231686"/>
          </a:xfrm>
        </p:grpSpPr>
        <p:sp>
          <p:nvSpPr>
            <p:cNvPr id="41" name="TextBox 2"/>
            <p:cNvSpPr txBox="1">
              <a:spLocks noChangeArrowheads="1"/>
            </p:cNvSpPr>
            <p:nvPr/>
          </p:nvSpPr>
          <p:spPr bwMode="auto">
            <a:xfrm>
              <a:off x="2320740" y="1635646"/>
              <a:ext cx="620485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b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Свойство </a:t>
              </a:r>
              <a:r>
                <a:rPr lang="ru-RU" altLang="ru-RU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</a:t>
              </a:r>
              <a:r>
                <a:rPr lang="ru-RU" altLang="ru-RU" sz="2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В параллелограмме противоположные углы и противоположные стороны равны.</a:t>
              </a:r>
            </a:p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ork Sans"/>
                </a:rPr>
                <a:t>AB = CD, BC = AD</a:t>
              </a:r>
              <a:r>
                <a:rPr 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ork Sans"/>
                </a:rPr>
                <a:t>; </a:t>
              </a:r>
              <a:r>
                <a:rPr lang="en-US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ork Sans"/>
                </a:rPr>
                <a:t>∠A = ∠C, ∠B = ∠D </a:t>
              </a:r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	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67" y="1419623"/>
              <a:ext cx="1980000" cy="1059193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144825" y="1977501"/>
            <a:ext cx="8274074" cy="1231687"/>
            <a:chOff x="179512" y="2427734"/>
            <a:chExt cx="8274074" cy="12316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427734"/>
              <a:ext cx="1980000" cy="1023291"/>
            </a:xfrm>
            <a:prstGeom prst="rect">
              <a:avLst/>
            </a:prstGeom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2267744" y="2643758"/>
              <a:ext cx="618584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Свойство 2.</a:t>
              </a:r>
              <a:r>
                <a:rPr lang="ru-RU" altLang="ru-RU" sz="2000" dirty="0">
                  <a:solidFill>
                    <a:schemeClr val="accent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Диагонали параллелограмма точкой пересечения делятся пополам.</a:t>
              </a:r>
            </a:p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AO = OC, BO = OD 	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44825" y="3358786"/>
            <a:ext cx="8387615" cy="1164731"/>
            <a:chOff x="144825" y="3358786"/>
            <a:chExt cx="8387615" cy="116473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25" y="3358786"/>
              <a:ext cx="1980000" cy="1146315"/>
            </a:xfrm>
            <a:prstGeom prst="rect">
              <a:avLst/>
            </a:prstGeom>
          </p:spPr>
        </p:pic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2346598" y="3507854"/>
              <a:ext cx="618584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Свойство </a:t>
              </a:r>
              <a:r>
                <a:rPr lang="en-US" altLang="ru-RU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  <a:r>
                <a:rPr lang="ru-RU" altLang="ru-RU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.</a:t>
              </a:r>
              <a:r>
                <a:rPr lang="ru-RU" altLang="ru-RU" sz="2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В параллелограмме сумма углов, прилежащих к одной стороне</a:t>
              </a:r>
              <a:r>
                <a:rPr lang="en-US" altLang="ru-RU" sz="2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,</a:t>
              </a:r>
              <a:r>
                <a:rPr lang="ru-RU" altLang="ru-RU" sz="2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равна 180</a:t>
              </a:r>
              <a:r>
                <a:rPr lang="en-US" altLang="ru-RU" sz="2000" baseline="30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</a:t>
              </a:r>
              <a:r>
                <a:rPr lang="ru-RU" altLang="ru-RU" sz="2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∠</a:t>
              </a:r>
              <a:r>
                <a:rPr 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 +</a:t>
              </a:r>
              <a:r>
                <a:rPr lang="en-US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∠</a:t>
              </a:r>
              <a:r>
                <a:rPr 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В =</a:t>
              </a:r>
              <a:r>
                <a:rPr lang="ru-RU" alt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180</a:t>
              </a:r>
              <a:r>
                <a:rPr lang="en-US" altLang="ru-RU" sz="2000" b="1" baseline="300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</a:t>
              </a:r>
              <a:r>
                <a:rPr 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,   </a:t>
              </a:r>
              <a:r>
                <a:rPr lang="en-US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∠</a:t>
              </a:r>
              <a:r>
                <a:rPr 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 +</a:t>
              </a:r>
              <a:r>
                <a:rPr lang="en-US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∠D</a:t>
              </a:r>
              <a:r>
                <a:rPr 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=</a:t>
              </a:r>
              <a:r>
                <a:rPr lang="ru-RU" alt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180</a:t>
              </a:r>
              <a:r>
                <a:rPr lang="en-US" altLang="ru-RU" sz="2000" b="1" baseline="300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827584" y="1779662"/>
            <a:ext cx="7344816" cy="1178985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0" y="938038"/>
            <a:ext cx="9144000" cy="919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Площадь параллелограмма</a:t>
            </a:r>
            <a:r>
              <a:rPr lang="ru-RU" sz="2800" b="1" dirty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равна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произведению его основания на высоту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076056" y="2769542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S=ah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dirty="0">
                <a:latin typeface="Work Sans" panose="020B0604020202020204" charset="0"/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0" y="2068063"/>
            <a:ext cx="3553674" cy="19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0" y="1131590"/>
            <a:ext cx="9144000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1.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Один из углов параллелограмма равен 28</a:t>
            </a:r>
            <a:r>
              <a:rPr lang="ru-RU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Найдите другой его угол, не равный данному. Ответ дайте в градусах.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45692" y="2427734"/>
            <a:ext cx="3626708" cy="1512168"/>
          </a:xfrm>
        </p:spPr>
        <p:txBody>
          <a:bodyPr/>
          <a:lstStyle/>
          <a:p>
            <a:pPr algn="l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1) 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180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2)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180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3) 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180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28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152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algn="l"/>
            <a:endParaRPr lang="en-US" sz="24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152</a:t>
            </a:r>
          </a:p>
          <a:p>
            <a:pPr algn="l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Google Shape;289;p32"/>
          <p:cNvSpPr/>
          <p:nvPr/>
        </p:nvSpPr>
        <p:spPr>
          <a:xfrm>
            <a:off x="0" y="1203598"/>
            <a:ext cx="9144000" cy="936104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0" y="105475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</a:t>
            </a:r>
          </a:p>
          <a:p>
            <a:pPr marL="0" lvl="0" indent="0" algn="ctr">
              <a:buClr>
                <a:srgbClr val="4F476F"/>
              </a:buClr>
            </a:pP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534;p37">
            <a:extLst>
              <a:ext uri="{FF2B5EF4-FFF2-40B4-BE49-F238E27FC236}">
                <a16:creationId xmlns:a16="http://schemas.microsoft.com/office/drawing/2014/main" xmlns="" id="{3F715D28-E1A6-4B58-9914-3569E19A05B8}"/>
              </a:ext>
            </a:extLst>
          </p:cNvPr>
          <p:cNvSpPr txBox="1">
            <a:spLocks/>
          </p:cNvSpPr>
          <p:nvPr/>
        </p:nvSpPr>
        <p:spPr>
          <a:xfrm>
            <a:off x="106216" y="1275606"/>
            <a:ext cx="9144000" cy="7920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z="2400" b="1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Один из углов параллелограмма равен 28</a:t>
            </a:r>
            <a:r>
              <a:rPr lang="ru-RU" sz="24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Найдите другой его угол, не равный данному. Ответ дайте в градусах.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9702"/>
            <a:ext cx="4219158" cy="230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0" y="2571750"/>
            <a:ext cx="3312368" cy="2220345"/>
          </a:xfrm>
        </p:spPr>
        <p:txBody>
          <a:bodyPr/>
          <a:lstStyle/>
          <a:p>
            <a:pPr algn="l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1) 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BHA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HAD= 23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2) 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BAH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HAD=23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ru-RU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3) 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BAD=2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BAH </a:t>
            </a:r>
          </a:p>
          <a:p>
            <a:pPr lvl="0" algn="l">
              <a:buClr>
                <a:srgbClr val="2F1932"/>
              </a:buClr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4)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BAD= 2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∙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23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=46</a:t>
            </a:r>
            <a:r>
              <a:rPr lang="en-US" sz="24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ru-RU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46</a:t>
            </a:r>
            <a:endParaRPr lang="en-US" sz="24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5475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534;p37">
            <a:extLst>
              <a:ext uri="{FF2B5EF4-FFF2-40B4-BE49-F238E27FC236}">
                <a16:creationId xmlns:a16="http://schemas.microsoft.com/office/drawing/2014/main" xmlns="" id="{746A2C5A-18F4-484C-8249-D5E78E2FCC5A}"/>
              </a:ext>
            </a:extLst>
          </p:cNvPr>
          <p:cNvSpPr txBox="1">
            <a:spLocks/>
          </p:cNvSpPr>
          <p:nvPr/>
        </p:nvSpPr>
        <p:spPr>
          <a:xfrm>
            <a:off x="36512" y="1148433"/>
            <a:ext cx="9144000" cy="120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ru-RU" sz="2400" kern="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2.</a:t>
            </a:r>
            <a:r>
              <a:rPr lang="ru-RU" sz="2400" kern="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Найдите острый угол параллелограмма ABCD, если биссектриса угла А образует со стороной BC угол, равный 23</a:t>
            </a:r>
            <a:r>
              <a:rPr lang="ru-RU" sz="2400" kern="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Ответ дайте в градусах.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9742"/>
            <a:ext cx="3968168" cy="21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88024" y="2501652"/>
            <a:ext cx="2808312" cy="1512168"/>
          </a:xfrm>
        </p:spPr>
        <p:txBody>
          <a:bodyPr/>
          <a:lstStyle/>
          <a:p>
            <a:pPr algn="l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1)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 = 2 (AB + BC)</a:t>
            </a:r>
            <a:endParaRPr lang="ru-RU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2)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34 = 2 (5 + BC)</a:t>
            </a:r>
            <a:endParaRPr lang="en-US" sz="2400" baseline="30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3)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 = 5 + BC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4)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BC = 17 – 5 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=12</a:t>
            </a:r>
            <a:endParaRPr lang="en-US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12</a:t>
            </a:r>
          </a:p>
          <a:p>
            <a:pPr algn="l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Google Shape;289;p32"/>
          <p:cNvSpPr/>
          <p:nvPr/>
        </p:nvSpPr>
        <p:spPr>
          <a:xfrm>
            <a:off x="0" y="1203598"/>
            <a:ext cx="9144000" cy="864096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3.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Периметр параллелограмма равен 34, а одна из его сторон равна 5. Найдите наибольшую сторону параллелограмма.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5475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</a:t>
            </a:r>
          </a:p>
          <a:p>
            <a:pPr marL="0" lvl="0" indent="0" algn="ctr">
              <a:buClr>
                <a:srgbClr val="4F476F"/>
              </a:buClr>
            </a:pP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7734"/>
            <a:ext cx="3949881" cy="21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35496" y="1092513"/>
            <a:ext cx="9108503" cy="1019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Задача 4.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Биссектриса угла А параллелограмма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ABCD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пересекает сторону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 точке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Найдите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CK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если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10, </a:t>
            </a:r>
            <a:r>
              <a:rPr lang="en-US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AB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6. </a:t>
            </a:r>
            <a:endParaRPr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88024" y="2211710"/>
            <a:ext cx="2592288" cy="1512168"/>
          </a:xfrm>
        </p:spPr>
        <p:txBody>
          <a:bodyPr/>
          <a:lstStyle/>
          <a:p>
            <a:pPr algn="l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1)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 = BK = 6</a:t>
            </a:r>
            <a:endParaRPr lang="en-US" sz="2400" baseline="30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2)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BC = AD =10</a:t>
            </a:r>
            <a:endParaRPr lang="en-US" sz="2400" baseline="30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3) </a:t>
            </a: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CK = 10 – 6 =4 </a:t>
            </a:r>
          </a:p>
          <a:p>
            <a:pPr algn="l"/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  <a:p>
            <a:pPr algn="l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5475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4F476F"/>
              </a:buClr>
            </a:pP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Четырехугольники в заданиях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Параллелограмм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71294"/>
            <a:ext cx="3553674" cy="21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</TotalTime>
  <Words>2041</Words>
  <Application>Microsoft Office PowerPoint</Application>
  <PresentationFormat>Экран (16:9)</PresentationFormat>
  <Paragraphs>311</Paragraphs>
  <Slides>37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Arial</vt:lpstr>
      <vt:lpstr>Work Sans</vt:lpstr>
      <vt:lpstr>Tahoma</vt:lpstr>
      <vt:lpstr>Calibri Light</vt:lpstr>
      <vt:lpstr>Calibri</vt:lpstr>
      <vt:lpstr>Cambria Math</vt:lpstr>
      <vt:lpstr>Times New Roman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Задача 1. Один из углов параллелограмма равен 280. Найдите другой его угол, не равный данному. Ответ дайте в градусах. </vt:lpstr>
      <vt:lpstr>Презентация PowerPoint</vt:lpstr>
      <vt:lpstr>Презентация PowerPoint</vt:lpstr>
      <vt:lpstr>Задача 4. Биссектриса угла А параллелограмма ABCD пересекает сторону BC в точке K. Найдите CK, если AD = 10,  AB = 6. </vt:lpstr>
      <vt:lpstr>Задача 5. В параллелограмме ABCD две стороны равны 12 и 5,  а угол A равен 300. Найдите площадь параллелограмма ABCD.</vt:lpstr>
      <vt:lpstr>Задача 6. Найдите площадь параллелограмма, изображенного на рисунке.</vt:lpstr>
      <vt:lpstr>Презентация PowerPoint</vt:lpstr>
      <vt:lpstr>Презентация PowerPoint</vt:lpstr>
      <vt:lpstr>Презентация PowerPoint</vt:lpstr>
      <vt:lpstr>Задача 1. В трапеции ABCD с основаниями AD и BC угол А равен 360. Найдите угол B трапеции ABCD. Ответ дайте в градусах.  </vt:lpstr>
      <vt:lpstr>Задача 2. Угол между высотой CN и боковой стороной CD равнобедренной трапеции ABCD равен 100. Найдите угол BAD. Ответ дайте в градусах.  </vt:lpstr>
      <vt:lpstr>Задача 3. Высота трапеции равна 18, а основания равны 3 и 13. Найдите площадь трапеции.  </vt:lpstr>
      <vt:lpstr>Задача 4. Средняя линия трапеции равна 16, а её высота равна 5. Найдите площадь трапеции. </vt:lpstr>
      <vt:lpstr>Задача 5. Основания трапеции равны 11 и 19, а её площадь  равна 45. Найдите высоту трапеции.   </vt:lpstr>
      <vt:lpstr>Презентация PowerPoint</vt:lpstr>
      <vt:lpstr>Презентация PowerPoint</vt:lpstr>
      <vt:lpstr>Презентация PowerPoint</vt:lpstr>
      <vt:lpstr>Задача 1. Диагональ прямоугольника образует угол 350 с одной из его сторон. Найдите острый угол между диагоналями этого прямоугольника. Ответ дайте в градусах. </vt:lpstr>
      <vt:lpstr>Задача 2. В прямоугольнике одна из сторон равна 24, диагональ равна 25. Найдите вторую сторону прямоугольника. </vt:lpstr>
      <vt:lpstr>Задача 3. В прямоугольнике ABCD сторона AB равна 8,  сторона BC равна 15. а) Найдите tgCAD;  б) Найдите длину диагонали AC. в) Найдите площадь прямоугольника.  </vt:lpstr>
      <vt:lpstr>Презентация PowerPoint</vt:lpstr>
      <vt:lpstr>Презентация PowerPoint</vt:lpstr>
      <vt:lpstr>Презентация PowerPoint</vt:lpstr>
      <vt:lpstr>Задача 1. Периметр квадрата равен 80.  Найдите площадь этого квадрата.</vt:lpstr>
      <vt:lpstr>Презентация PowerPoint</vt:lpstr>
      <vt:lpstr>Презентация PowerPoint</vt:lpstr>
      <vt:lpstr>Презентация PowerPoint</vt:lpstr>
      <vt:lpstr>Задача 1. Периметр ромба равен 56, а один из углов равен 300. Найдите площадь этого ромба. </vt:lpstr>
      <vt:lpstr>Задача 2.  Диагонали ромба равны 24 и 10.  а) Найдите площадь ромба. б) Найдите сторону ромба. в) Найдите периметр ромба. </vt:lpstr>
      <vt:lpstr>Задача № 1. Найдите площадь трапеции, диагонали которой равны  8 и 6, а средняя линия равна 5. </vt:lpstr>
      <vt:lpstr>Задача №3. Сторона AD параллелограмма ABCD вдвое больше  стороны CD. Точка M – середина стороны AD.  Докажите, что CM – биссектриса угла BCD.</vt:lpstr>
      <vt:lpstr>Задача №5. Четырехугольник  ABCD со сторонами AB=25 и  CD=16 вписан в окружность. Диагонали AC и BD пересекаются в точке K, причем ∠AKB=600. Найдите радиус окружности, описанной около этого четырехугольника.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ОГЭ № 17 «Четырехугольники»</dc:title>
  <dc:creator>Николай</dc:creator>
  <cp:lastModifiedBy>Николай</cp:lastModifiedBy>
  <cp:revision>226</cp:revision>
  <cp:lastPrinted>2021-02-24T17:27:37Z</cp:lastPrinted>
  <dcterms:modified xsi:type="dcterms:W3CDTF">2022-04-10T17:18:09Z</dcterms:modified>
</cp:coreProperties>
</file>