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92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42A-816C-4D89-867D-C25D0FA10B53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2501-0AE7-491E-B5D6-E671436F0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42A-816C-4D89-867D-C25D0FA10B53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2501-0AE7-491E-B5D6-E671436F0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42A-816C-4D89-867D-C25D0FA10B53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2501-0AE7-491E-B5D6-E671436F0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42A-816C-4D89-867D-C25D0FA10B53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2501-0AE7-491E-B5D6-E671436F0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42A-816C-4D89-867D-C25D0FA10B53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2501-0AE7-491E-B5D6-E671436F0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42A-816C-4D89-867D-C25D0FA10B53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2501-0AE7-491E-B5D6-E671436F0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42A-816C-4D89-867D-C25D0FA10B53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2501-0AE7-491E-B5D6-E671436F0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42A-816C-4D89-867D-C25D0FA10B53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2501-0AE7-491E-B5D6-E671436F0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42A-816C-4D89-867D-C25D0FA10B53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2501-0AE7-491E-B5D6-E671436F0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42A-816C-4D89-867D-C25D0FA10B53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2501-0AE7-491E-B5D6-E671436F0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42A-816C-4D89-867D-C25D0FA10B53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2501-0AE7-491E-B5D6-E671436F0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5042A-816C-4D89-867D-C25D0FA10B53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62501-0AE7-491E-B5D6-E671436F0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Подготовка к ОГЭ - 2022.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12. Расчёты по формулам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7520880" cy="1944216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учитель МБОУ СОШ № 9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имени И.Ф. Лубянецкого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овощербиновская Щербиновский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р-н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Грунева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Надежда Викторовна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336704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Зная длину своего шага, человек может приближённо подсчитать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пройденное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 расстояние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формуле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nl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число шагов,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длина шага. Какое расстояние прошёл человек, если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= 80 см,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=1800 ? Ответ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выразите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километрах.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Надежда\AppData\Local\Microsoft\Windows\INetCache\IE\2XQGAC9P\21HourGlas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284984"/>
            <a:ext cx="1728192" cy="17281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5445224"/>
            <a:ext cx="2376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Ответ: 1,44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1944216"/>
          </a:xfrm>
        </p:spPr>
        <p:txBody>
          <a:bodyPr anchor="t">
            <a:normAutofit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 4.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Период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колебания математического маятника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секундах) приближенно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можно вычислить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формуле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2√l,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длина нити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метрах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Пользуясь этой формулой, найдите длину нити маятника (в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метрах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период колебаний которого составляет 11 секунд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251520" y="2060848"/>
            <a:ext cx="183569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Формула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060848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T = 2√l,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420888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2.  Что нужно найти? Какой переменной выражается, в чём измеряется?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068960"/>
            <a:ext cx="8100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2780928"/>
            <a:ext cx="3563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Длина нити –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(в метрах)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140968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3. Какие переменные величины известны, в чём измеряются?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3429000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 колебаний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 в  секундах),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11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3861048"/>
            <a:ext cx="1584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Решение.</a:t>
            </a:r>
            <a:endParaRPr lang="ru-RU" sz="2400" dirty="0">
              <a:solidFill>
                <a:srgbClr val="0C921C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4149080"/>
            <a:ext cx="119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T = 2√l </a:t>
            </a:r>
            <a:endParaRPr lang="ru-RU" sz="2400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4221088"/>
            <a:ext cx="2797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длина нити (?) м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4653136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 колебаний маятника (сек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 Т = 11 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5085184"/>
            <a:ext cx="1048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2√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l =Т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5517232"/>
            <a:ext cx="12390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2√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l =11 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83768" y="5157192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=5,5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55776" y="5589240"/>
            <a:ext cx="1324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= (5,5)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55776" y="6021288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=30,25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139952" y="5949280"/>
            <a:ext cx="1899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30,25</a:t>
            </a:r>
            <a:endParaRPr lang="ru-RU" sz="24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2232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 колебания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математического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маятника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секундах)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приближенно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можно вычислить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формуле T = 2√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длина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нити (в метрах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Пользуясь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данной формулой,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найдите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длину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нити маятника, период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колебаний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которого составляет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секунды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2348880"/>
            <a:ext cx="1584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Решение.</a:t>
            </a:r>
            <a:endParaRPr lang="ru-RU" sz="2400" dirty="0">
              <a:solidFill>
                <a:srgbClr val="0C921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852936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T = 2√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356992"/>
            <a:ext cx="2752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длина нити (?) м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933056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 колебаний маятника (сек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 Т = ?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437112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2√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l =?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5013176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=? 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5517232"/>
            <a:ext cx="100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=?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5517232"/>
            <a:ext cx="1584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4 </a:t>
            </a:r>
            <a:endParaRPr lang="ru-RU" sz="24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28803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Период колебания математического маятника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T (в секундах)  приближенно можно вычислить по формуле T = 2√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длина нити (в метрах). Пользуясь данной формулой, найдите  длину нити маятника, период колебаний которого составляет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 секунд.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Надежда\AppData\Local\Microsoft\Windows\INetCache\IE\2XQGAC9P\21HourGlas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212976"/>
            <a:ext cx="2304256" cy="23042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8" y="5661248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20,25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858218"/>
          </a:xfrm>
        </p:spPr>
        <p:txBody>
          <a:bodyPr anchor="t">
            <a:normAutofit fontScale="90000"/>
          </a:bodyPr>
          <a:lstStyle/>
          <a:p>
            <a:pPr algn="l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Пример 5.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Чтобы перевести значение температуры по шкале Цельсия в шкалу Фаренгейта, пользуются формулой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7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=1,8t</a:t>
            </a:r>
            <a:r>
              <a:rPr lang="ru-RU" sz="27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+32, где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700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– градусы Цельсия,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7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- градусы Фаренгейта. Скольким градусам по шкале Фаренгейта соответствует 45 градусов по шкале Цельсия?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51520" y="2060848"/>
            <a:ext cx="183569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Формула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2060848"/>
            <a:ext cx="20656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=1,8t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+32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492896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2.  Что нужно найти? Какой переменной выражается?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2780928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Градусы по шкале Фаренгейта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140968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3. Какие переменные величины известны? 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501008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градусы Цельсия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45 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627784" y="386104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400" b="1" dirty="0">
              <a:solidFill>
                <a:srgbClr val="0C92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4149080"/>
            <a:ext cx="20656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=1,8t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+32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95736" y="4149080"/>
            <a:ext cx="1220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45 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4581128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=1,8∙45 +32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67744" y="4581128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=81+32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03848" y="4581128"/>
            <a:ext cx="100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113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55576" y="5517232"/>
            <a:ext cx="20656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113</a:t>
            </a:r>
            <a:endParaRPr lang="ru-RU" sz="24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Чтобы перевести значение температуры по шкале Цельсия в шкалу Фаренгейта, пользуются формулой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=1,8t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+32, где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градусы Цельсия,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градусы Фаренгейта. Скольким градусам по шкале Фаренгейта соответствует 23 градуса по шкале Цельсия?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99792" y="220486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800" b="1" dirty="0">
              <a:solidFill>
                <a:srgbClr val="0C92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708920"/>
            <a:ext cx="2068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=1,8t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+32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2708920"/>
            <a:ext cx="1192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?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284984"/>
            <a:ext cx="2304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=1,8 ∙ ? +32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3861048"/>
            <a:ext cx="792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3933057"/>
            <a:ext cx="9361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73,4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5301208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73,4</a:t>
            </a:r>
            <a:endParaRPr lang="ru-RU" sz="28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Чтобы перевести значение температуры по шкале Цельсия в шкалу Фаренгейта, пользуются формулой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=1,8t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+32, где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градусы Цельсия,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градусы Фаренгейта. Скольким градусам по шкале Фаренгейта соответствует 85 градусов по шкале Цельсия?</a:t>
            </a:r>
            <a:endParaRPr lang="ru-RU" sz="2800" dirty="0"/>
          </a:p>
        </p:txBody>
      </p:sp>
      <p:pic>
        <p:nvPicPr>
          <p:cNvPr id="5" name="Picture 4" descr="C:\Users\Надежда\AppData\Local\Microsoft\Windows\INetCache\IE\2XQGAC9P\21HourGlas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564904"/>
            <a:ext cx="2304256" cy="230425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3568" y="5661248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185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2002234"/>
          </a:xfrm>
        </p:spPr>
        <p:txBody>
          <a:bodyPr anchor="t">
            <a:normAutofit fontScale="90000"/>
          </a:bodyPr>
          <a:lstStyle/>
          <a:p>
            <a:pPr lvl="0" algn="l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Пример 6.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Перевести значение температуры по шкале Фаренгейта в шкалу Цельсия позволяет формула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700" baseline="-250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= 5/9 (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700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- 32), где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700" baseline="-250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7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- температура в градусах Цельсия,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7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– температура в градусах Фаренгейта. Скольким градусам по шкале Цельсия соответствует 149 градусов по шкале Фаренгейта?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51520" y="1844824"/>
            <a:ext cx="183569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Формула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1844824"/>
            <a:ext cx="2685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5/9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- 32)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276872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2.  Что нужно найти? Какой переменной выражается?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2636912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Градусы по шкале Цельсия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996952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3. Какие переменные величины известны? 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429000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Градусы по Фаренгейту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771800" y="386104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400" b="1" dirty="0">
              <a:solidFill>
                <a:srgbClr val="0C92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293096"/>
            <a:ext cx="2685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5/9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- 32) 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4797152"/>
            <a:ext cx="1351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5301208"/>
            <a:ext cx="2901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5/9 (149 - 32) 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131840" y="5301208"/>
            <a:ext cx="18192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5/9 ∙117 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788024" y="5301208"/>
            <a:ext cx="8354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=65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187624" y="587727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65</a:t>
            </a:r>
            <a:endParaRPr lang="ru-RU" sz="2400" b="1" dirty="0">
              <a:solidFill>
                <a:srgbClr val="0C921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Перевести значение температуры по шкале Фаренгейта в шкалу Цельсия позволяет формула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5/9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- 32), где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температура в градусах Цельсия,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– температура в градусах Фаренгейта. Скольким градусам по шкале Цельсия соответствует  -112 градусов по шкале Фаренгейта?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191683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400" b="1" dirty="0">
              <a:solidFill>
                <a:srgbClr val="0C92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276872"/>
            <a:ext cx="2685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5/9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- 32)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852936"/>
            <a:ext cx="10262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?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429000"/>
            <a:ext cx="2521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5/9 (? - 32)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3429000"/>
            <a:ext cx="10454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-80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5229200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 - 80</a:t>
            </a:r>
            <a:endParaRPr lang="ru-RU" sz="28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Перевести значение температуры по шкале Фаренгейта в шкалу Цельсия позволяет формула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5/9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- 32),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температура в градусах Цельсия,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температура в градусах Фаренгейта. Скольким градусам по шкале Цельсия соответствует  -58 градусов по шкале Фаренгейта?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5517232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 - 50</a:t>
            </a:r>
            <a:endParaRPr lang="ru-RU" sz="2800" b="1" dirty="0">
              <a:solidFill>
                <a:srgbClr val="0C921C"/>
              </a:solidFill>
            </a:endParaRPr>
          </a:p>
        </p:txBody>
      </p:sp>
      <p:pic>
        <p:nvPicPr>
          <p:cNvPr id="6" name="Picture 4" descr="C:\Users\Надежда\AppData\Local\Microsoft\Windows\INetCache\IE\2XQGAC9P\21HourGlas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08920"/>
            <a:ext cx="2304256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0"/>
            <a:ext cx="9144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Aft>
                <a:spcPct val="0"/>
              </a:spcAft>
              <a:tabLst>
                <a:tab pos="36163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Пример 1.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 фирме «Родник» стоимость (в рублях) колодца из железобетонных колец рассчитывается по формуле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</a:b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С= 6500+4100×n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где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– число колец, установленных при рытье колодца. Пользуясь этой формулой, рассчитайте стоимость колодца из 7 колец.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              </a:t>
            </a:r>
            <a:r>
              <a:rPr lang="ru-RU" sz="2400" b="1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916832"/>
            <a:ext cx="1835696" cy="57606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Формула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627784" y="3933056"/>
            <a:ext cx="183569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1916832"/>
            <a:ext cx="2459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С= 6500+4100×n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348880"/>
            <a:ext cx="8100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2.  Что нужно найти? Какой переменной выражается?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2708920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Стоимость колодца, -  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996952"/>
            <a:ext cx="8820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3.  Какие переменные еще встречаются в формуле и что они означают?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3356992"/>
            <a:ext cx="2244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– число колец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717032"/>
            <a:ext cx="4218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4. Известно ли число колец?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371703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7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4077072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Решение</a:t>
            </a:r>
            <a:endParaRPr lang="ru-RU" sz="2400" b="1" dirty="0">
              <a:solidFill>
                <a:srgbClr val="0C921C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4509120"/>
            <a:ext cx="6264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С = 6500+4100×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       </a:t>
            </a:r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- число колец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7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5085184"/>
            <a:ext cx="60486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С = 6500+4100×7 = 6500+28700 = 35200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259632" y="5733256"/>
            <a:ext cx="3047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C921C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Ответ : 35200</a:t>
            </a:r>
            <a:endParaRPr lang="ru-RU" sz="36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291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Пример 7.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Мощность постоянного тока (в ваттах) вычисляется по формуле P =I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R,где I – сила тока (в амперах), R – сопротивление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29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(в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омах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). Пользуясь этой формулой, найдите сопротивление R,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29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если мощность составляет 283,5 Вт, а сила тока равна 4,5 А.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29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Ответ дайте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омах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51520" y="1844824"/>
            <a:ext cx="183569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Формула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844824"/>
            <a:ext cx="14729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P =I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276872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2.  Что нужно найти? Какой переменной выражается?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2708920"/>
            <a:ext cx="2680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сопротивление  - R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996952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3. Какие переменные величины известны? 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429000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Мощность – Р, Р= 283,5 Вт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3429000"/>
            <a:ext cx="31911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Сила тока -  I, </a:t>
            </a:r>
            <a:r>
              <a:rPr lang="en-US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4,5 А 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627784" y="37890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400" b="1" dirty="0">
              <a:solidFill>
                <a:srgbClr val="0C92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4149080"/>
            <a:ext cx="14729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P =I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 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4653136"/>
            <a:ext cx="14729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I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R=Р 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547664" y="4221088"/>
            <a:ext cx="2088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(4,5)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∙</a:t>
            </a:r>
            <a:r>
              <a:rPr lang="en-US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=283,5</a:t>
            </a:r>
            <a:endParaRPr lang="ru-RU" sz="2400" baseline="30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619672" y="4653136"/>
            <a:ext cx="22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20,25</a:t>
            </a:r>
            <a:r>
              <a:rPr lang="en-US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∙R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=283,5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763688" y="5085184"/>
            <a:ext cx="22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=283,5:20,25 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835696" y="5517232"/>
            <a:ext cx="1024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= 14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475656" y="6021288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 14</a:t>
            </a:r>
            <a:endParaRPr lang="ru-RU" sz="28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Мощность постоянного тока (в ваттах) вычисляется по формуле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P =I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R,где I – сила тока (в амперах), R – сопротивление (в </a:t>
            </a:r>
            <a:r>
              <a:rPr lang="ru-RU" sz="2400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омах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). Пользуясь этой формулой, найдите сопротивление R, если мощность составляет 361,25 Вт, а сила тока равна 8,5 А.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Ответ дайте в </a:t>
            </a:r>
            <a:r>
              <a:rPr lang="ru-RU" sz="2400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омах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184482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800" b="1" dirty="0">
              <a:solidFill>
                <a:srgbClr val="0C92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924944"/>
            <a:ext cx="14729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P =I</a:t>
            </a:r>
            <a:r>
              <a:rPr lang="ru-RU" sz="28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429000"/>
            <a:ext cx="14729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I</a:t>
            </a:r>
            <a:r>
              <a:rPr lang="ru-RU" sz="28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R=Р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348880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Мощность – Р,     Р= ?  Вт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2348880"/>
            <a:ext cx="3250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Сила тока -  I,  </a:t>
            </a:r>
            <a:r>
              <a:rPr lang="en-US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 ?   А 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3068960"/>
            <a:ext cx="2592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(? )</a:t>
            </a:r>
            <a:r>
              <a:rPr lang="ru-RU" sz="28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∙</a:t>
            </a:r>
            <a:r>
              <a:rPr lang="en-US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?</a:t>
            </a:r>
            <a:endParaRPr lang="ru-RU" sz="2800" baseline="30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3645024"/>
            <a:ext cx="10534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=?  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67744" y="4149080"/>
            <a:ext cx="2789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=361,25:72,25  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39752" y="4725144"/>
            <a:ext cx="1253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= 5   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547664" y="5589240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 5</a:t>
            </a:r>
            <a:endParaRPr lang="ru-RU" sz="28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Мощность постоянного тока (в ваттах) вычисляется по формуле P =I</a:t>
            </a:r>
            <a:r>
              <a:rPr lang="ru-RU" sz="28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R,где I – сила тока (в амперах),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 – сопротивление (в </a:t>
            </a:r>
            <a:r>
              <a:rPr lang="ru-RU" sz="2800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омах</a:t>
            </a: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). Пользуясь этой формулой, найдите сопротивление R, если мощность составляет 29,25 Вт, а сила тока равна 1,5 А.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Ответ дайте в </a:t>
            </a:r>
            <a:r>
              <a:rPr lang="ru-RU" sz="2800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омах</a:t>
            </a: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Надежда\AppData\Local\Microsoft\Windows\INetCache\IE\2XQGAC9P\21HourGlas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780928"/>
            <a:ext cx="2304256" cy="230425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15616" y="5445224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 13</a:t>
            </a:r>
            <a:endParaRPr lang="ru-RU" sz="28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4664"/>
            <a:ext cx="1512168" cy="55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Пример 8.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Площадь четырёхугольника можно вычислить по формуле                      где d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d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длины диагоналей </a:t>
            </a:r>
          </a:p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четырёхугольника,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угол между диагоналями. Пользуясь этой формулой, найдите длину диагонали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7 ,sin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S= 4 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29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23528" y="2276872"/>
            <a:ext cx="183569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Формула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276872"/>
            <a:ext cx="1584176" cy="58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23528" y="2852936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2.  Что нужно найти? Какой переменной выражается?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3212976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Длина диагонали – </a:t>
            </a:r>
            <a:r>
              <a:rPr lang="en-US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endParaRPr lang="ru-RU" sz="2400" baseline="-25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3573016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3. Какие переменные величины известны? 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3933056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Длина диагонали – </a:t>
            </a:r>
            <a:r>
              <a:rPr lang="en-US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7</a:t>
            </a:r>
            <a:r>
              <a:rPr lang="en-US" sz="24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 </a:t>
            </a:r>
            <a:r>
              <a:rPr lang="en-US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</a:t>
            </a:r>
            <a:endParaRPr lang="ru-RU" sz="2400" baseline="-25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3933056"/>
            <a:ext cx="1494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28184" y="3933056"/>
            <a:ext cx="2501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Площадь      S= 4 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627784" y="436510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800" b="1" dirty="0">
              <a:solidFill>
                <a:srgbClr val="0C92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97152"/>
            <a:ext cx="1584176" cy="58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2051720" y="4797152"/>
            <a:ext cx="1080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7</a:t>
            </a:r>
            <a:r>
              <a:rPr lang="en-US" sz="24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 </a:t>
            </a:r>
            <a:r>
              <a:rPr lang="en-US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</a:t>
            </a:r>
            <a:endParaRPr lang="ru-RU" sz="2400" baseline="-25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4797152"/>
            <a:ext cx="1494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860032" y="4797152"/>
            <a:ext cx="914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S= 4 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95536" y="5445224"/>
            <a:ext cx="23487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4 =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(7∙2∙</a:t>
            </a:r>
            <a:r>
              <a:rPr lang="en-US" sz="2400" u="sng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d</a:t>
            </a:r>
            <a:r>
              <a:rPr lang="en-US" sz="2400" u="sng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lang="ru-RU" sz="2400" u="sng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)</a:t>
            </a:r>
          </a:p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    7∙2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043608" y="5517232"/>
            <a:ext cx="360040" cy="2880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259632" y="5877272"/>
            <a:ext cx="360040" cy="2880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915816" y="5445224"/>
            <a:ext cx="8451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=4</a:t>
            </a:r>
            <a:endParaRPr lang="ru-RU" sz="240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619672" y="5949280"/>
            <a:ext cx="21602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331640" y="5517232"/>
            <a:ext cx="21602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2987824" y="6021288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8" grpId="0" build="p"/>
      <p:bldP spid="19" grpId="0" build="p"/>
      <p:bldP spid="20" grpId="0" build="p"/>
      <p:bldP spid="21" grpId="0" build="p"/>
      <p:bldP spid="27" grpId="0" build="p"/>
      <p:bldP spid="3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Площадь четырёхугольника можно вычислить по формуле                    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где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d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длины диагоналей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четырёхугольника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угол между диагоналями. Пользуясь этой формулой, найдите длину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диагонали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,sin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S=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11,</a:t>
            </a:r>
            <a:endParaRPr lang="ru-RU" sz="2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1872208" cy="69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771800" y="242088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800" b="1" dirty="0">
              <a:solidFill>
                <a:srgbClr val="0C92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36912"/>
            <a:ext cx="2016224" cy="74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95536" y="3501008"/>
            <a:ext cx="1135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005064"/>
            <a:ext cx="16367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509120"/>
            <a:ext cx="856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S=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99792" y="3068960"/>
            <a:ext cx="16561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6∙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1∙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ru-RU" sz="2400" u="sng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11∙2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3140968"/>
            <a:ext cx="6559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4005064"/>
            <a:ext cx="1135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339752" y="5301208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28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Площадь четырёхугольника можно вычислить по формуле                    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где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d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длины диагоналей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четырёхугольника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угол между диагоналями. Пользуясь этой формулой, найдите длину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диагонали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,sin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3/13,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S=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25,5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1872208" cy="69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Users\Надежда\AppData\Local\Microsoft\Windows\INetCache\IE\2XQGAC9P\21HourGlass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492896"/>
            <a:ext cx="2304256" cy="230425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5373216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ru-RU" sz="28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291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Пример 9.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Центростремительное ускорение при движении по окружности (в м/c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) можно вычислить по формуле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a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ω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R, где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ω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– угловая скорость (в с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−1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), а R – радиус окружности. Пользуясь этой формулой, найдите радиус R (в метрах), если угловая скорость равна 9 с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−1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, а центростремительное ускорение равно 243 м/c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29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Ответ дайте в метрах.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79512" y="2276872"/>
            <a:ext cx="183569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Формула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2276872"/>
            <a:ext cx="1175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a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ω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70892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2.  Что нужно найти? Какой переменной выражается?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3068960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Радиус– </a:t>
            </a:r>
            <a:r>
              <a:rPr lang="en-US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    в  метрах</a:t>
            </a:r>
            <a:endParaRPr lang="ru-RU" sz="2400" baseline="-25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3356992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3. Какие переменные величины известны? 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645024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ω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– угловая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скорость,       </a:t>
            </a:r>
            <a:r>
              <a:rPr lang="ru-RU" sz="2400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ω=9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с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−1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005064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a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центростремительное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ускорение =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243 м/c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915816" y="198884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800" b="1" dirty="0">
              <a:solidFill>
                <a:srgbClr val="0C92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7784" y="429309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800" b="1" dirty="0">
              <a:solidFill>
                <a:srgbClr val="0C92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4653136"/>
            <a:ext cx="1175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a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ω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5013176"/>
            <a:ext cx="1252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ω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 =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339752" y="4797152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 = 243: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aseline="30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411760" y="5301208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 = 243:81</a:t>
            </a:r>
            <a:endParaRPr lang="ru-RU" sz="2400" baseline="30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483768" y="5805264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 = 3</a:t>
            </a:r>
            <a:endParaRPr lang="ru-RU" sz="2400" baseline="30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563888" y="6165304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0C921C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7544" y="5445224"/>
            <a:ext cx="12961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 =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i="1" u="sng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a</a:t>
            </a:r>
            <a:endParaRPr lang="ru-RU" sz="2400" i="1" u="sng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ω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u="sng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endParaRPr lang="ru-RU" sz="2400" u="sng" dirty="0" smtClean="0"/>
          </a:p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8" grpId="0" build="p"/>
      <p:bldP spid="19" grpId="0" build="p"/>
      <p:bldP spid="20" grpId="0" build="p"/>
      <p:bldP spid="21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Центростремительное ускорение при движении по окружности </a:t>
            </a:r>
            <a:endParaRPr lang="ru-RU" sz="24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 м/c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) можно вычислить по формуле </a:t>
            </a:r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a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ω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R, где </a:t>
            </a:r>
            <a:r>
              <a:rPr lang="ru-RU" sz="2400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ω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– угловая скорость (в с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−1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), а R – радиус окружности. Пользуясь этой формулой, найдите радиус R (в метрах), если угловая скорость равна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8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с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−1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, а центростремительное ускорение равно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128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м/c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Ответ дайте в метрах.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206084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800" b="1" dirty="0">
              <a:solidFill>
                <a:srgbClr val="0C92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492896"/>
            <a:ext cx="1340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a</a:t>
            </a:r>
            <a:r>
              <a:rPr lang="ru-RU" sz="28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ω</a:t>
            </a:r>
            <a:r>
              <a:rPr lang="ru-RU" sz="28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2636912"/>
            <a:ext cx="1430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ω</a:t>
            </a:r>
            <a:r>
              <a:rPr lang="ru-RU" sz="28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 =</a:t>
            </a:r>
            <a:r>
              <a:rPr lang="ru-RU" sz="28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a</a:t>
            </a: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140968"/>
            <a:ext cx="8018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ω=?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3789040"/>
            <a:ext cx="1565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a</a:t>
            </a:r>
            <a:r>
              <a:rPr lang="ru-RU" sz="28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?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483768" y="3212976"/>
            <a:ext cx="12961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 =</a:t>
            </a:r>
            <a:r>
              <a:rPr lang="ru-RU" sz="28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800" i="1" u="sng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a</a:t>
            </a:r>
            <a:endParaRPr lang="ru-RU" sz="2800" i="1" u="sng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ω</a:t>
            </a:r>
            <a:r>
              <a:rPr lang="ru-RU" sz="28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800" u="sng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endParaRPr lang="ru-RU" sz="2800" u="sng" dirty="0" smtClean="0"/>
          </a:p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83768" y="4365104"/>
            <a:ext cx="12961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 =</a:t>
            </a:r>
            <a:r>
              <a:rPr lang="ru-RU" sz="28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?</a:t>
            </a:r>
            <a:r>
              <a:rPr lang="ru-RU" sz="2800" u="sng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endParaRPr lang="ru-RU" sz="2800" u="sng" dirty="0" smtClean="0"/>
          </a:p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5445224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 2</a:t>
            </a:r>
            <a:endParaRPr lang="ru-RU" sz="28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10" grpId="0" build="p"/>
      <p:bldP spid="11" grpId="0" build="p"/>
      <p:bldP spid="12" grpId="0" build="p"/>
      <p:bldP spid="13" grpId="0" build="p"/>
      <p:bldP spid="1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Центростремительное ускорение при движении по окружности </a:t>
            </a:r>
            <a:endParaRPr lang="ru-RU" sz="24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 м/c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) можно вычислить по формуле </a:t>
            </a:r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a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ω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R, где </a:t>
            </a:r>
            <a:r>
              <a:rPr lang="ru-RU" sz="2400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ω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– угловая скорость (в с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−1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), а R – радиус окружности. Пользуясь этой формулой, найдите радиус R (в метрах), если угловая скорость равна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9,5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с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−1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, а центростремительное ускорение равно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180,5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м/c</a:t>
            </a:r>
            <a:r>
              <a:rPr lang="ru-RU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Ответ дайте в метрах.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Надежда\AppData\Local\Microsoft\Windows\INetCache\IE\2XQGAC9P\21HourGlas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492896"/>
            <a:ext cx="2304256" cy="230425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5445224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8964488" cy="258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9312" tIns="36000" rIns="279312" bIns="177744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200" b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Пример 10.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Закон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Кулона можно записать в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виде F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</a:t>
            </a:r>
            <a:r>
              <a:rPr lang="ru-RU" sz="22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k</a:t>
            </a:r>
            <a:r>
              <a:rPr lang="ru-RU" sz="22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q</a:t>
            </a:r>
            <a:r>
              <a:rPr lang="ru-RU" sz="22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lang="ru-RU" sz="22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lang="ru-RU" sz="22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, </a:t>
            </a:r>
            <a:endParaRPr lang="ru-RU" sz="22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r>
              <a:rPr lang="en-US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lang="en-US" sz="22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endParaRPr lang="ru-RU" sz="2200" baseline="300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где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F – сила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взаимодей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ствия зарядов (в ньютонах), 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kumimoji="0" lang="ru-RU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и 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kumimoji="0" lang="ru-RU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-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величины зарядов (в кулонах),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k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– коэффициент пропорциональности (в Н·м</a:t>
            </a:r>
            <a:r>
              <a:rPr kumimoji="0" lang="ru-RU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/Кл</a:t>
            </a:r>
            <a:r>
              <a:rPr kumimoji="0" lang="ru-RU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), а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– расстояние между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зарядами (в метрах). Пользуясь формулой, найдите величину заряда 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kumimoji="0" lang="ru-RU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(в кулонах), если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k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9×10</a:t>
            </a:r>
            <a:r>
              <a:rPr kumimoji="0" lang="ru-RU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9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Н·м</a:t>
            </a:r>
            <a:r>
              <a:rPr kumimoji="0" lang="ru-RU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/Кл</a:t>
            </a:r>
            <a:r>
              <a:rPr kumimoji="0" lang="ru-RU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, 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kumimoji="0" lang="ru-RU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= 0,006 Кл,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300 м, а F = 5,4 Н.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516216" y="404664"/>
            <a:ext cx="936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>
          <a:xfrm>
            <a:off x="251520" y="2420888"/>
            <a:ext cx="183569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Формула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2348880"/>
            <a:ext cx="1493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F = </a:t>
            </a:r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k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lang="ru-RU" sz="24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lang="ru-RU" sz="24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</a:t>
            </a:r>
            <a:endParaRPr lang="ru-RU" sz="24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endParaRPr lang="ru-RU" sz="2400" baseline="300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483768" y="2780928"/>
            <a:ext cx="936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0" y="2996952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2.  Что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нужно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найти? Какой переменной выражается?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3356992"/>
            <a:ext cx="418698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величина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заряда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- </a:t>
            </a:r>
            <a:r>
              <a:rPr lang="ru-RU" sz="22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lang="ru-RU" sz="2200" baseline="-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(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 кулонах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)</a:t>
            </a:r>
            <a:endParaRPr lang="ru-RU" sz="2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45024"/>
            <a:ext cx="61926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3. Какие переменные величины известны? </a:t>
            </a:r>
            <a:endParaRPr lang="ru-RU" sz="2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4005064"/>
            <a:ext cx="126829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F = 5,4 Н</a:t>
            </a:r>
            <a:endParaRPr lang="ru-RU" sz="2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4437112"/>
            <a:ext cx="17540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lang="ru-RU" sz="2200" baseline="-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=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0,006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Кл</a:t>
            </a:r>
            <a:endParaRPr lang="ru-RU" sz="2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67544" y="4941168"/>
            <a:ext cx="126509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lang="ru-RU" sz="22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300 м</a:t>
            </a:r>
            <a:endParaRPr lang="ru-RU" sz="2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5373216"/>
            <a:ext cx="24400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k</a:t>
            </a:r>
            <a:r>
              <a:rPr lang="ru-RU" sz="22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9×10</a:t>
            </a:r>
            <a:r>
              <a:rPr lang="ru-RU" sz="22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9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Н·м</a:t>
            </a:r>
            <a:r>
              <a:rPr lang="ru-RU" sz="22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/Кл</a:t>
            </a:r>
            <a:r>
              <a:rPr lang="ru-RU" sz="22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endParaRPr lang="ru-RU" sz="2200" dirty="0"/>
          </a:p>
        </p:txBody>
      </p:sp>
      <p:sp>
        <p:nvSpPr>
          <p:cNvPr id="19" name="TextBox 18"/>
          <p:cNvSpPr txBox="1"/>
          <p:nvPr/>
        </p:nvSpPr>
        <p:spPr>
          <a:xfrm>
            <a:off x="3275856" y="4005064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200" b="1" dirty="0">
              <a:solidFill>
                <a:srgbClr val="0C92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059832" y="5229200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9×10</a:t>
            </a:r>
            <a:r>
              <a:rPr lang="ru-RU" sz="22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9∙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0,006∙</a:t>
            </a:r>
            <a:r>
              <a:rPr lang="ru-RU" sz="22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lang="ru-RU" sz="2200" baseline="-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lang="en-US" sz="2200" baseline="-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5,4 </a:t>
            </a:r>
            <a:endParaRPr lang="en-US" sz="2200" baseline="-300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r>
              <a:rPr lang="en-US" sz="2200" baseline="-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aseline="-30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300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2                                 </a:t>
            </a:r>
            <a:endParaRPr lang="ru-RU" sz="2200" baseline="30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987824" y="4365104"/>
            <a:ext cx="1493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k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q</a:t>
            </a:r>
            <a:r>
              <a:rPr lang="ru-RU" sz="24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lang="ru-RU" sz="24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=</a:t>
            </a:r>
            <a:r>
              <a:rPr lang="en-US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endParaRPr lang="ru-RU" sz="2400" baseline="-250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</a:t>
            </a:r>
            <a:endParaRPr lang="ru-RU" sz="24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endParaRPr lang="ru-RU" sz="2400" baseline="300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987824" y="4797152"/>
            <a:ext cx="936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131840" y="5589240"/>
            <a:ext cx="18722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64088" y="4149080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9×10</a:t>
            </a:r>
            <a:r>
              <a:rPr lang="ru-RU" sz="22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9</a:t>
            </a:r>
            <a:r>
              <a:rPr lang="en-US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∙</a:t>
            </a:r>
            <a:r>
              <a:rPr lang="ru-RU" sz="22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∙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6∙</a:t>
            </a:r>
            <a:r>
              <a:rPr lang="en-US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10</a:t>
            </a:r>
            <a:r>
              <a:rPr lang="en-US" sz="22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-3</a:t>
            </a:r>
            <a:r>
              <a:rPr lang="ru-RU" sz="22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q</a:t>
            </a:r>
            <a:r>
              <a:rPr lang="ru-RU" sz="2200" baseline="-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lang="en-US" sz="2200" baseline="-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5,4 </a:t>
            </a:r>
            <a:endParaRPr lang="en-US" sz="2200" baseline="-300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r>
              <a:rPr lang="en-US" sz="2200" baseline="-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aseline="-30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9 ∙10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4                                </a:t>
            </a:r>
            <a:endParaRPr lang="ru-RU" sz="2200" baseline="300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364088" y="4581128"/>
            <a:ext cx="18722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292080" y="4221088"/>
            <a:ext cx="360040" cy="2880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940152" y="4581128"/>
            <a:ext cx="360040" cy="2880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796136" y="4869160"/>
            <a:ext cx="2232248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6∙</a:t>
            </a:r>
            <a:r>
              <a:rPr lang="en-US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100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∙</a:t>
            </a:r>
            <a:r>
              <a:rPr lang="ru-RU" sz="22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q</a:t>
            </a:r>
            <a:r>
              <a:rPr lang="ru-RU" sz="2200" baseline="-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lang="en-US" sz="2200" baseline="-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5,4 </a:t>
            </a:r>
            <a:endParaRPr lang="en-US" sz="2200" baseline="-300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r>
              <a:rPr lang="en-US" sz="2200" baseline="-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aseline="-30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ru-RU" sz="2200" baseline="300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868144" y="5301208"/>
            <a:ext cx="1800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lang="ru-RU" sz="2200" baseline="-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lang="en-US" sz="2200" baseline="-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= 0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,</a:t>
            </a:r>
            <a:r>
              <a:rPr lang="en-US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009</a:t>
            </a:r>
            <a:r>
              <a:rPr lang="en-US" sz="2200" baseline="-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39552" y="6021288"/>
            <a:ext cx="24482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22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0,009</a:t>
            </a:r>
            <a:endParaRPr lang="ru-RU" sz="22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3" grpId="0" build="p"/>
      <p:bldP spid="24" grpId="0" build="p"/>
      <p:bldP spid="28" grpId="0" build="p"/>
      <p:bldP spid="33" grpId="0" build="p"/>
      <p:bldP spid="34" grpId="0" build="p"/>
      <p:bldP spid="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50825" y="260351"/>
            <a:ext cx="813759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619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 фирме «Родник» стоимость (в рублях) колодца из железобетонных колец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рассчитывается по формуле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619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С= 6500+4100×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 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где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– число колец, установленных при рытье колодца. Пользуясь этой формулой, рассчитайте стоимость колодца из 5 колец.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2492896"/>
            <a:ext cx="1872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Решение:</a:t>
            </a:r>
            <a:endParaRPr lang="ru-RU" sz="2800" dirty="0">
              <a:solidFill>
                <a:srgbClr val="0C921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068960"/>
            <a:ext cx="36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С= 6500+4100×</a:t>
            </a:r>
            <a:r>
              <a:rPr lang="ru-RU" sz="28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645024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616325" algn="l"/>
              </a:tabLst>
            </a:pPr>
            <a:r>
              <a:rPr lang="ru-RU" sz="28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</a:t>
            </a:r>
            <a:r>
              <a:rPr lang="ru-RU" sz="28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- число колец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</a:t>
            </a:r>
            <a:r>
              <a:rPr lang="ru-RU" sz="28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=?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365104"/>
            <a:ext cx="4320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С = 6500+4100×?    =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5373216"/>
            <a:ext cx="2376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27000 </a:t>
            </a:r>
            <a:endParaRPr lang="ru-RU" sz="2800" b="1" dirty="0">
              <a:solidFill>
                <a:srgbClr val="0C921C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4365104"/>
            <a:ext cx="1224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27000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  <p:bldP spid="10" grpId="0" build="p"/>
      <p:bldP spid="12" grpId="0" build="p"/>
      <p:bldP spid="1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8964488" cy="258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9312" tIns="36000" rIns="279312" bIns="177744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Закон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Кулона можно записать в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виде F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</a:t>
            </a:r>
            <a:r>
              <a:rPr lang="ru-RU" sz="22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k</a:t>
            </a:r>
            <a:r>
              <a:rPr lang="ru-RU" sz="22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q</a:t>
            </a:r>
            <a:r>
              <a:rPr lang="ru-RU" sz="22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lang="ru-RU" sz="22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lang="ru-RU" sz="22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, </a:t>
            </a:r>
            <a:endParaRPr lang="ru-RU" sz="22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lang="en-US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lang="en-US" sz="22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endParaRPr lang="ru-RU" sz="2200" baseline="300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где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F – сила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взаимодей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ствия зарядов (в ньютонах), 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kumimoji="0" lang="ru-RU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и 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kumimoji="0" lang="ru-RU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-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величины зарядов (в кулонах),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k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– коэффициент пропорциональности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(в Н·м</a:t>
            </a:r>
            <a:r>
              <a:rPr kumimoji="0" lang="ru-RU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/Кл</a:t>
            </a:r>
            <a:r>
              <a:rPr kumimoji="0" lang="ru-RU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), а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– расстояние между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зарядами (в метрах). Пользуясь формулой, найдите величину заряда 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kumimoji="0" lang="ru-RU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(в кулонах), если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k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9×10</a:t>
            </a:r>
            <a:r>
              <a:rPr kumimoji="0" lang="ru-RU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9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Н·м</a:t>
            </a:r>
            <a:r>
              <a:rPr kumimoji="0" lang="ru-RU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/Кл</a:t>
            </a:r>
            <a:r>
              <a:rPr kumimoji="0" lang="ru-RU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, 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kumimoji="0" lang="ru-RU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= 0,002 Кл,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2000 м, а F = 0,00135 Н.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76056" y="404664"/>
            <a:ext cx="936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39752" y="242088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400" b="1" dirty="0">
              <a:solidFill>
                <a:srgbClr val="0C92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636912"/>
            <a:ext cx="1493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F = </a:t>
            </a:r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k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lang="ru-RU" sz="24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lang="ru-RU" sz="24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</a:t>
            </a:r>
            <a:endParaRPr lang="ru-RU" sz="24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endParaRPr lang="ru-RU" sz="2400" baseline="300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27584" y="3068960"/>
            <a:ext cx="936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51520" y="3284984"/>
            <a:ext cx="10406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F =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?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Н</a:t>
            </a:r>
            <a:endParaRPr lang="ru-RU" sz="2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3717032"/>
            <a:ext cx="9669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lang="ru-RU" sz="22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?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м</a:t>
            </a:r>
            <a:endParaRPr lang="ru-RU" sz="2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4221088"/>
            <a:ext cx="12442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lang="ru-RU" sz="2200" baseline="-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=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?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Кл</a:t>
            </a:r>
            <a:endParaRPr lang="ru-RU" sz="2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4653136"/>
            <a:ext cx="18774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k</a:t>
            </a:r>
            <a:r>
              <a:rPr lang="ru-RU" sz="22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?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Н·м</a:t>
            </a:r>
            <a:r>
              <a:rPr lang="ru-RU" sz="22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/Кл</a:t>
            </a:r>
            <a:r>
              <a:rPr lang="ru-RU" sz="22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endParaRPr lang="ru-RU" sz="2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39752" y="2852936"/>
            <a:ext cx="1493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k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q</a:t>
            </a:r>
            <a:r>
              <a:rPr lang="ru-RU" sz="24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lang="ru-RU" sz="24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=</a:t>
            </a:r>
            <a:r>
              <a:rPr lang="en-US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endParaRPr lang="ru-RU" sz="2400" baseline="-250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</a:t>
            </a:r>
            <a:endParaRPr lang="ru-RU" sz="24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endParaRPr lang="ru-RU" sz="2400" baseline="300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339752" y="3284984"/>
            <a:ext cx="936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39752" y="364502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9×10</a:t>
            </a:r>
            <a:r>
              <a:rPr lang="ru-RU" sz="22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9∙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0,002∙</a:t>
            </a:r>
            <a:r>
              <a:rPr lang="ru-RU" sz="22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q</a:t>
            </a:r>
            <a:r>
              <a:rPr lang="ru-RU" sz="2200" baseline="-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lang="en-US" sz="2200" baseline="-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0,00135 </a:t>
            </a:r>
            <a:endParaRPr lang="en-US" sz="2200" baseline="-300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r>
              <a:rPr lang="en-US" sz="2200" baseline="-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aseline="-30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2                                 </a:t>
            </a:r>
            <a:endParaRPr lang="ru-RU" sz="2200" baseline="300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483768" y="4005064"/>
            <a:ext cx="1800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483768" y="4581128"/>
            <a:ext cx="1800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lang="ru-RU" sz="2200" baseline="-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lang="en-US" sz="2200" baseline="-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= </a:t>
            </a:r>
            <a:r>
              <a:rPr lang="ru-RU" sz="22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?</a:t>
            </a:r>
            <a:r>
              <a:rPr lang="en-US" sz="2200" baseline="-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619672" y="5589240"/>
            <a:ext cx="24482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22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0,0003</a:t>
            </a:r>
            <a:endParaRPr lang="ru-RU" sz="22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9" grpId="0" build="p"/>
      <p:bldP spid="10" grpId="0" build="p"/>
      <p:bldP spid="11" grpId="0" build="p"/>
      <p:bldP spid="12" grpId="0" build="p"/>
      <p:bldP spid="13" grpId="0" build="p"/>
      <p:bldP spid="15" grpId="0" build="p"/>
      <p:bldP spid="18" grpId="0" build="p"/>
      <p:bldP spid="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8964488" cy="3170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9312" tIns="36000" rIns="279312" bIns="177744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Закон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Кулона можно записать в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виде F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</a:t>
            </a:r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k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lang="ru-RU" sz="24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lang="ru-RU" sz="2400" baseline="-25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  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lang="en-US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endParaRPr lang="ru-RU" sz="2400" baseline="30000" dirty="0" smtClean="0">
              <a:latin typeface="Times New Roman" pitchFamily="18" charset="0"/>
              <a:ea typeface="Bookman Old Style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где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F – сила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взаимодей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ствия зарядов (в ньютонах),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и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величины зарядов (в кулонах),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k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– коэффициент пропорциональности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(в Н·м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/Кл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), 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– расстояние между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зарядами (в метрах). Пользуясь формулой, найдите величину заряда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(в кулонах), если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k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9×10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9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Н·м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/Кл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q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= 0,004 Кл,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r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3000 м, а F = 0,016 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Надежда\AppData\Local\Microsoft\Windows\INetCache\IE\2XQGAC9P\21HourGlas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212976"/>
            <a:ext cx="2304256" cy="230425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331640" y="5877272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0,004</a:t>
            </a:r>
            <a:endParaRPr lang="ru-RU" sz="2400" b="1" dirty="0">
              <a:solidFill>
                <a:srgbClr val="0C921C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80112" y="404664"/>
            <a:ext cx="936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"/>
            <a:ext cx="9144000" cy="2955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9312" tIns="36000" rIns="279312" bIns="17774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Пример 11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Закон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всемирного тяготения можно записать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виде 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,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где F – сила притяжения между телами (в ньютонах), </a:t>
            </a: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массы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тел 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килограммах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расстояние между центрами масс (в метрах), а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гравитационная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постоянная, равная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6,67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· 10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−11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H·м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/кг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Пользуясь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формулой, найдите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массу тела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(в килограммах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F = 1000,5 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6×10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 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=4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83568" y="764704"/>
            <a:ext cx="936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одзаголовок 2"/>
          <p:cNvSpPr txBox="1">
            <a:spLocks/>
          </p:cNvSpPr>
          <p:nvPr/>
        </p:nvSpPr>
        <p:spPr>
          <a:xfrm>
            <a:off x="323528" y="2348880"/>
            <a:ext cx="183569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Формула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51720" y="234888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555776" y="2708920"/>
            <a:ext cx="936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79512" y="2924944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2. 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Что нужно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найти? Какой переменной выражается?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64288" y="2924944"/>
            <a:ext cx="212423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масса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тела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3284984"/>
            <a:ext cx="61926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3. Какие переменные величины известны? </a:t>
            </a:r>
            <a:endParaRPr lang="ru-RU" sz="2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3645024"/>
            <a:ext cx="169148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F = 1000,5 Н</a:t>
            </a:r>
            <a:endParaRPr lang="ru-RU" sz="2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4005064"/>
            <a:ext cx="34198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 6,67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· 10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−11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H·м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/кг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4365104"/>
            <a:ext cx="17588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= 6×10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кг</a:t>
            </a:r>
            <a:endParaRPr lang="ru-RU" sz="2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4797152"/>
            <a:ext cx="9829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=4 м</a:t>
            </a:r>
            <a:endParaRPr lang="ru-RU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3635896" y="364502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400" b="1" dirty="0">
              <a:solidFill>
                <a:srgbClr val="0C92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19872" y="3861048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851920" y="4221088"/>
            <a:ext cx="936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860032" y="3933056"/>
            <a:ext cx="57099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915816" y="4509120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203848" y="4509120"/>
            <a:ext cx="3816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6,67 · 10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−11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6×10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275856" y="4869160"/>
            <a:ext cx="25202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4211960" y="4869160"/>
            <a:ext cx="4203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200" baseline="30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868144" y="4653136"/>
            <a:ext cx="12602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 1000,5 </a:t>
            </a:r>
            <a:endParaRPr lang="ru-RU" sz="2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203848" y="5157192"/>
            <a:ext cx="20162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6,67 ·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0,06 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203848" y="5589240"/>
            <a:ext cx="17281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3923928" y="5517232"/>
            <a:ext cx="53880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sz="2200" baseline="30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932040" y="5373216"/>
            <a:ext cx="12602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 1000,5 </a:t>
            </a:r>
            <a:endParaRPr lang="ru-RU" sz="2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915816" y="5949280"/>
            <a:ext cx="19111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= 1000,5∙16</a:t>
            </a:r>
            <a:endParaRPr lang="ru-RU" sz="2200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491880" y="6309320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3347864" y="6237312"/>
            <a:ext cx="15953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6,67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0,06 </a:t>
            </a:r>
            <a:endParaRPr lang="ru-RU" sz="22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788024" y="6093296"/>
            <a:ext cx="11897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40000 </a:t>
            </a:r>
            <a:endParaRPr lang="ru-RU" sz="2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1520" y="5949280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40000</a:t>
            </a:r>
            <a:endParaRPr lang="ru-RU" sz="24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3" grpId="0" build="p"/>
      <p:bldP spid="24" grpId="0" build="p"/>
      <p:bldP spid="25" grpId="0" build="p"/>
      <p:bldP spid="28" grpId="0" build="p"/>
      <p:bldP spid="29" grpId="0" build="p"/>
      <p:bldP spid="30" grpId="0" build="p"/>
      <p:bldP spid="33" grpId="0" build="p"/>
      <p:bldP spid="35" grpId="0" build="p"/>
      <p:bldP spid="36" grpId="0" build="p"/>
      <p:bldP spid="39" grpId="0" build="p"/>
      <p:bldP spid="40" grpId="0" build="p"/>
      <p:bldP spid="4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"/>
            <a:ext cx="9144000" cy="2955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9312" tIns="36000" rIns="279312" bIns="17774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Закон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всемирного тяготения можно записать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виде 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,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где F – сила притяжения между телами (в ньютонах), </a:t>
            </a: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массы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тел 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килограммах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расстояние между центрами масс (в метрах), а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гравитационная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постоянная, равная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6,67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· 10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−11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H·м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/кг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Пользуясь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формулой, найдите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массу тела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(в килограммах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0,06003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6×10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 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=2 м.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234888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400" b="1" dirty="0">
              <a:solidFill>
                <a:srgbClr val="0C92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636912"/>
            <a:ext cx="17281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3568" y="764704"/>
            <a:ext cx="936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83568" y="3068960"/>
            <a:ext cx="936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51520" y="3356992"/>
            <a:ext cx="11112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?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2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717032"/>
            <a:ext cx="9346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 ?</a:t>
            </a:r>
            <a:endParaRPr lang="ru-RU" sz="2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4149080"/>
            <a:ext cx="12779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кг</a:t>
            </a:r>
            <a:endParaRPr lang="ru-RU" sz="2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4797152"/>
            <a:ext cx="9669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=?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83768" y="2708920"/>
            <a:ext cx="17281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915816" y="3068960"/>
            <a:ext cx="936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851920" y="2924944"/>
            <a:ext cx="57099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11760" y="3429000"/>
            <a:ext cx="28083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6,67 · 10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−11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6×10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483768" y="3789040"/>
            <a:ext cx="25202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419872" y="378904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76056" y="3501008"/>
            <a:ext cx="13308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0,06003</a:t>
            </a:r>
            <a:endParaRPr lang="ru-RU" sz="2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55776" y="4221088"/>
            <a:ext cx="97815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2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331640" y="5445224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9" grpId="0" build="p"/>
      <p:bldP spid="10" grpId="0" build="p"/>
      <p:bldP spid="11" grpId="0" build="p"/>
      <p:bldP spid="12" grpId="0" build="p"/>
      <p:bldP spid="13" grpId="0" build="p"/>
      <p:bldP spid="15" grpId="0" build="p"/>
      <p:bldP spid="16" grpId="0" build="p"/>
      <p:bldP spid="19" grpId="0" build="p"/>
      <p:bldP spid="20" grpId="0" build="p"/>
      <p:bldP spid="21" grpId="0" build="p"/>
      <p:bldP spid="2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"/>
            <a:ext cx="9144000" cy="2955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9312" tIns="36000" rIns="279312" bIns="17774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Закон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всемирного тяготения можно записать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виде 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,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где F – сила притяжения между телами (в ньютонах), </a:t>
            </a: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массы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тел 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килограммах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расстояние между центрами масс (в метрах), а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гравитационная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постоянная, равная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6,67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· 10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−11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H·м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/кг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Пользуясь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формулой, найдите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массу тела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(в килограммах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83,375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4×10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 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=4 м.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83568" y="764704"/>
            <a:ext cx="936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4" descr="C:\Users\Надежда\AppData\Local\Microsoft\Windows\INetCache\IE\2XQGAC9P\21HourGlas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08920"/>
            <a:ext cx="2304256" cy="230425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55576" y="5301208"/>
            <a:ext cx="216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5000</a:t>
            </a:r>
            <a:endParaRPr lang="ru-RU" sz="24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"/>
            <a:ext cx="9144000" cy="2770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9312" tIns="36000" rIns="279312" bIns="17774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Пример 12.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Менделеева - Клапейрона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можно записать в виде PV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RT 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давление (в паскалях), V – объём (в м3),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количество вещества (в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молях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T – температура (в градусах Кельвина), а R – универсальная газовая постоянная, равная 8,31 Дж/(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К⋅моль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Пользуясь этой формулой, найдите объём V (в 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если 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250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К, P = 23 891,25 Па,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48,3 моль.</a:t>
            </a:r>
          </a:p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2276872"/>
            <a:ext cx="183569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Формула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2348880"/>
            <a:ext cx="1482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PV 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RT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70892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2.  Что нужно найти? Какой переменной выражается?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3068960"/>
            <a:ext cx="2626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Объём -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3429000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3. Какие переменные величины известны?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861048"/>
            <a:ext cx="1366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250 К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365104"/>
            <a:ext cx="233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P = 23 891,25 Па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869160"/>
            <a:ext cx="1903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48,3 моль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5301208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8,31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Дж/(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К⋅моль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707904" y="37890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400" b="1" dirty="0">
              <a:solidFill>
                <a:srgbClr val="0C92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91880" y="4221088"/>
            <a:ext cx="1482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RT 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419872" y="4653136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V 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RT </a:t>
            </a:r>
            <a:endParaRPr lang="ru-RU" sz="24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923928" y="5013176"/>
            <a:ext cx="936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139952" y="501317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419872" y="5373216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V =48,3∙8,31∙250 </a:t>
            </a:r>
            <a:endParaRPr lang="ru-RU" sz="24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923928" y="5733256"/>
            <a:ext cx="17281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067944" y="5733256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23 891,25 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491880" y="6093296"/>
            <a:ext cx="1113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V =4,2 </a:t>
            </a:r>
            <a:endParaRPr lang="ru-RU" sz="2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39552" y="6021288"/>
            <a:ext cx="216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4,2</a:t>
            </a:r>
            <a:endParaRPr lang="ru-RU" sz="24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8" grpId="0" build="p"/>
      <p:bldP spid="19" grpId="0" build="p"/>
      <p:bldP spid="22" grpId="0" build="p"/>
      <p:bldP spid="23" grpId="0" build="p"/>
      <p:bldP spid="2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"/>
            <a:ext cx="9144000" cy="2431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9312" tIns="36000" rIns="279312" bIns="17774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Менделеева - Клапейрона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можно записать в виде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PV 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RT 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P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давление (в паскалях), V – объём (в 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количество вещества (в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молях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T – температура (в градусах Кельвина), 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универсальная газовая постоянная, равная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8,31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Дж/(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К⋅моль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Пользуясь этой формулой, найдите давление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(в Паскалях), если T=250 К,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=16,4 моль, V = 8,2 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234888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400" b="1" dirty="0">
              <a:solidFill>
                <a:srgbClr val="0C92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708920"/>
            <a:ext cx="1482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PV 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RT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212976"/>
            <a:ext cx="758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6450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?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Дж/(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К⋅моль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149080"/>
            <a:ext cx="1578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моль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581128"/>
            <a:ext cx="1291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5085184"/>
            <a:ext cx="7777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Р=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u="sng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347864" y="2780928"/>
            <a:ext cx="2232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P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RT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923928" y="3140968"/>
            <a:ext cx="792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419872" y="3645024"/>
            <a:ext cx="7425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483768" y="5445224"/>
            <a:ext cx="216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 4155</a:t>
            </a:r>
            <a:endParaRPr lang="ru-RU" sz="24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6" grpId="0" build="p"/>
      <p:bldP spid="1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"/>
            <a:ext cx="9144000" cy="2801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9312" tIns="36000" rIns="279312" bIns="17774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Менделеева - Клапейрона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можно записать в виде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PV 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RT 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P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давление (в паскалях), V – объём (в м3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количество вещества (в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молях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T – температура (в градусах Кельвина), а R – универсальная газовая постоянная, равная 8,31 Дж/(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К⋅моль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Пользуясь этой формулой, найдите температуру T (в градусах Кельвина), если P = 77 698,5 Па,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=28,9 моль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V = 1,7 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Надежда\AppData\Local\Microsoft\Windows\INetCache\IE\2XQGAC9P\21HourGlas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924944"/>
            <a:ext cx="2304256" cy="230425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3568" y="5445224"/>
            <a:ext cx="216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550</a:t>
            </a:r>
            <a:endParaRPr lang="ru-RU" sz="24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229600" cy="1944216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5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721499"/>
          </a:xfrm>
        </p:spPr>
        <p:txBody>
          <a:bodyPr/>
          <a:lstStyle/>
          <a:p>
            <a:pPr lvl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фирме «Родник» стоимость (в рублях) колодца из железобетонных колец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рассчитывается по формуле С= 6500+4100×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n 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число колец,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установленных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рытье колодца. Пользуясь этой формулой, рассчитайте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колодца из 9 колец.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6388" name="Picture 4" descr="C:\Users\Надежда\AppData\Local\Microsoft\Windows\INetCache\IE\2XQGAC9P\21HourGlas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645024"/>
            <a:ext cx="1944216" cy="194421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5445224"/>
            <a:ext cx="2678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Ответ: 43300 </a:t>
            </a:r>
            <a:endParaRPr lang="ru-RU" sz="32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858218"/>
          </a:xfrm>
        </p:spPr>
        <p:txBody>
          <a:bodyPr anchor="t">
            <a:noAutofit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 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фирме «Эх, прокачу!» стоимость поездки на такси (в рублях) рассчитывается по формуле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=150+12·(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- 5), где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длительность поездки,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выраженная в минутах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&gt;5). Пользуясь этой формулой, рассчитайте стоимость 11-минутной поездки.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251520" y="2204864"/>
            <a:ext cx="183569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Формула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204864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=150+12·(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- 5)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36912"/>
            <a:ext cx="8100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2.  Что нужно найти? Какой переменной выражается?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3068960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Стоимость поездки - С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356992"/>
            <a:ext cx="8820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3.  Какие переменные еще встречаются в формуле и что они    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  означают?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3717032"/>
            <a:ext cx="3491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длительность поездки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221088"/>
            <a:ext cx="5602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4. Известна ли длительность поездки?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96136" y="4221088"/>
            <a:ext cx="864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11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4581128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Решение</a:t>
            </a:r>
            <a:endParaRPr lang="ru-RU" sz="2400" b="1" dirty="0">
              <a:solidFill>
                <a:srgbClr val="0C921C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5013176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=150+12·(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-5)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99792" y="4941168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длительность поездки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=11 мин 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5517232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=150+12·(11-5)=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9793" y="5517232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150+12·6 =150+72 = 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436096" y="5517232"/>
            <a:ext cx="720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222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971600" y="6093296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 : 222</a:t>
            </a:r>
            <a:endParaRPr lang="ru-RU" sz="24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223224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фирме «Эх, прокачу!» стоимость поездки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такси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рублях)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рассчитывается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формуле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=150+11·(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- 5), где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длительность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поездки,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выраженная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минутах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&gt;5). Пользуясь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этой формулой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рассчитайте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стоимость 16-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минутной поездки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2420888"/>
            <a:ext cx="216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ru-RU" sz="2400" b="1" i="1" dirty="0" smtClean="0">
                <a:solidFill>
                  <a:srgbClr val="0C921C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Решение.</a:t>
            </a:r>
            <a:endParaRPr lang="ru-RU" sz="2400" b="1" i="1" dirty="0" smtClean="0">
              <a:solidFill>
                <a:srgbClr val="0C92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780928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=150+11·(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-5)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356992"/>
            <a:ext cx="5040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длительность поездки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?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400506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=150+11·(?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-5)=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31840" y="4005064"/>
            <a:ext cx="792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271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5013176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 : 271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  <p:bldP spid="11" grpId="0" build="p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42088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фирме «Эх, прокачу!» стоимость поездки на такси (в рублях)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рассчитывается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формуле С =150+11·(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-5),</a:t>
            </a:r>
          </a:p>
          <a:p>
            <a:pPr lvl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длительность поездки,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выраженная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минутах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&gt;5). Пользуясь этой формулой, рассчитайте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стоимость </a:t>
            </a:r>
          </a:p>
          <a:p>
            <a:pPr lvl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12-минутной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поездки.</a:t>
            </a:r>
          </a:p>
        </p:txBody>
      </p:sp>
      <p:pic>
        <p:nvPicPr>
          <p:cNvPr id="4" name="Picture 4" descr="C:\Users\Надежда\AppData\Local\Microsoft\Windows\INetCache\IE\2XQGAC9P\21HourGlas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780928"/>
            <a:ext cx="1800200" cy="1800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8" y="5013176"/>
            <a:ext cx="2160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cs typeface="Times New Roman" pitchFamily="18" charset="0"/>
              </a:rPr>
              <a:t>Ответ : 227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0"/>
            <a:ext cx="8784976" cy="217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6000" tIns="252000" rIns="144000" bIns="720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Пример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3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Зная длину своего шага, человек может приближённо подсчитать пройденное им расстояние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по формуле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s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nl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, где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– число шагов,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l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– длина шага. Какое расстояние прошёл человек, если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l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60 см,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=1300 ? Ответ выразите в километрах.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251520" y="2204864"/>
            <a:ext cx="183569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Формула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2204864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s</a:t>
            </a:r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nl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36912"/>
            <a:ext cx="8100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2.  Что нужно найти? Какой переменной выражается, в чём измеряется?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2996952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Расстояние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км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429000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3. Какие переменные величины известны, в чём измеряются?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3789040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Число шагов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длина шага –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см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4221088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Решение.</a:t>
            </a:r>
            <a:endParaRPr lang="ru-RU" sz="2400" dirty="0">
              <a:solidFill>
                <a:srgbClr val="0C921C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581128"/>
            <a:ext cx="1152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 </a:t>
            </a:r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nl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47664" y="4581128"/>
            <a:ext cx="3556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- число шагов , </a:t>
            </a:r>
            <a:r>
              <a:rPr lang="en-US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= 1300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581128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l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- длина шага,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=60 см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5013176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1300×60 = 78 000 (см)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5445224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78 000 см = 780 м = 0,78 км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71600" y="6021288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C921C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Ответ :  0,78</a:t>
            </a:r>
            <a:endParaRPr lang="ru-RU" sz="2400" b="1" dirty="0">
              <a:solidFill>
                <a:srgbClr val="0C92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640960" cy="2304256"/>
          </a:xfrm>
        </p:spPr>
        <p:txBody>
          <a:bodyPr/>
          <a:lstStyle/>
          <a:p>
            <a:pPr lvl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Зная длину своего шага, человек может приближённо подсчитать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пройденное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 расстояние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 формуле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nl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число шагов,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длина шага. Какое расстояние прошёл человек, если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70 см,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=1400 ? Ответ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выразите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километрах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2420888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Решение.</a:t>
            </a:r>
            <a:endParaRPr lang="ru-RU" sz="2800" dirty="0">
              <a:solidFill>
                <a:srgbClr val="0C921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852936"/>
            <a:ext cx="1440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nl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2924944"/>
            <a:ext cx="3556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- число шагов , </a:t>
            </a:r>
            <a:r>
              <a:rPr lang="en-US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= 1400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2924944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ru-RU" sz="2400" i="1" dirty="0" err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l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- длина шага,</a:t>
            </a:r>
            <a:r>
              <a:rPr lang="ru-RU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=70 см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501008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s </a:t>
            </a:r>
            <a:r>
              <a:rPr lang="ru-RU" sz="2800" i="1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=</a:t>
            </a:r>
            <a:r>
              <a:rPr lang="ru-RU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3573016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1400×70 =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3573016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98000 см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149080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98 000 см =           м =         км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5445224"/>
            <a:ext cx="2376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C921C"/>
                </a:soli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Ответ: 0,98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2913</TotalTime>
  <Words>3448</Words>
  <Application>Microsoft Office PowerPoint</Application>
  <PresentationFormat>Экран (4:3)</PresentationFormat>
  <Paragraphs>427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Подготовка к ОГЭ - 2022.  Задание 12. Расчёты по формулам</vt:lpstr>
      <vt:lpstr>Пример 1. В фирме «Родник» стоимость (в рублях) колодца из железобетонных колец рассчитывается по формуле  С= 6500+4100×n , где n – число колец, установленных при рытье колодца. Пользуясь этой формулой, рассчитайте стоимость колодца из 7 колец.                      </vt:lpstr>
      <vt:lpstr>Слайд 3</vt:lpstr>
      <vt:lpstr>Слайд 4</vt:lpstr>
      <vt:lpstr>Пример 2. В фирме «Эх, прокачу!» стоимость поездки на такси (в рублях) рассчитывается по формуле  С =150+12·(t - 5), где t – длительность поездки, выраженная в минутах (t&gt;5). Пользуясь этой формулой, рассчитайте стоимость 11-минутной поездки.                                 </vt:lpstr>
      <vt:lpstr>Слайд 6</vt:lpstr>
      <vt:lpstr>Слайд 7</vt:lpstr>
      <vt:lpstr>Пример 3. Зная длину своего шага, человек может приближённо подсчитать пройденное им расстояние s по формуле s= nl , где n – число шагов, l – длина шага. Какое расстояние прошёл человек, если l = 60 см, n =1300 ? Ответ выразите в километрах.</vt:lpstr>
      <vt:lpstr>Слайд 9</vt:lpstr>
      <vt:lpstr>Слайд 10</vt:lpstr>
      <vt:lpstr>Пример 4. Период колебания математического маятника T  (в секундах) приближенно можно вычислить по формуле  T = 2√l, где l – длина нити (в метрах). Пользуясь этой формулой, найдите длину нити маятника (в метрах), период колебаний которого составляет 11 секунд.</vt:lpstr>
      <vt:lpstr>Слайд 12</vt:lpstr>
      <vt:lpstr>Слайд 13</vt:lpstr>
      <vt:lpstr>Пример 5. Чтобы перевести значение температуры по шкале Цельсия в шкалу Фаренгейта, пользуются формулой tF =1,8tC +32, где tC – градусы Цельсия, tF - градусы Фаренгейта. Скольким градусам по шкале Фаренгейта соответствует 45 градусов по шкале Цельсия? </vt:lpstr>
      <vt:lpstr>Слайд 15</vt:lpstr>
      <vt:lpstr>Слайд 16</vt:lpstr>
      <vt:lpstr>Пример 6. Перевести значение температуры по шкале Фаренгейта в шкалу Цельсия позволяет формула  tС = 5/9 (tF - 32), где tС  - температура в градусах Цельсия, tF – температура в градусах Фаренгейта. Скольким градусам по шкале Цельсия соответствует 149 градусов по шкале Фаренгейта?  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Благодарю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ОГЭ.  Задание 12. Расчёты по формулам</dc:title>
  <dc:creator>Надежда</dc:creator>
  <cp:lastModifiedBy>Надежда</cp:lastModifiedBy>
  <cp:revision>64</cp:revision>
  <dcterms:created xsi:type="dcterms:W3CDTF">2022-04-06T08:26:10Z</dcterms:created>
  <dcterms:modified xsi:type="dcterms:W3CDTF">2022-04-09T11:35:37Z</dcterms:modified>
</cp:coreProperties>
</file>