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2" r:id="rId2"/>
    <p:sldId id="322" r:id="rId3"/>
    <p:sldId id="325" r:id="rId4"/>
    <p:sldId id="326" r:id="rId5"/>
    <p:sldId id="327" r:id="rId6"/>
    <p:sldId id="328" r:id="rId7"/>
    <p:sldId id="324" r:id="rId8"/>
    <p:sldId id="323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351" r:id="rId32"/>
    <p:sldId id="352" r:id="rId33"/>
    <p:sldId id="353" r:id="rId34"/>
    <p:sldId id="354" r:id="rId35"/>
    <p:sldId id="355" r:id="rId36"/>
    <p:sldId id="356" r:id="rId3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9966"/>
    <a:srgbClr val="FF9999"/>
    <a:srgbClr val="CCECFF"/>
    <a:srgbClr val="CCFFCC"/>
    <a:srgbClr val="FFFF99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723" autoAdjust="0"/>
  </p:normalViewPr>
  <p:slideViewPr>
    <p:cSldViewPr snapToGrid="0">
      <p:cViewPr varScale="1">
        <p:scale>
          <a:sx n="103" d="100"/>
          <a:sy n="103" d="100"/>
        </p:scale>
        <p:origin x="66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48C7C-8DBA-4115-9D0E-EFCE7AA89E52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AD044-08E3-40ED-9669-C48106387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739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0DDE2-3D17-4085-A182-EFAF4A4761F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730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</a:t>
            </a:r>
            <a:r>
              <a:rPr lang="ru-RU" baseline="0" dirty="0" smtClean="0"/>
              <a:t>размещена </a:t>
            </a:r>
            <a:r>
              <a:rPr lang="ru-RU" baseline="0" dirty="0" smtClean="0"/>
              <a:t>и подтверждена. Комментарии в чате присутствуют, есть обратная связь, но нужно более развернуто описывать работу.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загружены, подтверждены (Нет комментариев в чате по </a:t>
            </a:r>
            <a:r>
              <a:rPr lang="ru-RU" baseline="0" dirty="0" err="1" smtClean="0"/>
              <a:t>антирисковым</a:t>
            </a:r>
            <a:r>
              <a:rPr lang="ru-RU" baseline="0" dirty="0" smtClean="0"/>
              <a:t> </a:t>
            </a:r>
            <a:r>
              <a:rPr lang="ru-RU" baseline="0" dirty="0" smtClean="0"/>
              <a:t>программам).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866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</a:t>
            </a:r>
            <a:r>
              <a:rPr lang="ru-RU" baseline="0" dirty="0" smtClean="0"/>
              <a:t>размещена </a:t>
            </a:r>
            <a:r>
              <a:rPr lang="ru-RU" baseline="0" dirty="0" smtClean="0"/>
              <a:t>и подтверждена. В среднесрочной программе половину листов белые, необходимо перепроверить размещение. Комментарии есть, есть обратная связь.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загружены, подтверждены (Комментарии есть).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11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 размещена и подтверждена. Комментарии есть, есть обратная связь.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загружены, подтверждены (Комментарии есть).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880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(концепция) размещена и подтверждена. Комментарии есть, но не содержательны. Среднесрочная программа не размещена, даты не проставлены, комментарии есть (куратор торопит размещение).                         </a:t>
            </a:r>
            <a:r>
              <a:rPr lang="ru-RU" b="1" baseline="0" dirty="0" smtClean="0"/>
              <a:t>4 </a:t>
            </a:r>
            <a:r>
              <a:rPr lang="ru-RU" b="1" baseline="0" dirty="0" err="1" smtClean="0"/>
              <a:t>антирисковые</a:t>
            </a:r>
            <a:r>
              <a:rPr lang="ru-RU" b="1" baseline="0" dirty="0" smtClean="0"/>
              <a:t> программы не размещены, 3 </a:t>
            </a:r>
            <a:r>
              <a:rPr lang="ru-RU" b="1" baseline="0" dirty="0" err="1" smtClean="0"/>
              <a:t>антирисковые</a:t>
            </a:r>
            <a:r>
              <a:rPr lang="ru-RU" b="1" baseline="0" dirty="0" smtClean="0"/>
              <a:t> программы загружены, но не подтверждены (Комментарии муниципального координатора, обратная связь куратора и школы отсутствует).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363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(концепция) размещена и подтверждена. Комментарии куратора и муниципального координатора, нет обратной связи школы. </a:t>
            </a:r>
            <a:r>
              <a:rPr lang="ru-RU" b="0" baseline="0" dirty="0" smtClean="0"/>
              <a:t>Все </a:t>
            </a:r>
            <a:r>
              <a:rPr lang="ru-RU" b="0" baseline="0" dirty="0" err="1" smtClean="0"/>
              <a:t>антирисковые</a:t>
            </a:r>
            <a:r>
              <a:rPr lang="ru-RU" b="0" baseline="0" dirty="0" smtClean="0"/>
              <a:t> программы размещены и подтверждены (Комментарии присутствуют).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113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</a:t>
            </a:r>
            <a:r>
              <a:rPr lang="ru-RU" baseline="0" dirty="0" smtClean="0"/>
              <a:t>) </a:t>
            </a:r>
            <a:r>
              <a:rPr lang="ru-RU" baseline="0" dirty="0" smtClean="0"/>
              <a:t>размещена и подтверждена. Комментарии в концепции есть, есть обратная связь. В  среднесрочной 2 комментария, не содержательно.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загружены, подтверждены (Комментарии есть, необходимо более развернутое описание работы).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57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 размещена и подтверждена. В концепции 2 комментария, необходимо более развернутое описание работы. В среднесрочной </a:t>
            </a:r>
            <a:r>
              <a:rPr lang="ru-RU" baseline="0" dirty="0" smtClean="0"/>
              <a:t>программе комментариев </a:t>
            </a:r>
            <a:r>
              <a:rPr lang="ru-RU" baseline="0" dirty="0" smtClean="0"/>
              <a:t>нет.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загружены, подтверждены (Комментарии только куратора, нет обратной связи со школой).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866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размещена и подтверждена (комментарии есть).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загружены, подтверждены (Комментарии есть).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689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 размещена, но не подтверждена. Комментарии есть, необходимо более развернутое описание работы. </a:t>
            </a:r>
            <a:r>
              <a:rPr lang="ru-RU" baseline="0" dirty="0" err="1" smtClean="0"/>
              <a:t>Антирисковая</a:t>
            </a:r>
            <a:r>
              <a:rPr lang="ru-RU" baseline="0" dirty="0" smtClean="0"/>
              <a:t> программа загружена только по одному направлению риска (на доработке), второй программы нет (Комментарии есть).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118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размещена и подтверждена, но первые (черновые) варианты работы не удалены. Комментарии есть, но всего 1-2, необходимо более развернутое описание работы.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загружены и подтверждены, но первые (черновые) варианты работы не удалены. Комментарии в </a:t>
            </a:r>
            <a:r>
              <a:rPr lang="ru-RU" baseline="0" dirty="0" err="1" smtClean="0"/>
              <a:t>антирисковых</a:t>
            </a:r>
            <a:r>
              <a:rPr lang="ru-RU" baseline="0" dirty="0" smtClean="0"/>
              <a:t> программах только от школы (по одному комментарию), нет обратной связи с куратором.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447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151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размещена и подтверждена, но первые (черновые) варианты работы не удалены. Среднесрочная программа не подтверждена (на доработке). Комментарии только куратора, нет обратной связи со школой. 2 из 4 </a:t>
            </a:r>
            <a:r>
              <a:rPr lang="ru-RU" baseline="0" dirty="0" err="1" smtClean="0"/>
              <a:t>антирисковых</a:t>
            </a:r>
            <a:r>
              <a:rPr lang="ru-RU" baseline="0" dirty="0" smtClean="0"/>
              <a:t> программ загружены и подтверждены, но первые (черновые) варианты работы не удалены, оставшиеся 2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на доработке.  Комментарии в </a:t>
            </a:r>
            <a:r>
              <a:rPr lang="ru-RU" baseline="0" dirty="0" err="1" smtClean="0"/>
              <a:t>антирисковых</a:t>
            </a:r>
            <a:r>
              <a:rPr lang="ru-RU" baseline="0" dirty="0" smtClean="0"/>
              <a:t> программах только от куратора, нет обратной связи.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421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размещена и подтверждена, комментариев школы и куратора нет. Один комментарий муниципального </a:t>
            </a:r>
            <a:r>
              <a:rPr lang="ru-RU" baseline="0" dirty="0" smtClean="0"/>
              <a:t>координатора (о сроках). </a:t>
            </a:r>
            <a:r>
              <a:rPr lang="ru-RU" baseline="0" dirty="0" err="1" smtClean="0"/>
              <a:t>Антирисковая</a:t>
            </a:r>
            <a:r>
              <a:rPr lang="ru-RU" baseline="0" dirty="0" smtClean="0"/>
              <a:t> программа размещена и подтверждена в формате </a:t>
            </a:r>
            <a:r>
              <a:rPr lang="en-US" baseline="0" dirty="0" smtClean="0"/>
              <a:t>WORD (</a:t>
            </a:r>
            <a:r>
              <a:rPr lang="ru-RU" baseline="0" dirty="0" smtClean="0"/>
              <a:t>нужно в </a:t>
            </a:r>
            <a:r>
              <a:rPr lang="en-US" baseline="0" dirty="0" smtClean="0"/>
              <a:t>PDF)</a:t>
            </a:r>
            <a:r>
              <a:rPr lang="ru-RU" baseline="0" dirty="0" smtClean="0"/>
              <a:t>, комментариев нет.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973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размещена и подтверждена, комментарии только муниципального координатора и куратора, обратной связи со школой нет.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размещены и подтверждены, комментарии только муниципального координатора и куратора, обратной связи со школой нет.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6473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размещена и подтверждена, комментарии только муниципального координатора и куратора, обратной связи со школой нет.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размещены и подтверждены, только один комментарий куратора, обратной связи со школой нет.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1217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размещена и подтверждена, комментарии только муниципального координатора и куратора по срокам размещения, обратной связи со школой нет.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размещены и подтверждены, комментарии отсутствуют.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926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размещена и подтверждена, комментарии присутствуют.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размещены и подтверждены, комментарии присутствуют.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2680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размещена и подтверждена, комментарии присутствуют, необходимо более подробно и содержательно описывать работу в МЭДК.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размещены и подтверждены, комментарии присутствуют, необходимо более подробно и содержательно описывать работу в МЭДК.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6471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размещена и подтверждена, комментарии не содержательны (в среднесрочной программе 1 комментарий куратора, нет обратной связи).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размещены и подтверждены, комментарии по работе отсутствуют (1 комментарий куратора «всё загружено корректно»).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2264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размещена и подтверждена, комментарии не содержательны.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размещены и подтверждены, комментарии для галочки.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7643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размещена и подтверждена, комментарии не содержательны.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размещены и подтверждены, комментарии для галочки.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678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225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размещена и подтверждена, комментарии не содержательны.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размещены и подтверждены, комментарии для галочки.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6090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размещена и подтверждена, есть комментарии куратора и муниципального координатора, но нет обратной связи со школой 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размещены и подтверждены, есть комментарии куратора и муниципального координатора, но нет обратной связи со школой.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9720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размещена и подтверждена, есть комментарии куратора и муниципального координатора, но нет обратной связи со школой 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размещены и подтверждены, комментарии присутствуют.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9066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размещена и подтверждена, есть комментарии куратора и муниципального координатора, </a:t>
            </a:r>
            <a:r>
              <a:rPr lang="ru-RU" b="1" baseline="0" dirty="0" smtClean="0"/>
              <a:t>школе необходимо давать обратную связь</a:t>
            </a:r>
            <a:r>
              <a:rPr lang="ru-RU" baseline="0" dirty="0" smtClean="0"/>
              <a:t>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размещены и подтверждены, комментарии присутствуют.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233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размещена и подтверждена, есть только 1 комментарии куратора, необходимо более подробно описывать работу,  школе необходимо давать обратную связь.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размещены и подтверждены, только 1 комментарии куратора, необходимо более подробно описывать работу,  школе необходимо давать обратную связь.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8371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размещена и подтверждена, есть только 1 комментарии куратора, необходимо более подробно описывать работу,  школе необходимо давать обратную связь.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размещены, но не подтверждены (на доработке), комментариев нет.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2061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Программа развития (концепция и среднесрочная) размещена и подтверждена, есть только 1 комментарии куратора, необходимо более подробно описывать работу,  школе необходимо давать обратную связь.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размещены, но не подтверждены (на выполнении), комментариев нет.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870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231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588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190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35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Нет работы в чате, в присутствует только 1 комментарии куратора в концепции ПР «подтверждаю», что именно не указано. В </a:t>
            </a:r>
            <a:r>
              <a:rPr lang="ru-RU" baseline="0" dirty="0" smtClean="0"/>
              <a:t>среднесрочной программе </a:t>
            </a:r>
            <a:r>
              <a:rPr lang="ru-RU" baseline="0" dirty="0" smtClean="0"/>
              <a:t>комментариев нет.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загружены и подтверждены. Комментарии есть в 2 из 5 </a:t>
            </a:r>
            <a:r>
              <a:rPr lang="ru-RU" baseline="0" dirty="0" err="1" smtClean="0"/>
              <a:t>антирисковых</a:t>
            </a:r>
            <a:r>
              <a:rPr lang="ru-RU" baseline="0" dirty="0" smtClean="0"/>
              <a:t> программах.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388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Программы развития (концепция и среднесрочная) на доработке. Нет обратной связи в чате, школа не активна. </a:t>
            </a:r>
            <a:r>
              <a:rPr lang="ru-RU" baseline="0" dirty="0" err="1" smtClean="0"/>
              <a:t>Антирисковые</a:t>
            </a:r>
            <a:r>
              <a:rPr lang="ru-RU" baseline="0" dirty="0" smtClean="0"/>
              <a:t> программы загружены, но не подтверждены (Нет обратной связи в чате, школа не активна)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D044-08E3-40ED-9669-C481063872A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133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5-5727-4316-82D9-2BB9CCA7AC36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583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5-5727-4316-82D9-2BB9CCA7AC36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635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5-5727-4316-82D9-2BB9CCA7AC36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541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5-5727-4316-82D9-2BB9CCA7AC36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547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5-5727-4316-82D9-2BB9CCA7AC36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0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5-5727-4316-82D9-2BB9CCA7AC36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368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5-5727-4316-82D9-2BB9CCA7AC36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453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5-5727-4316-82D9-2BB9CCA7AC36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421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5-5727-4316-82D9-2BB9CCA7AC36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120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5-5727-4316-82D9-2BB9CCA7AC36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268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C8A5-5727-4316-82D9-2BB9CCA7AC36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347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3C8A5-5727-4316-82D9-2BB9CCA7AC36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9C04E-B78B-4992-9356-41BE6A932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92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61910" y="149028"/>
            <a:ext cx="9144000" cy="76835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1600" b="1" dirty="0" smtClean="0">
                <a:solidFill>
                  <a:srgbClr val="0658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образования, науки и молодежной политики Краснодарского края</a:t>
            </a:r>
          </a:p>
          <a:p>
            <a:r>
              <a:rPr lang="ru-RU" alt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ГКУ КК Центр оценки качества образования</a:t>
            </a:r>
          </a:p>
          <a:p>
            <a:pPr eaLnBrk="1" hangingPunct="1"/>
            <a:endParaRPr lang="ru-RU" altLang="ru-RU" sz="1600" b="1" dirty="0" smtClean="0">
              <a:solidFill>
                <a:srgbClr val="0658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 flipV="1">
            <a:off x="2521241" y="834141"/>
            <a:ext cx="8164512" cy="99169"/>
            <a:chOff x="1" y="4450235"/>
            <a:chExt cx="15983746" cy="135580"/>
          </a:xfrm>
        </p:grpSpPr>
        <p:sp>
          <p:nvSpPr>
            <p:cNvPr id="13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4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5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6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 flipH="1" flipV="1">
            <a:off x="5697686" y="5414001"/>
            <a:ext cx="6360849" cy="92311"/>
            <a:chOff x="1" y="4450235"/>
            <a:chExt cx="15983746" cy="135580"/>
          </a:xfrm>
        </p:grpSpPr>
        <p:sp>
          <p:nvSpPr>
            <p:cNvPr id="18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9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20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21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</p:grpSp>
      <p:sp>
        <p:nvSpPr>
          <p:cNvPr id="14343" name="Заголовок 1"/>
          <p:cNvSpPr>
            <a:spLocks noGrp="1"/>
          </p:cNvSpPr>
          <p:nvPr>
            <p:ph type="ctrTitle"/>
          </p:nvPr>
        </p:nvSpPr>
        <p:spPr>
          <a:xfrm>
            <a:off x="6352990" y="1614427"/>
            <a:ext cx="5705545" cy="3363517"/>
          </a:xfrm>
        </p:spPr>
        <p:txBody>
          <a:bodyPr anchor="ctr">
            <a:noAutofit/>
          </a:bodyPr>
          <a:lstStyle/>
          <a:p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Собеседование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вопросу подготовки и содержания концептуальных документов и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антирисковых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25081" y="5579821"/>
            <a:ext cx="6269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/>
              <a:t>Бойкова</a:t>
            </a:r>
            <a:r>
              <a:rPr lang="ru-RU" sz="2000" b="1" dirty="0"/>
              <a:t> Марина Евгеньевна,</a:t>
            </a:r>
          </a:p>
          <a:p>
            <a:r>
              <a:rPr lang="ru-RU" sz="2000" b="1" dirty="0"/>
              <a:t>заместитель руководителя ГКУ КК </a:t>
            </a:r>
            <a:endParaRPr lang="ru-RU" sz="2000" b="1" dirty="0" smtClean="0"/>
          </a:p>
          <a:p>
            <a:r>
              <a:rPr lang="ru-RU" sz="2000" b="1" dirty="0" smtClean="0"/>
              <a:t>Центра </a:t>
            </a:r>
            <a:r>
              <a:rPr lang="ru-RU" sz="2000" b="1" dirty="0"/>
              <a:t>оценки качества образования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119471" y="0"/>
            <a:ext cx="933741" cy="9560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122" y="0"/>
            <a:ext cx="1113805" cy="1012550"/>
          </a:xfrm>
          <a:prstGeom prst="rect">
            <a:avLst/>
          </a:prstGeom>
        </p:spPr>
      </p:pic>
      <p:pic>
        <p:nvPicPr>
          <p:cNvPr id="24" name="Рисунок 23"/>
          <p:cNvPicPr/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05820" y="106081"/>
            <a:ext cx="1136660" cy="59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https://infostart.ru/upload/tildastatic/img/tild3662-6536-4533-b832-366331633438__imgsl-1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1285" t="1115" r="2214" b="2602"/>
          <a:stretch/>
        </p:blipFill>
        <p:spPr>
          <a:xfrm>
            <a:off x="119471" y="1351579"/>
            <a:ext cx="5917223" cy="388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2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Армавир,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№14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63" y="887779"/>
            <a:ext cx="5494334" cy="59702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2508"/>
          <a:stretch/>
        </p:blipFill>
        <p:spPr>
          <a:xfrm>
            <a:off x="5814050" y="842918"/>
            <a:ext cx="6125592" cy="30117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b="2570"/>
          <a:stretch/>
        </p:blipFill>
        <p:spPr>
          <a:xfrm>
            <a:off x="5814050" y="3953165"/>
            <a:ext cx="6212307" cy="2830190"/>
          </a:xfrm>
          <a:prstGeom prst="rect">
            <a:avLst/>
          </a:prstGeom>
        </p:spPr>
      </p:pic>
      <p:sp>
        <p:nvSpPr>
          <p:cNvPr id="26" name="Овал 25"/>
          <p:cNvSpPr/>
          <p:nvPr/>
        </p:nvSpPr>
        <p:spPr>
          <a:xfrm>
            <a:off x="3722820" y="4439341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3722820" y="5745628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192570" y="5885101"/>
            <a:ext cx="538657" cy="525609"/>
          </a:xfrm>
          <a:prstGeom prst="ellipse">
            <a:avLst/>
          </a:prstGeom>
          <a:noFill/>
          <a:ln w="57150"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5192571" y="4490668"/>
            <a:ext cx="538657" cy="525609"/>
          </a:xfrm>
          <a:prstGeom prst="ellipse">
            <a:avLst/>
          </a:prstGeom>
          <a:noFill/>
          <a:ln w="57150"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22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Геленджик,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12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65" y="854307"/>
            <a:ext cx="5208913" cy="5903115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501136" y="4326350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594207" y="5541886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5000789" y="5681359"/>
            <a:ext cx="538657" cy="525609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4968033" y="4421423"/>
            <a:ext cx="538657" cy="525609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2203" y="842918"/>
            <a:ext cx="6454154" cy="28096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203" y="3652532"/>
            <a:ext cx="6548262" cy="310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5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Горячий ключ, ООШ № 5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78" y="842918"/>
            <a:ext cx="5263952" cy="60150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4921" y="842918"/>
            <a:ext cx="6253368" cy="29605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4921" y="3803515"/>
            <a:ext cx="6532901" cy="3054486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3661061" y="5765222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708862" y="4672444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4999635" y="5904695"/>
            <a:ext cx="538657" cy="525609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059658" y="4739494"/>
            <a:ext cx="538657" cy="525609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19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Горячий ключ, ООШ № 9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2919"/>
            <a:ext cx="5454412" cy="5903322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769822" y="4296524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657600" y="5688444"/>
            <a:ext cx="1452879" cy="804557"/>
          </a:xfrm>
          <a:prstGeom prst="ellipse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680720" y="5506720"/>
            <a:ext cx="1798319" cy="1239521"/>
          </a:xfrm>
          <a:prstGeom prst="ellipse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5254763" y="5827917"/>
            <a:ext cx="495797" cy="525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211903" y="4435997"/>
            <a:ext cx="538657" cy="525609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3420" y="842919"/>
            <a:ext cx="6154740" cy="27368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8834" y="3613980"/>
            <a:ext cx="6393166" cy="319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7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Горячий ключ, ООШ № 9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63" y="958589"/>
            <a:ext cx="5641601" cy="58994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381" y="842918"/>
            <a:ext cx="6015975" cy="29379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0381" y="3880059"/>
            <a:ext cx="6181619" cy="2969229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3869140" y="4560116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869140" y="5709058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321480" y="4699589"/>
            <a:ext cx="538657" cy="525609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5372850" y="5848531"/>
            <a:ext cx="538657" cy="525609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58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Краснодар,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29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2918"/>
            <a:ext cx="5471893" cy="59365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831925" y="5723934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831925" y="4514259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8041" y="838892"/>
            <a:ext cx="6258316" cy="31520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8041" y="3990975"/>
            <a:ext cx="6258316" cy="2867025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5199365" y="4653732"/>
            <a:ext cx="538657" cy="525609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5199366" y="5863407"/>
            <a:ext cx="538657" cy="525609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30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Краснодар,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31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2918"/>
            <a:ext cx="5074823" cy="58594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0971" y="842918"/>
            <a:ext cx="6545412" cy="27757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0971" y="3618689"/>
            <a:ext cx="6545412" cy="3239311"/>
          </a:xfrm>
          <a:prstGeom prst="rect">
            <a:avLst/>
          </a:prstGeom>
        </p:spPr>
      </p:pic>
      <p:sp>
        <p:nvSpPr>
          <p:cNvPr id="20" name="Управляющая кнопка: справка 19">
            <a:hlinkClick r:id="" action="ppaction://noaction" highlightClick="1"/>
          </p:cNvPr>
          <p:cNvSpPr/>
          <p:nvPr/>
        </p:nvSpPr>
        <p:spPr>
          <a:xfrm>
            <a:off x="10372479" y="4902466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538348" y="5755032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538349" y="4721782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4785257" y="5894505"/>
            <a:ext cx="538657" cy="525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832315" y="4857050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82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Краснодар,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58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64" y="842918"/>
            <a:ext cx="5057570" cy="60150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6912" y="904963"/>
            <a:ext cx="6561637" cy="28395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6911" y="3744559"/>
            <a:ext cx="6561637" cy="3113442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3483770" y="5735918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3483771" y="4463678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4804367" y="5875391"/>
            <a:ext cx="538657" cy="525609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4918253" y="4528795"/>
            <a:ext cx="538657" cy="525609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83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Краснодар,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74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2918"/>
            <a:ext cx="5229163" cy="59680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5311" y="842918"/>
            <a:ext cx="6549675" cy="28333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5310" y="3737334"/>
            <a:ext cx="6549675" cy="3073615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2926080" y="4469584"/>
            <a:ext cx="1950720" cy="804557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926080" y="5776558"/>
            <a:ext cx="1950719" cy="804557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982292" y="5804693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986652" y="4609057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56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Краснодар,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11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395" y="842918"/>
            <a:ext cx="5262074" cy="60150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4469" y="849311"/>
            <a:ext cx="6282091" cy="31232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4469" y="3978954"/>
            <a:ext cx="6282091" cy="2879046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4930436" y="5893549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960457" y="4577983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537514" y="5754074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567535" y="4443638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2377204" y="6203128"/>
            <a:ext cx="1246909" cy="7540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2413600" y="4949517"/>
            <a:ext cx="1246909" cy="8045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Управляющая кнопка: справка 28">
            <a:hlinkClick r:id="" action="ppaction://noaction" highlightClick="1"/>
          </p:cNvPr>
          <p:cNvSpPr/>
          <p:nvPr/>
        </p:nvSpPr>
        <p:spPr>
          <a:xfrm>
            <a:off x="10189779" y="5273880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32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Концептуальные документы школы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1274" y="-3265"/>
            <a:ext cx="1113805" cy="10125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8225" t="15773" r="5593" b="1821"/>
          <a:stretch/>
        </p:blipFill>
        <p:spPr>
          <a:xfrm>
            <a:off x="222021" y="958588"/>
            <a:ext cx="10383715" cy="565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4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Новороссийск,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12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2918"/>
            <a:ext cx="5353056" cy="59299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0312" y="842918"/>
            <a:ext cx="6531687" cy="29103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2662" y="3753293"/>
            <a:ext cx="6467821" cy="3104707"/>
          </a:xfrm>
          <a:prstGeom prst="rect">
            <a:avLst/>
          </a:prstGeom>
        </p:spPr>
      </p:pic>
      <p:sp>
        <p:nvSpPr>
          <p:cNvPr id="26" name="Овал 25"/>
          <p:cNvSpPr/>
          <p:nvPr/>
        </p:nvSpPr>
        <p:spPr>
          <a:xfrm>
            <a:off x="3739564" y="4532443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3072809" y="5758532"/>
            <a:ext cx="1913663" cy="7379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5020227" y="5864708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5091201" y="4671916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2578697" y="5082364"/>
            <a:ext cx="1312819" cy="4613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2578697" y="6390317"/>
            <a:ext cx="1160867" cy="4817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02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Сочи,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57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325" y="842917"/>
            <a:ext cx="5483702" cy="5840911"/>
          </a:xfrm>
          <a:prstGeom prst="rect">
            <a:avLst/>
          </a:prstGeom>
        </p:spPr>
      </p:pic>
      <p:sp>
        <p:nvSpPr>
          <p:cNvPr id="37" name="Овал 36"/>
          <p:cNvSpPr/>
          <p:nvPr/>
        </p:nvSpPr>
        <p:spPr>
          <a:xfrm>
            <a:off x="3691809" y="4646712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3768010" y="5791680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5089144" y="5895415"/>
            <a:ext cx="538657" cy="525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5080135" y="4751720"/>
            <a:ext cx="538657" cy="525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209" y="842917"/>
            <a:ext cx="6431791" cy="28250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0209" y="3725862"/>
            <a:ext cx="6415748" cy="3102934"/>
          </a:xfrm>
          <a:prstGeom prst="rect">
            <a:avLst/>
          </a:prstGeom>
        </p:spPr>
      </p:pic>
      <p:sp>
        <p:nvSpPr>
          <p:cNvPr id="41" name="Управляющая кнопка: справка 40">
            <a:hlinkClick r:id="" action="ppaction://noaction" highlightClick="1"/>
          </p:cNvPr>
          <p:cNvSpPr/>
          <p:nvPr/>
        </p:nvSpPr>
        <p:spPr>
          <a:xfrm>
            <a:off x="10562998" y="2227400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Управляющая кнопка: справка 41">
            <a:hlinkClick r:id="" action="ppaction://noaction" highlightClick="1"/>
          </p:cNvPr>
          <p:cNvSpPr/>
          <p:nvPr/>
        </p:nvSpPr>
        <p:spPr>
          <a:xfrm>
            <a:off x="10541130" y="5048990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23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Сочи,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78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2918"/>
            <a:ext cx="5112961" cy="5929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9109" y="852547"/>
            <a:ext cx="6617248" cy="29806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8294" y="3842780"/>
            <a:ext cx="6617248" cy="2939143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3528524" y="4461655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528524" y="5713512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4870452" y="5852985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4884080" y="4601128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51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Сочи,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28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63" y="842918"/>
            <a:ext cx="5516408" cy="60150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965" y="842919"/>
            <a:ext cx="6260732" cy="27384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4965" y="3667125"/>
            <a:ext cx="6151392" cy="3190875"/>
          </a:xfrm>
          <a:prstGeom prst="rect">
            <a:avLst/>
          </a:prstGeom>
        </p:spPr>
      </p:pic>
      <p:sp>
        <p:nvSpPr>
          <p:cNvPr id="20" name="Овал 19"/>
          <p:cNvSpPr/>
          <p:nvPr/>
        </p:nvSpPr>
        <p:spPr>
          <a:xfrm>
            <a:off x="3795029" y="5709762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795029" y="4458005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158840" y="4597478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5234741" y="5849235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25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Сочи,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49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63" y="926018"/>
            <a:ext cx="5896947" cy="5931982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4119229" y="5747278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119230" y="4490757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606370" y="4630230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5606370" y="5886751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510" y="842918"/>
            <a:ext cx="6006019" cy="31132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841" y="4055348"/>
            <a:ext cx="5859624" cy="280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7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Абинский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6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2918"/>
            <a:ext cx="5439389" cy="59382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537" y="842918"/>
            <a:ext cx="6109063" cy="27960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5537" y="3638940"/>
            <a:ext cx="6109063" cy="3219060"/>
          </a:xfrm>
          <a:prstGeom prst="rect">
            <a:avLst/>
          </a:prstGeom>
        </p:spPr>
      </p:pic>
      <p:sp>
        <p:nvSpPr>
          <p:cNvPr id="20" name="Овал 19"/>
          <p:cNvSpPr/>
          <p:nvPr/>
        </p:nvSpPr>
        <p:spPr>
          <a:xfrm>
            <a:off x="3791338" y="5740335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791339" y="4608945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119347" y="4758008"/>
            <a:ext cx="538657" cy="525609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5158113" y="5879808"/>
            <a:ext cx="538657" cy="525609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46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Абинский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ООШ № 21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2918"/>
            <a:ext cx="5404856" cy="59359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0113" y="842919"/>
            <a:ext cx="6246243" cy="27118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0112" y="3554729"/>
            <a:ext cx="6246244" cy="330327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3741575" y="5754545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810365" y="4730243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057274" y="5894018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100255" y="4869716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2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Белоглинский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11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63" y="958588"/>
            <a:ext cx="5068539" cy="58290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8706" y="842918"/>
            <a:ext cx="6617651" cy="29546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8705" y="3797559"/>
            <a:ext cx="6617652" cy="3060441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3516540" y="5818815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494739" y="4523222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870047" y="5958288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826445" y="4662695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59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Брюховецкий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2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2918"/>
            <a:ext cx="4956987" cy="59924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0695" y="842918"/>
            <a:ext cx="6416861" cy="276802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0694" y="3610946"/>
            <a:ext cx="6416861" cy="3247053"/>
          </a:xfrm>
          <a:prstGeom prst="rect">
            <a:avLst/>
          </a:prstGeom>
        </p:spPr>
      </p:pic>
      <p:sp>
        <p:nvSpPr>
          <p:cNvPr id="20" name="Овал 19"/>
          <p:cNvSpPr/>
          <p:nvPr/>
        </p:nvSpPr>
        <p:spPr>
          <a:xfrm>
            <a:off x="3393800" y="5724381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382772" y="4613418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4725506" y="5947844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757240" y="4752891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26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Брюховецкий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8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48" y="842918"/>
            <a:ext cx="5577907" cy="60150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2342" y="842918"/>
            <a:ext cx="5914476" cy="27960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2342" y="3638938"/>
            <a:ext cx="5914476" cy="3219061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3855523" y="5832116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855524" y="4547602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5333297" y="5971589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5333298" y="4687075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73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Примерное содержание концепции развития школы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1274" y="-3265"/>
            <a:ext cx="1113805" cy="1012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4186" t="17840" r="5606" b="4241"/>
          <a:stretch/>
        </p:blipFill>
        <p:spPr>
          <a:xfrm>
            <a:off x="296563" y="1009285"/>
            <a:ext cx="10990385" cy="533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7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Брюховецкий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9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2918"/>
            <a:ext cx="5162260" cy="5903115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548042" y="5732590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548042" y="4488508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888343" y="5872063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857351" y="4627981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8408" y="842918"/>
            <a:ext cx="6632675" cy="29546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8408" y="3797558"/>
            <a:ext cx="6632675" cy="306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7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Гулькевический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16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63" y="864397"/>
            <a:ext cx="5465563" cy="59936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2126" y="842919"/>
            <a:ext cx="6143735" cy="27773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2125" y="3641758"/>
            <a:ext cx="6143736" cy="3216242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3782444" y="5713686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782445" y="4569373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223467" y="4724270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5223467" y="5872031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04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Гулькевический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17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8994"/>
            <a:ext cx="5079454" cy="60012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4893" y="842918"/>
            <a:ext cx="6611464" cy="27773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4892" y="3620278"/>
            <a:ext cx="6611465" cy="3237721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3524884" y="5866087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524884" y="4693539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4817362" y="4950579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4856590" y="6005560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12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Гулькевический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18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66" y="842918"/>
            <a:ext cx="5099099" cy="5859559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501995" y="5625493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501995" y="4540898"/>
            <a:ext cx="1246909" cy="811959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879308" y="5764966"/>
            <a:ext cx="538657" cy="525609"/>
          </a:xfrm>
          <a:prstGeom prst="ellipse">
            <a:avLst/>
          </a:prstGeom>
          <a:noFill/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4944510" y="4527484"/>
            <a:ext cx="538657" cy="525609"/>
          </a:xfrm>
          <a:prstGeom prst="ellipse">
            <a:avLst/>
          </a:prstGeom>
          <a:noFill/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468" y="842918"/>
            <a:ext cx="6399869" cy="27773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5468" y="3620278"/>
            <a:ext cx="6399869" cy="323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3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Калининский район,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6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2918"/>
            <a:ext cx="5419280" cy="60150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6707" y="842918"/>
            <a:ext cx="6216163" cy="28333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7279" y="3676261"/>
            <a:ext cx="6215591" cy="3181738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3797465" y="5896947"/>
            <a:ext cx="1246909" cy="811959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797465" y="4621763"/>
            <a:ext cx="1246909" cy="811959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222410" y="6040121"/>
            <a:ext cx="538657" cy="525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5175763" y="4771635"/>
            <a:ext cx="538657" cy="525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58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Калининский район,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12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63" y="854893"/>
            <a:ext cx="5120861" cy="60031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7423" y="854893"/>
            <a:ext cx="6608933" cy="29053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7421" y="3772212"/>
            <a:ext cx="6608935" cy="3085787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560965" y="5861375"/>
            <a:ext cx="1246909" cy="811959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545537" y="4789715"/>
            <a:ext cx="1246909" cy="811959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851279" y="6004549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906252" y="4854041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64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Калининский район,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 14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9" y="842918"/>
            <a:ext cx="4882342" cy="60150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2801" y="842918"/>
            <a:ext cx="6553603" cy="30103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2800" y="3853308"/>
            <a:ext cx="6553604" cy="3004692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3272313" y="5875176"/>
            <a:ext cx="1246909" cy="811959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308128" y="4540781"/>
            <a:ext cx="1246909" cy="811959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4639834" y="6018350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692880" y="4674065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68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среднесрочной и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антирисковой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программы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1274" y="-3265"/>
            <a:ext cx="1113805" cy="1012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8290" t="15307" r="4593" b="1798"/>
          <a:stretch/>
        </p:blipFill>
        <p:spPr>
          <a:xfrm>
            <a:off x="87921" y="1009285"/>
            <a:ext cx="10621109" cy="567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7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дорожной карты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1274" y="-3265"/>
            <a:ext cx="1113805" cy="10125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6490" t="16872" r="7982" b="1699"/>
          <a:stretch/>
        </p:blipFill>
        <p:spPr>
          <a:xfrm>
            <a:off x="296563" y="1009285"/>
            <a:ext cx="10427677" cy="557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4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ошибки при создании концептуальных документов школы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1274" y="-3265"/>
            <a:ext cx="1113805" cy="101255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5"/>
          <a:srcRect l="8181" t="16934" r="3247"/>
          <a:stretch/>
        </p:blipFill>
        <p:spPr>
          <a:xfrm>
            <a:off x="296563" y="926018"/>
            <a:ext cx="8952945" cy="56442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249508" y="1307224"/>
            <a:ext cx="2831123" cy="47848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Обязательно к использованию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b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Инструкция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работе в ИС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МЭДК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Методические рекомендациями по содержательному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ведению ИС МЭДК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Памятки для школ и кураторов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Методика проекта «500+»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Тематические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ебинары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материалы ФИОКО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01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25 марта 2022 года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6179" y="0"/>
            <a:ext cx="1113805" cy="10125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6563" y="958588"/>
            <a:ext cx="10565401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/>
              <a:t>1. </a:t>
            </a:r>
            <a:r>
              <a:rPr lang="ru-RU" sz="2400" dirty="0"/>
              <a:t>Проставить даты выполнения в разделе Программа развития (ПР1)</a:t>
            </a:r>
            <a:r>
              <a:rPr lang="en-US" sz="2400" dirty="0"/>
              <a:t>: </a:t>
            </a:r>
            <a:r>
              <a:rPr lang="ru-RU" sz="2400" dirty="0"/>
              <a:t>Концепция ПР, Среднесрочная ПР)</a:t>
            </a:r>
          </a:p>
          <a:p>
            <a:r>
              <a:rPr lang="ru-RU" sz="2000" dirty="0"/>
              <a:t>2</a:t>
            </a:r>
            <a:r>
              <a:rPr lang="ru-RU" sz="2000" dirty="0" smtClean="0"/>
              <a:t>. </a:t>
            </a:r>
            <a:r>
              <a:rPr lang="ru-RU" sz="2400" dirty="0"/>
              <a:t>Разработать, проверить, загрузить концептуальные </a:t>
            </a:r>
            <a:r>
              <a:rPr lang="ru-RU" sz="2400" dirty="0" smtClean="0"/>
              <a:t>документы, подтвердить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(</a:t>
            </a:r>
            <a:r>
              <a:rPr lang="ru-RU" sz="2400" b="1" u="sng" dirty="0"/>
              <a:t>Концепция развития, Среднесрочная программа, </a:t>
            </a:r>
            <a:r>
              <a:rPr lang="ru-RU" sz="2400" b="1" u="sng" dirty="0" err="1"/>
              <a:t>Антирисковая</a:t>
            </a:r>
            <a:r>
              <a:rPr lang="ru-RU" sz="2400" b="1" u="sng" dirty="0"/>
              <a:t> программа</a:t>
            </a:r>
            <a:r>
              <a:rPr lang="ru-RU" sz="2400" dirty="0"/>
              <a:t>)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t="4053" b="4478"/>
          <a:stretch/>
        </p:blipFill>
        <p:spPr>
          <a:xfrm>
            <a:off x="296563" y="2687571"/>
            <a:ext cx="5884429" cy="37969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668" y="2687571"/>
            <a:ext cx="5222632" cy="4075417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624255" y="3868615"/>
            <a:ext cx="1644161" cy="111662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24255" y="5144561"/>
            <a:ext cx="1632437" cy="111662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492537" y="5565530"/>
            <a:ext cx="553916" cy="516639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498400" y="4237892"/>
            <a:ext cx="548053" cy="51376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1135596" y="4985238"/>
            <a:ext cx="548053" cy="51376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1059054" y="3913162"/>
            <a:ext cx="548053" cy="51376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1030154" y="6057314"/>
            <a:ext cx="548053" cy="51376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05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Армавир,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2918"/>
            <a:ext cx="5374979" cy="6015082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731491" y="4524825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5055962" y="5844446"/>
            <a:ext cx="538657" cy="525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5131093" y="4664298"/>
            <a:ext cx="538657" cy="525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3731490" y="5691412"/>
            <a:ext cx="1246909" cy="804557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9749" y="842918"/>
            <a:ext cx="6356607" cy="29532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748" y="3796145"/>
            <a:ext cx="6356608" cy="3061854"/>
          </a:xfrm>
          <a:prstGeom prst="rect">
            <a:avLst/>
          </a:prstGeom>
        </p:spPr>
      </p:pic>
      <p:sp>
        <p:nvSpPr>
          <p:cNvPr id="29" name="Управляющая кнопка: справка 28">
            <a:hlinkClick r:id="" action="ppaction://noaction" highlightClick="1"/>
          </p:cNvPr>
          <p:cNvSpPr/>
          <p:nvPr/>
        </p:nvSpPr>
        <p:spPr>
          <a:xfrm>
            <a:off x="10372479" y="4902466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Управляющая кнопка: справка 29">
            <a:hlinkClick r:id="" action="ppaction://noaction" highlightClick="1"/>
          </p:cNvPr>
          <p:cNvSpPr/>
          <p:nvPr/>
        </p:nvSpPr>
        <p:spPr>
          <a:xfrm>
            <a:off x="10378374" y="2282597"/>
            <a:ext cx="818938" cy="960387"/>
          </a:xfrm>
          <a:prstGeom prst="actionButtonHelp">
            <a:avLst/>
          </a:prstGeom>
          <a:noFill/>
          <a:ln w="3810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31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20" y="145279"/>
            <a:ext cx="9800959" cy="482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Армавир,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 №8 (на 28.03.2022)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 flipV="1">
            <a:off x="296563" y="743749"/>
            <a:ext cx="8164512" cy="99169"/>
            <a:chOff x="1" y="4450235"/>
            <a:chExt cx="15983746" cy="135580"/>
          </a:xfrm>
        </p:grpSpPr>
        <p:sp>
          <p:nvSpPr>
            <p:cNvPr id="6" name="Google Shape;11;p2"/>
            <p:cNvSpPr/>
            <p:nvPr/>
          </p:nvSpPr>
          <p:spPr>
            <a:xfrm>
              <a:off x="12857953" y="4450235"/>
              <a:ext cx="1562897" cy="135580"/>
            </a:xfrm>
            <a:prstGeom prst="rect">
              <a:avLst/>
            </a:prstGeom>
            <a:solidFill>
              <a:srgbClr val="F95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" name="Google Shape;12;p2"/>
            <p:cNvSpPr/>
            <p:nvPr/>
          </p:nvSpPr>
          <p:spPr>
            <a:xfrm>
              <a:off x="14420850" y="4450235"/>
              <a:ext cx="1562897" cy="135580"/>
            </a:xfrm>
            <a:prstGeom prst="rect">
              <a:avLst/>
            </a:prstGeom>
            <a:solidFill>
              <a:srgbClr val="05B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" name="Google Shape;13;p2"/>
            <p:cNvSpPr/>
            <p:nvPr/>
          </p:nvSpPr>
          <p:spPr>
            <a:xfrm>
              <a:off x="1" y="4450235"/>
              <a:ext cx="1562897" cy="135580"/>
            </a:xfrm>
            <a:prstGeom prst="rect">
              <a:avLst/>
            </a:prstGeom>
            <a:solidFill>
              <a:srgbClr val="3A9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14;p2"/>
            <p:cNvSpPr/>
            <p:nvPr/>
          </p:nvSpPr>
          <p:spPr>
            <a:xfrm>
              <a:off x="1562086" y="4450235"/>
              <a:ext cx="11295604" cy="135580"/>
            </a:xfrm>
            <a:prstGeom prst="rect">
              <a:avLst/>
            </a:prstGeom>
            <a:solidFill>
              <a:srgbClr val="06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69" t="4213" r="1670" b="893"/>
          <a:stretch/>
        </p:blipFill>
        <p:spPr>
          <a:xfrm>
            <a:off x="222021" y="29760"/>
            <a:ext cx="616179" cy="6308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523" y="22160"/>
            <a:ext cx="902834" cy="8207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8" y="842918"/>
            <a:ext cx="4994694" cy="5986103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2904836" y="4741880"/>
            <a:ext cx="1787237" cy="804557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2904835" y="5798806"/>
            <a:ext cx="1787237" cy="804557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4779932" y="5938281"/>
            <a:ext cx="538657" cy="525609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4752185" y="4881353"/>
            <a:ext cx="538657" cy="52560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b="1557"/>
          <a:stretch/>
        </p:blipFill>
        <p:spPr>
          <a:xfrm>
            <a:off x="5337590" y="842918"/>
            <a:ext cx="6735515" cy="29532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0954" y="3810662"/>
            <a:ext cx="6850282" cy="301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3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5737</TotalTime>
  <Words>1627</Words>
  <Application>Microsoft Office PowerPoint</Application>
  <PresentationFormat>Широкоэкранный</PresentationFormat>
  <Paragraphs>114</Paragraphs>
  <Slides>36</Slides>
  <Notes>36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Тема Office</vt:lpstr>
      <vt:lpstr>Собеседование по вопросу подготовки и содержания концептуальных документов и антирисковых программ. </vt:lpstr>
      <vt:lpstr>Концептуальные документы школы</vt:lpstr>
      <vt:lpstr>Примерное содержание концепции развития школы</vt:lpstr>
      <vt:lpstr>Содержание среднесрочной и антирисковой программы</vt:lpstr>
      <vt:lpstr>Пример дорожной карты</vt:lpstr>
      <vt:lpstr>Основные ошибки при создании концептуальных документов школы</vt:lpstr>
      <vt:lpstr>До 25 марта 2022 года</vt:lpstr>
      <vt:lpstr>г. Армавир, СОШ №3 (на 28.03.2022)</vt:lpstr>
      <vt:lpstr>г. Армавир, СОШ №8 (на 28.03.2022)</vt:lpstr>
      <vt:lpstr>г. Армавир, СОШ №14 (на 28.03.2022)</vt:lpstr>
      <vt:lpstr>г. Геленджик, СОШ № 12 (на 28.03.2022)</vt:lpstr>
      <vt:lpstr>г. Горячий ключ, ООШ № 5 (на 28.03.2022)</vt:lpstr>
      <vt:lpstr>г. Горячий ключ, ООШ № 9 (на 28.03.2022)</vt:lpstr>
      <vt:lpstr>г. Горячий ключ, ООШ № 9 (на 28.03.2022)</vt:lpstr>
      <vt:lpstr>г. Краснодар, СОШ № 29 (на 28.03.2022)</vt:lpstr>
      <vt:lpstr>г. Краснодар, СОШ № 31 (на 28.03.2022)</vt:lpstr>
      <vt:lpstr>г. Краснодар, СОШ № 58 (на 28.03.2022)</vt:lpstr>
      <vt:lpstr>г. Краснодар, СОШ № 74 (на 28.03.2022)</vt:lpstr>
      <vt:lpstr>г. Краснодар, СОШ № 11 (на 28.03.2022)</vt:lpstr>
      <vt:lpstr>г. Новороссийск, СОШ № 12 (на 28.03.2022)</vt:lpstr>
      <vt:lpstr>г. Сочи, СОШ № 57 (на 28.03.2022)</vt:lpstr>
      <vt:lpstr>г. Сочи, СОШ № 78 (на 28.03.2022)</vt:lpstr>
      <vt:lpstr>г. Сочи, СОШ № 28 (на 28.03.2022)</vt:lpstr>
      <vt:lpstr>г. Сочи, СОШ № 49 (на 28.03.2022)</vt:lpstr>
      <vt:lpstr>Абинский район, СОШ № 6 (на 28.03.2022)</vt:lpstr>
      <vt:lpstr>Абинский район, ООШ № 21 (на 28.03.2022)</vt:lpstr>
      <vt:lpstr>Белоглинский район, СОШ № 11 (на 28.03.2022)</vt:lpstr>
      <vt:lpstr>Брюховецкий район, СОШ № 2 (на 28.03.2022)</vt:lpstr>
      <vt:lpstr>Брюховецкий район, СОШ № 8 (на 28.03.2022)</vt:lpstr>
      <vt:lpstr>Брюховецкий район, СОШ № 9 (на 28.03.2022)</vt:lpstr>
      <vt:lpstr>Гулькевический район, СОШ № 16 (на 28.03.2022)</vt:lpstr>
      <vt:lpstr>Гулькевический район, СОШ № 17 (на 28.03.2022)</vt:lpstr>
      <vt:lpstr>Гулькевический район, СОШ № 18 (на 28.03.2022)</vt:lpstr>
      <vt:lpstr>Калининский район, СОШ № 6 (на 28.03.2022)</vt:lpstr>
      <vt:lpstr>Калининский район, СОШ № 12 (на 28.03.2022)</vt:lpstr>
      <vt:lpstr>Калининский район, СОШ № 14 (на 28.03.2022)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РПШ Краснодарского края</dc:title>
  <dc:creator>Елена Купина</dc:creator>
  <cp:lastModifiedBy>1</cp:lastModifiedBy>
  <cp:revision>675</cp:revision>
  <cp:lastPrinted>2022-03-18T08:04:27Z</cp:lastPrinted>
  <dcterms:created xsi:type="dcterms:W3CDTF">2021-04-05T14:09:53Z</dcterms:created>
  <dcterms:modified xsi:type="dcterms:W3CDTF">2022-03-29T08:25:37Z</dcterms:modified>
</cp:coreProperties>
</file>