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BDD6B-5801-4FCA-9320-AAC45942095B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B3804-09AB-4B5E-9ED2-4F15753AA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30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7F278-EDFF-4C2C-9E18-D9A90160A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2DD59F-946E-49B4-8B8E-E4D2A8326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56FBFA-A41E-4888-9667-6D215E95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1A251F-DD70-45E5-8FB3-CAA089C10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8CD1A9-9AAE-40F8-A8B1-517EF7A1C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90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45C0A-3F0E-4527-9F5A-53A17BA87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66B990A-17CF-4DEB-A585-61F4070DB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1459D1-7AE8-4723-9213-7560ED248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218CDD-7ABC-455D-879A-B114B76C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050867-CED6-45C1-93CD-DFDC09A6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977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BFD4DF5-3574-49D1-9383-7E0B93E2E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254EB8-9BAE-48E7-8014-68884FFB7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D86A22-4695-4D51-B69D-C38DE950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DD3DEA-1140-47F2-A653-3BC8E8D49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CBA216-1793-47C1-A726-CCE5B1B72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28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F66936-59AA-4436-82E2-E517A1CA9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D41CA3-DF7E-4655-A11A-D0F642C79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113A-3BB8-4CBC-AD8A-630C10F41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97B4E3-2EC0-482E-9F67-C094E770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50FFCF-C132-44E2-843D-3BE2F808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7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B6745-3290-4BC7-AAF8-97A8B9B3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1F9C96-4839-4A1F-81D5-E794CC2CD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28AC95-A24C-4CB6-9B7A-7E3DC5DB7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9E7B04-C12D-49C1-AD98-17BDADA0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AC2EAB-C3F4-4DC8-AA9E-28EB479FB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67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3367FF-6D07-4329-A217-A2C4ABF2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966088-7EB4-4C83-ACDA-ED7E1876B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F4465F-821F-4A03-8451-7BE3D4539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486820-6404-43CB-979A-26DCFA4C4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FF84F4-E4AD-4A49-907F-9B60E89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648C4A-333B-41F7-91E8-3A4B6D0C5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15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A9F45-FAAC-4509-B211-5B8691EA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70C834-A6F3-46ED-A771-1B6891CE8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19EF70-06E3-4E35-ADE8-6B8824B6F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0DD6932-09DD-49D0-8F21-5A3A5AE1C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528E07D-0F37-4BF0-9954-F8970FD9E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3560BC3-3B64-4ACC-B3E0-357319F71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4F2A170-0A03-4044-A3B3-93693639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41EA37A-11CE-42E9-81F3-BBA6B280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5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EBB5BE-A75B-4524-AB0B-59B764131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11E46FD-468D-4E56-A413-FE93C240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B3A2941-6102-451F-8278-54F2404E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9C8EAB-0F84-4C27-B43E-29D1D585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82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F4D3E2-4C00-464F-91D7-1E40D31B3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3BB8DDA-A28C-4E37-81C9-1A0606389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1A534E-22E8-4058-B75F-FC32DCF1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65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B5A16-BCC0-49A1-BC0B-98C14C239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13A230-578E-443C-AB18-B5D09A498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54B58D-F367-4E8D-A490-CDDA16802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4C18D56-E8AC-4D06-B707-CE6C7A4BB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F428B2-FA73-4431-9C23-5500BF07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3EC3F7-7AA8-4365-AED8-842DBE9C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54FFB-8497-4F2A-84CD-4114A5C0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457EE09-013A-47E2-8C58-2CC11D1D6C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57F874-6967-425B-B08C-D67EA6BFC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15E15E-627D-4653-8DC6-96BB53DEA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A83E74-0B51-4CB6-80F5-93B224CD5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06E80F-D9C6-45B8-A60E-68E8C64BE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6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F2542-D885-4A4E-8164-5E24981A9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60C353-EB04-4C8D-8E9A-46982FF55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E0DB7-1093-4680-B01E-C0C935D491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943AC-4159-4E84-89F6-5F1B50428792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4E15EE-1A93-4753-894A-D0599E52E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B4B821-03AD-42B0-8311-6CD3BBBF2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2022E-6AE3-4519-97E9-CC48850962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5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2B2AA1-CF3A-464F-A56A-CED6F82200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Задание №1 ЕГЭ       Строение атома</a:t>
            </a:r>
          </a:p>
        </p:txBody>
      </p:sp>
    </p:spTree>
    <p:extLst>
      <p:ext uri="{BB962C8B-B14F-4D97-AF65-F5344CB8AC3E}">
        <p14:creationId xmlns:p14="http://schemas.microsoft.com/office/powerpoint/2010/main" val="909980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6BF95-4475-4BC4-9012-D170157F8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670" y="530087"/>
            <a:ext cx="10204173" cy="821635"/>
          </a:xfrm>
        </p:spPr>
        <p:txBody>
          <a:bodyPr>
            <a:normAutofit/>
          </a:bodyPr>
          <a:lstStyle/>
          <a:p>
            <a:r>
              <a:rPr lang="en-US" sz="2400" dirty="0"/>
              <a:t>7. </a:t>
            </a:r>
            <a:r>
              <a:rPr lang="ru-RU" sz="2400" dirty="0"/>
              <a:t>Определите элементы, </a:t>
            </a:r>
            <a:r>
              <a:rPr lang="ru-RU" sz="2400" b="1" dirty="0"/>
              <a:t>катионы</a:t>
            </a:r>
            <a:r>
              <a:rPr lang="ru-RU" sz="2400" dirty="0"/>
              <a:t> которых имеют электронную конфигурацию внешнего энергетического уровня 4 </a:t>
            </a:r>
            <a:r>
              <a:rPr lang="en-US" sz="2400" dirty="0"/>
              <a:t>s</a:t>
            </a:r>
            <a:r>
              <a:rPr lang="en-US" sz="2400" baseline="30000" dirty="0"/>
              <a:t>2</a:t>
            </a:r>
            <a:r>
              <a:rPr lang="ru-RU" sz="2400" dirty="0"/>
              <a:t> 4р</a:t>
            </a:r>
            <a:r>
              <a:rPr lang="en-US" sz="2400" baseline="30000" dirty="0"/>
              <a:t>6</a:t>
            </a:r>
            <a:endParaRPr lang="ru-RU" sz="2400" baseline="300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E66640-825D-4CD9-89F2-144C832E9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28" y="1555531"/>
            <a:ext cx="10562896" cy="3846786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1) Sr,  2) Br,  3) Rb,  4)As,  5) Se    ___   ____</a:t>
            </a:r>
          </a:p>
          <a:p>
            <a:pPr marL="457200" indent="-457200">
              <a:buAutoNum type="arabicPeriod" startAt="8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неспаренных электрона в</a:t>
            </a:r>
            <a:r>
              <a:rPr lang="ru-RU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возбужденном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состоянии содержат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атомы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1)As,  2)B,  3) P,  4) F,   5)Al  ___   ____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9.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Число нейтронов больше чем число протонов наиболее распространенных изотопов: 1)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2)Si   3)K  4)Mg  5)O   ___   ____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10.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Одинаковую электронную конфигурацию внешнего энергетического уровня в основном состоянии имеют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атомы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 1)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Cr  2)Sb   3)Ne   4)Cu    5)Fe  ___   ___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5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B178BE-CC06-460B-B8B8-113B11E2E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305"/>
            <a:ext cx="10545417" cy="135938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Базовые знания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80DC01-F873-4A2F-8F90-2DABB8BF8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</a:t>
            </a:r>
            <a:r>
              <a:rPr lang="ru-RU" sz="2400" dirty="0"/>
              <a:t>Электроны в атоме распределяются на уровнях и подуровнях.</a:t>
            </a:r>
          </a:p>
          <a:p>
            <a:pPr marL="0" indent="0">
              <a:buNone/>
            </a:pPr>
            <a:r>
              <a:rPr lang="ru-RU" sz="2400" dirty="0"/>
              <a:t>2.Последовательность заполнения </a:t>
            </a:r>
            <a:r>
              <a:rPr lang="ru-RU" sz="2400" dirty="0" err="1"/>
              <a:t>орбиталей</a:t>
            </a:r>
            <a:r>
              <a:rPr lang="ru-RU" sz="2400" dirty="0"/>
              <a:t> в многоэлектронном атоме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(</a:t>
            </a:r>
            <a:r>
              <a:rPr lang="ru-RU" sz="2400" dirty="0">
                <a:solidFill>
                  <a:srgbClr val="C00000"/>
                </a:solidFill>
              </a:rPr>
              <a:t>1</a:t>
            </a:r>
            <a:r>
              <a:rPr lang="en-US" sz="2400" dirty="0">
                <a:solidFill>
                  <a:srgbClr val="C00000"/>
                </a:solidFill>
              </a:rPr>
              <a:t>s</a:t>
            </a:r>
            <a:r>
              <a:rPr lang="en-US" sz="2400" baseline="30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) (2s</a:t>
            </a:r>
            <a:r>
              <a:rPr lang="en-US" sz="2400" baseline="30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2p</a:t>
            </a:r>
            <a:r>
              <a:rPr lang="en-US" sz="2400" baseline="30000" dirty="0">
                <a:solidFill>
                  <a:srgbClr val="C00000"/>
                </a:solidFill>
              </a:rPr>
              <a:t>6</a:t>
            </a:r>
            <a:r>
              <a:rPr lang="en-US" sz="2400" dirty="0">
                <a:solidFill>
                  <a:srgbClr val="C00000"/>
                </a:solidFill>
              </a:rPr>
              <a:t>) (3s</a:t>
            </a:r>
            <a:r>
              <a:rPr lang="en-US" sz="2400" baseline="30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3p</a:t>
            </a:r>
            <a:r>
              <a:rPr lang="en-US" sz="2400" baseline="30000" dirty="0">
                <a:solidFill>
                  <a:srgbClr val="C00000"/>
                </a:solidFill>
              </a:rPr>
              <a:t>6</a:t>
            </a:r>
            <a:r>
              <a:rPr lang="en-US" sz="2400" dirty="0">
                <a:solidFill>
                  <a:srgbClr val="C00000"/>
                </a:solidFill>
              </a:rPr>
              <a:t>) (4s</a:t>
            </a:r>
            <a:r>
              <a:rPr lang="en-US" sz="2400" baseline="30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3d</a:t>
            </a:r>
            <a:r>
              <a:rPr lang="en-US" sz="2400" baseline="30000" dirty="0">
                <a:solidFill>
                  <a:srgbClr val="C00000"/>
                </a:solidFill>
              </a:rPr>
              <a:t>10</a:t>
            </a:r>
            <a:r>
              <a:rPr lang="en-US" sz="2400" dirty="0">
                <a:solidFill>
                  <a:srgbClr val="C00000"/>
                </a:solidFill>
              </a:rPr>
              <a:t>4p</a:t>
            </a:r>
            <a:r>
              <a:rPr lang="en-US" sz="2400" baseline="30000" dirty="0">
                <a:solidFill>
                  <a:srgbClr val="C00000"/>
                </a:solidFill>
              </a:rPr>
              <a:t>6</a:t>
            </a:r>
            <a:r>
              <a:rPr lang="en-US" sz="2400" dirty="0">
                <a:solidFill>
                  <a:srgbClr val="C00000"/>
                </a:solidFill>
              </a:rPr>
              <a:t>) (5s</a:t>
            </a:r>
            <a:r>
              <a:rPr lang="en-US" sz="2400" baseline="30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4d</a:t>
            </a:r>
            <a:r>
              <a:rPr lang="en-US" sz="2400" baseline="30000" dirty="0">
                <a:solidFill>
                  <a:srgbClr val="C00000"/>
                </a:solidFill>
              </a:rPr>
              <a:t>10</a:t>
            </a:r>
            <a:r>
              <a:rPr lang="en-US" sz="2400" dirty="0">
                <a:solidFill>
                  <a:srgbClr val="C00000"/>
                </a:solidFill>
              </a:rPr>
              <a:t>5p</a:t>
            </a:r>
            <a:r>
              <a:rPr lang="en-US" sz="2400" baseline="30000" dirty="0">
                <a:solidFill>
                  <a:srgbClr val="C00000"/>
                </a:solidFill>
              </a:rPr>
              <a:t>6</a:t>
            </a:r>
            <a:r>
              <a:rPr lang="en-US" sz="2400" dirty="0">
                <a:solidFill>
                  <a:srgbClr val="C00000"/>
                </a:solidFill>
              </a:rPr>
              <a:t>) (6s</a:t>
            </a:r>
            <a:r>
              <a:rPr lang="en-US" sz="2400" baseline="30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4f</a:t>
            </a:r>
            <a:r>
              <a:rPr lang="en-US" sz="2400" baseline="30000" dirty="0">
                <a:solidFill>
                  <a:srgbClr val="C00000"/>
                </a:solidFill>
              </a:rPr>
              <a:t>14</a:t>
            </a:r>
            <a:r>
              <a:rPr lang="en-US" sz="2400" dirty="0">
                <a:solidFill>
                  <a:srgbClr val="C00000"/>
                </a:solidFill>
              </a:rPr>
              <a:t>5d</a:t>
            </a:r>
            <a:r>
              <a:rPr lang="en-US" sz="2400" baseline="30000" dirty="0">
                <a:solidFill>
                  <a:srgbClr val="C00000"/>
                </a:solidFill>
              </a:rPr>
              <a:t>10</a:t>
            </a:r>
            <a:r>
              <a:rPr lang="en-US" sz="2400" dirty="0">
                <a:solidFill>
                  <a:srgbClr val="C00000"/>
                </a:solidFill>
              </a:rPr>
              <a:t>6p</a:t>
            </a:r>
            <a:r>
              <a:rPr lang="en-US" sz="2400" baseline="30000" dirty="0">
                <a:solidFill>
                  <a:srgbClr val="C00000"/>
                </a:solidFill>
              </a:rPr>
              <a:t>6</a:t>
            </a:r>
            <a:r>
              <a:rPr lang="en-US" sz="2400" dirty="0">
                <a:solidFill>
                  <a:srgbClr val="C00000"/>
                </a:solidFill>
              </a:rPr>
              <a:t>)(7s</a:t>
            </a:r>
            <a:r>
              <a:rPr lang="en-US" sz="2400" baseline="30000" dirty="0">
                <a:solidFill>
                  <a:srgbClr val="C00000"/>
                </a:solidFill>
              </a:rPr>
              <a:t>2</a:t>
            </a:r>
            <a:r>
              <a:rPr lang="en-US" sz="2400" dirty="0">
                <a:solidFill>
                  <a:srgbClr val="C00000"/>
                </a:solidFill>
              </a:rPr>
              <a:t>5f</a:t>
            </a:r>
            <a:r>
              <a:rPr lang="en-US" sz="2400" baseline="30000" dirty="0">
                <a:solidFill>
                  <a:srgbClr val="C00000"/>
                </a:solidFill>
              </a:rPr>
              <a:t>14</a:t>
            </a:r>
            <a:r>
              <a:rPr lang="en-US" sz="2400" dirty="0">
                <a:solidFill>
                  <a:srgbClr val="C00000"/>
                </a:solidFill>
              </a:rPr>
              <a:t>6d</a:t>
            </a:r>
            <a:r>
              <a:rPr lang="en-US" sz="2400" baseline="30000" dirty="0">
                <a:solidFill>
                  <a:srgbClr val="C00000"/>
                </a:solidFill>
              </a:rPr>
              <a:t>10</a:t>
            </a:r>
            <a:r>
              <a:rPr lang="en-US" sz="2400" dirty="0">
                <a:solidFill>
                  <a:srgbClr val="C00000"/>
                </a:solidFill>
              </a:rPr>
              <a:t>….)</a:t>
            </a:r>
            <a:endParaRPr lang="ru-RU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dirty="0"/>
              <a:t>3.В пределах одного подуровня заполнение </a:t>
            </a:r>
            <a:r>
              <a:rPr lang="ru-RU" sz="2400" dirty="0" err="1"/>
              <a:t>орбиталей</a:t>
            </a:r>
            <a:r>
              <a:rPr lang="ru-RU" sz="2400" dirty="0"/>
              <a:t> происходит по принципу Гунда: более устойчивое состояние имеет большее число неспаренных электронов. </a:t>
            </a:r>
          </a:p>
          <a:p>
            <a:pPr marL="0" indent="0">
              <a:buNone/>
            </a:pPr>
            <a:r>
              <a:rPr lang="ru-RU" sz="2400" dirty="0"/>
              <a:t>4.Атомы химических элементов, имеющие проскок электрона.                                                           5.Переход атома в возбужденное состояние (распаривание спаренных электронов в пределах одного энергетического уровня.</a:t>
            </a:r>
          </a:p>
          <a:p>
            <a:pPr marL="0" indent="0">
              <a:buNone/>
            </a:pPr>
            <a:r>
              <a:rPr lang="ru-RU" sz="2400" dirty="0"/>
              <a:t>6.Определение электронов в ионах.</a:t>
            </a:r>
          </a:p>
        </p:txBody>
      </p:sp>
    </p:spTree>
    <p:extLst>
      <p:ext uri="{BB962C8B-B14F-4D97-AF65-F5344CB8AC3E}">
        <p14:creationId xmlns:p14="http://schemas.microsoft.com/office/powerpoint/2010/main" val="245991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78CFE82-AB31-42F3-AF00-3F692D5D3C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70" y="309127"/>
            <a:ext cx="11707859" cy="623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7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6FDE8CF3-502F-4343-BFCC-EBEB8AD760A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401" y="808384"/>
            <a:ext cx="8166100" cy="5850834"/>
          </a:xfrm>
        </p:spPr>
      </p:pic>
    </p:spTree>
    <p:extLst>
      <p:ext uri="{BB962C8B-B14F-4D97-AF65-F5344CB8AC3E}">
        <p14:creationId xmlns:p14="http://schemas.microsoft.com/office/powerpoint/2010/main" val="348024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E980708-4A50-45A3-9894-3C033283F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787" y="0"/>
            <a:ext cx="7888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50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690F7A-0744-429B-B035-C0B6F8950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Проскок электрона в атоме, на примере хрома.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F96A2F-6F97-44BF-A517-D245D8925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</a:t>
            </a:r>
            <a:r>
              <a:rPr lang="ru-RU" sz="2400" dirty="0"/>
              <a:t>, порядковый номер 24,находится в побочной подгруппе </a:t>
            </a:r>
            <a:r>
              <a:rPr lang="en-US" sz="2400" dirty="0"/>
              <a:t>VI</a:t>
            </a:r>
            <a:r>
              <a:rPr lang="ru-RU" sz="2400" dirty="0"/>
              <a:t> группе четвертого периода.</a:t>
            </a:r>
          </a:p>
          <a:p>
            <a:r>
              <a:rPr lang="ru-RU" sz="2400" dirty="0"/>
              <a:t>В атоме хрома происходит перенос одного </a:t>
            </a:r>
            <a:r>
              <a:rPr lang="en-US" sz="2400" dirty="0"/>
              <a:t>s</a:t>
            </a:r>
            <a:r>
              <a:rPr lang="ru-RU" sz="2400" dirty="0"/>
              <a:t>–электрона внешнего слоя (4</a:t>
            </a:r>
            <a:r>
              <a:rPr lang="en-US" sz="2400" dirty="0"/>
              <a:t>s</a:t>
            </a:r>
            <a:r>
              <a:rPr lang="ru-RU" sz="2400" dirty="0"/>
              <a:t> ) на </a:t>
            </a:r>
            <a:r>
              <a:rPr lang="en-US" sz="2400" dirty="0"/>
              <a:t>3d </a:t>
            </a:r>
            <a:r>
              <a:rPr lang="ru-RU" sz="2400" dirty="0"/>
              <a:t>подуровень . В результате достигается состояние с наполовину заполненными </a:t>
            </a:r>
            <a:r>
              <a:rPr lang="en-US" sz="2400" dirty="0"/>
              <a:t>s-</a:t>
            </a:r>
            <a:r>
              <a:rPr lang="ru-RU" sz="2400" dirty="0"/>
              <a:t> и</a:t>
            </a:r>
            <a:r>
              <a:rPr lang="en-US" sz="2400" dirty="0"/>
              <a:t> d-</a:t>
            </a:r>
            <a:r>
              <a:rPr lang="ru-RU" sz="2400" dirty="0"/>
              <a:t> подуровнями</a:t>
            </a:r>
            <a:r>
              <a:rPr lang="en-US" sz="2400" dirty="0" smtClean="0"/>
              <a:t>(3d</a:t>
            </a:r>
            <a:r>
              <a:rPr lang="ru-RU" sz="2400" baseline="30000" dirty="0"/>
              <a:t>5</a:t>
            </a:r>
            <a:r>
              <a:rPr lang="en-US" sz="2400" dirty="0" smtClean="0"/>
              <a:t>5s</a:t>
            </a:r>
            <a:r>
              <a:rPr lang="en-US" sz="2400" baseline="30000" dirty="0" smtClean="0"/>
              <a:t>1</a:t>
            </a:r>
            <a:r>
              <a:rPr lang="en-US" sz="2400" dirty="0"/>
              <a:t>)</a:t>
            </a:r>
            <a:r>
              <a:rPr lang="ru-RU" sz="2400" dirty="0"/>
              <a:t> , которое имеет меньшую энергию, чем состояние </a:t>
            </a:r>
            <a:r>
              <a:rPr lang="en-US" sz="2400" dirty="0"/>
              <a:t>3d</a:t>
            </a:r>
            <a:r>
              <a:rPr lang="en-US" sz="2400" baseline="30000" dirty="0"/>
              <a:t>4</a:t>
            </a:r>
            <a:r>
              <a:rPr lang="en-US" sz="2400" dirty="0"/>
              <a:t>4s</a:t>
            </a:r>
            <a:r>
              <a:rPr lang="en-US" sz="2400" baseline="30000" dirty="0"/>
              <a:t>2</a:t>
            </a:r>
            <a:r>
              <a:rPr lang="ru-RU" sz="2400" dirty="0"/>
              <a:t> . Такое перемещение электронов в атоме называют «проскок электрона» или «провал электрона». Проскок электрона происходит в атомах молибдена, меди, золота, серебра и палладия.</a:t>
            </a: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54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DA0697-096A-4D9E-B6AA-372BDB1A8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71062"/>
            <a:ext cx="10366237" cy="18974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Определение электронов в ионах</a:t>
            </a:r>
            <a:r>
              <a:rPr lang="ru-RU" sz="2800" b="1" dirty="0"/>
              <a:t>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6D7D46-50C3-4961-8872-DACED663D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3670" y="2561881"/>
            <a:ext cx="10486610" cy="3149806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Количество электронов в ионах определяется исходя из того, что атомы могут отдавать и принимать электроны. Например, в атоме кальция на последней оболочке 2 электрона  …4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 ,всего 20 электронов. Если он отдаст 2 электрона, то приобретет заряд +2 , на последней оболочке не окажется электронов</a:t>
            </a:r>
            <a:r>
              <a:rPr lang="en-US" dirty="0">
                <a:solidFill>
                  <a:schemeClr val="tx1"/>
                </a:solidFill>
              </a:rPr>
              <a:t> 4s</a:t>
            </a:r>
            <a:r>
              <a:rPr lang="en-US" baseline="30000" dirty="0">
                <a:solidFill>
                  <a:schemeClr val="tx1"/>
                </a:solidFill>
              </a:rPr>
              <a:t>0</a:t>
            </a:r>
            <a:r>
              <a:rPr lang="ru-RU" dirty="0">
                <a:solidFill>
                  <a:schemeClr val="tx1"/>
                </a:solidFill>
              </a:rPr>
              <a:t>, всего станет их 18 и он завершит конфигурацию внешнего уровня как у инертного газа аргона (18 электронов)</a:t>
            </a:r>
          </a:p>
          <a:p>
            <a:r>
              <a:rPr lang="ru-RU" dirty="0">
                <a:solidFill>
                  <a:schemeClr val="tx1"/>
                </a:solidFill>
              </a:rPr>
              <a:t>Также и атом фосфора, например, имея всего15 электронов, из которых валентных 5,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3p</a:t>
            </a:r>
            <a:r>
              <a:rPr lang="ru-RU" baseline="30000" dirty="0">
                <a:solidFill>
                  <a:schemeClr val="tx1"/>
                </a:solidFill>
              </a:rPr>
              <a:t>3</a:t>
            </a:r>
            <a:r>
              <a:rPr lang="en-US" smtClean="0">
                <a:solidFill>
                  <a:schemeClr val="tx1"/>
                </a:solidFill>
              </a:rPr>
              <a:t>)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может принять до завершения оболочки 3 электрона и приобрести заряд -3, таким образом будет иметь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тоже конфигурацию аргона.</a:t>
            </a:r>
          </a:p>
        </p:txBody>
      </p:sp>
    </p:spTree>
    <p:extLst>
      <p:ext uri="{BB962C8B-B14F-4D97-AF65-F5344CB8AC3E}">
        <p14:creationId xmlns:p14="http://schemas.microsoft.com/office/powerpoint/2010/main" val="1698878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4BE5E-DB24-4348-939F-80BDDEEA9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948" y="5791200"/>
            <a:ext cx="10018644" cy="457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ru-RU" sz="2400" b="1" dirty="0">
                <a:solidFill>
                  <a:srgbClr val="FF0000"/>
                </a:solidFill>
              </a:rPr>
              <a:t>Задания:</a:t>
            </a:r>
            <a:r>
              <a:rPr lang="ru-RU" sz="2400" dirty="0"/>
              <a:t>1.Определите, </a:t>
            </a:r>
            <a:r>
              <a:rPr lang="ru-RU" sz="2400" b="1" dirty="0"/>
              <a:t>анионы</a:t>
            </a:r>
            <a:r>
              <a:rPr lang="ru-RU" sz="2400" dirty="0"/>
              <a:t> каких из указанных элементов имеют электронную конфигурацию внешнего энергетического уровня 4</a:t>
            </a:r>
            <a:r>
              <a:rPr lang="en-US" sz="2400" dirty="0"/>
              <a:t>s</a:t>
            </a:r>
            <a:r>
              <a:rPr lang="en-US" sz="2400" baseline="30000" dirty="0"/>
              <a:t>2</a:t>
            </a:r>
            <a:r>
              <a:rPr lang="en-US" sz="2400" dirty="0"/>
              <a:t>4p</a:t>
            </a:r>
            <a:r>
              <a:rPr lang="en-US" sz="2400" baseline="30000" dirty="0"/>
              <a:t>6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1) Se     2)Ca     3)Br      4)Sr      5)Ba           ___    ___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2.</a:t>
            </a:r>
            <a:r>
              <a:rPr lang="ru-RU" sz="2400" dirty="0"/>
              <a:t> Определите, </a:t>
            </a:r>
            <a:r>
              <a:rPr lang="ru-RU" sz="2400" b="1" dirty="0"/>
              <a:t>атомы</a:t>
            </a:r>
            <a:r>
              <a:rPr lang="ru-RU" sz="2400" dirty="0"/>
              <a:t> каких из указанных элементов имеют электронную конфигурацию внешнего энергетического уровня </a:t>
            </a:r>
            <a:r>
              <a:rPr lang="en-US" sz="2400" dirty="0"/>
              <a:t>ns</a:t>
            </a:r>
            <a:r>
              <a:rPr lang="en-US" sz="2400" baseline="30000" dirty="0"/>
              <a:t>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1)  S     2)K        3)O       4) </a:t>
            </a:r>
            <a:r>
              <a:rPr lang="en-US" sz="2400" dirty="0" err="1"/>
              <a:t>Te</a:t>
            </a:r>
            <a:r>
              <a:rPr lang="en-US" sz="2400" dirty="0"/>
              <a:t>      5)Na   ____    ____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3.</a:t>
            </a:r>
            <a:r>
              <a:rPr lang="ru-RU" sz="2400" dirty="0"/>
              <a:t> Определите, </a:t>
            </a:r>
            <a:r>
              <a:rPr lang="ru-RU" sz="2400" b="1" dirty="0"/>
              <a:t>атомы</a:t>
            </a:r>
            <a:r>
              <a:rPr lang="ru-RU" sz="2400" dirty="0"/>
              <a:t> каких из указанных элементов имеют электронную конфигурацию  энергетического уровня </a:t>
            </a:r>
            <a:r>
              <a:rPr lang="en-US" sz="2400" dirty="0"/>
              <a:t>ns</a:t>
            </a:r>
            <a:r>
              <a:rPr lang="en-US" sz="2400" baseline="30000" dirty="0"/>
              <a:t>2</a:t>
            </a:r>
            <a:r>
              <a:rPr lang="en-US" sz="2400" dirty="0"/>
              <a:t>(n-1)d</a:t>
            </a:r>
            <a:r>
              <a:rPr lang="en-US" sz="2400" baseline="30000" dirty="0"/>
              <a:t>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1)</a:t>
            </a:r>
            <a:r>
              <a:rPr lang="en-US" sz="2400" dirty="0" err="1"/>
              <a:t>Ti</a:t>
            </a:r>
            <a:r>
              <a:rPr lang="en-US" sz="2400" dirty="0"/>
              <a:t>     2)CI      3)Zr       4)I          5)F      ____     _____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4.</a:t>
            </a:r>
            <a:r>
              <a:rPr lang="ru-RU" sz="2400" dirty="0"/>
              <a:t> Определите, </a:t>
            </a:r>
            <a:r>
              <a:rPr lang="ru-RU" sz="2400" b="1" dirty="0"/>
              <a:t>атомы</a:t>
            </a:r>
            <a:r>
              <a:rPr lang="ru-RU" sz="2400" dirty="0"/>
              <a:t> каких из указанных элементов имеют электронную конфигурацию внешнего энергетического уровня </a:t>
            </a:r>
            <a:r>
              <a:rPr lang="en-US" sz="2400" dirty="0"/>
              <a:t>ns</a:t>
            </a:r>
            <a:r>
              <a:rPr lang="en-US" sz="2400" baseline="30000" dirty="0"/>
              <a:t>2</a:t>
            </a:r>
            <a:r>
              <a:rPr lang="en-US" sz="2400" dirty="0"/>
              <a:t>np</a:t>
            </a:r>
            <a:r>
              <a:rPr lang="en-US" sz="2400" baseline="30000" dirty="0"/>
              <a:t>5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1)   Bi     2)N      3)Br       4)P       5)CI    ____   _____</a:t>
            </a:r>
            <a:br>
              <a:rPr lang="en-US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51623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40CEC-0339-44D0-BFD7-DACE19015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550" y="1709738"/>
            <a:ext cx="10502900" cy="2879725"/>
          </a:xfrm>
        </p:spPr>
        <p:txBody>
          <a:bodyPr>
            <a:normAutofit/>
          </a:bodyPr>
          <a:lstStyle/>
          <a:p>
            <a:r>
              <a:rPr lang="en-US" sz="2400" dirty="0"/>
              <a:t>5.</a:t>
            </a:r>
            <a:r>
              <a:rPr lang="ru-RU" sz="2400" dirty="0"/>
              <a:t>Определите,</a:t>
            </a:r>
            <a:r>
              <a:rPr lang="ru-RU" sz="2400" b="1" dirty="0"/>
              <a:t> ионы </a:t>
            </a:r>
            <a:r>
              <a:rPr lang="ru-RU" sz="2400" dirty="0"/>
              <a:t>каких из указанных в ряду элементов могут иметь электронную конфигурацию внешнего энергетического уровня 3</a:t>
            </a:r>
            <a:r>
              <a:rPr lang="en-US" sz="2400" dirty="0"/>
              <a:t>d</a:t>
            </a:r>
            <a:r>
              <a:rPr lang="en-US" sz="2400" baseline="30000" dirty="0"/>
              <a:t>5</a:t>
            </a:r>
            <a:r>
              <a:rPr lang="en-US" sz="2400" dirty="0"/>
              <a:t>4s</a:t>
            </a:r>
            <a:r>
              <a:rPr lang="en-US" sz="2400" baseline="30000" dirty="0"/>
              <a:t>0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1)CI    2)Fe   3)I   4)Mn    5)Br     ____    ____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6. </a:t>
            </a:r>
            <a:r>
              <a:rPr lang="ru-RU" sz="2400" dirty="0"/>
              <a:t>Определите, </a:t>
            </a:r>
            <a:r>
              <a:rPr lang="ru-RU" sz="2400" b="1" dirty="0"/>
              <a:t>атомы</a:t>
            </a:r>
            <a:r>
              <a:rPr lang="ru-RU" sz="2400" dirty="0"/>
              <a:t> каких из указанных в ряду элементов имеют 1 неспаренный электрон во внешнем слое в основном состоянии</a:t>
            </a:r>
            <a:br>
              <a:rPr lang="ru-RU" sz="2400" dirty="0"/>
            </a:br>
            <a:r>
              <a:rPr lang="ru-RU" sz="2400" dirty="0"/>
              <a:t>1)</a:t>
            </a:r>
            <a:r>
              <a:rPr lang="en-US" sz="2400" dirty="0"/>
              <a:t>As    2)Cr     3)Na     4)V      5)Sc   ____   ____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9705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433</Words>
  <Application>Microsoft Office PowerPoint</Application>
  <PresentationFormat>Широкоэкранный</PresentationFormat>
  <Paragraphs>22</Paragraphs>
  <Slides>10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Задание №1 ЕГЭ       Строение атома</vt:lpstr>
      <vt:lpstr>Базовые знания. </vt:lpstr>
      <vt:lpstr>Презентация PowerPoint</vt:lpstr>
      <vt:lpstr>Презентация PowerPoint</vt:lpstr>
      <vt:lpstr>Презентация PowerPoint</vt:lpstr>
      <vt:lpstr>Проскок электрона в атоме, на примере хрома.  </vt:lpstr>
      <vt:lpstr>Определение электронов в ионах.</vt:lpstr>
      <vt:lpstr>        Задания:1.Определите, анионы каких из указанных элементов имеют электронную конфигурацию внешнего энергетического уровня 4s24p6 1) Se     2)Ca     3)Br      4)Sr      5)Ba           ___    ___  2. Определите, атомы каких из указанных элементов имеют электронную конфигурацию внешнего энергетического уровня ns1 1)  S     2)K        3)O       4) Te      5)Na   ____    ____  3. Определите, атомы каких из указанных элементов имеют электронную конфигурацию  энергетического уровня ns2(n-1)d2 1)Ti     2)CI      3)Zr       4)I          5)F      ____     _____  4. Определите, атомы каких из указанных элементов имеют электронную конфигурацию внешнего энергетического уровня ns2np5 1)   Bi     2)N      3)Br       4)P       5)CI    ____   _____ </vt:lpstr>
      <vt:lpstr>5.Определите, ионы каких из указанных в ряду элементов могут иметь электронную конфигурацию внешнего энергетического уровня 3d54s0 1)CI    2)Fe   3)I   4)Mn    5)Br     ____    ____  6. Определите, атомы каких из указанных в ряду элементов имеют 1 неспаренный электрон во внешнем слое в основном состоянии 1)As    2)Cr     3)Na     4)V      5)Sc   ____   ____</vt:lpstr>
      <vt:lpstr>7. Определите элементы, катионы которых имеют электронную конфигурацию внешнего энергетического уровня 4 s2 4р6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№1 ЕГЭ       Строение атома</dc:title>
  <dc:creator>Гелена Лисовская</dc:creator>
  <cp:lastModifiedBy>user</cp:lastModifiedBy>
  <cp:revision>16</cp:revision>
  <dcterms:created xsi:type="dcterms:W3CDTF">2021-10-25T14:16:00Z</dcterms:created>
  <dcterms:modified xsi:type="dcterms:W3CDTF">2021-11-13T10:56:14Z</dcterms:modified>
</cp:coreProperties>
</file>