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4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8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4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1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1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7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2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8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AE50-E550-47F2-9095-8FA8179EE8F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0465-8AD1-4DE7-8B2A-9941DF4A7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imege.ru/wp-content/uploads/2013/06/%D0%A1%D0%BB%D0%B0%D0%B9%D0%B421.jpg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himege.ru/wp-content/uploads/2013/06/%D0%A1%D0%BB%D0%B0%D0%B9%D0%B420.jpg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imege.ru/wp-content/uploads/2013/06/%D0%BA%D0%B0%D0%BA-%D0%BE%D0%BF%D1%80%D0%B5%D0%B4%D0%B5%D0%BB%D0%B8%D1%82%D1%8C-%D1%81%D1%82%D0%B5%D0%BF%D0%B5%D0%BD%D1%8C-%D0%BE%D0%BA%D0%B8%D1%81%D0%BB%D0%B5%D0%BD%D0%B8%D1%8F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imege.ru/wp-content/uploads/2013/06/%D0%BF%D0%BE%D1%81%D1%82%D0%BE%D1%8F%D0%BD%D0%BD%D1%8B%D0%B5-%D1%81%D1%82%D0%B5%D0%BF%D0%B5%D0%BD%D0%B8-%D0%BE%D0%BA%D0%B8%D1%81%D0%BB%D0%B5%D0%BD%D0%B8%D1%8F1.jp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imege.ru/wp-content/uploads/2013/06/%D0%A1%D0%BB%D0%B0%D0%B9%D0%B412.jp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imege.ru/wp-content/uploads/2013/06/%D0%A1%D0%BB%D0%B0%D0%B9%D0%B415.jp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3191" y="1753495"/>
            <a:ext cx="9380668" cy="3506993"/>
          </a:xfrm>
        </p:spPr>
        <p:txBody>
          <a:bodyPr>
            <a:noAutofit/>
          </a:bodyPr>
          <a:lstStyle/>
          <a:p>
            <a:r>
              <a:rPr lang="ru-RU" sz="4400" dirty="0" err="1" smtClean="0">
                <a:solidFill>
                  <a:srgbClr val="0070C0"/>
                </a:solidFill>
              </a:rPr>
              <a:t>Электроотрицательность</a:t>
            </a:r>
            <a:r>
              <a:rPr lang="ru-RU" sz="4400" dirty="0" smtClean="0">
                <a:solidFill>
                  <a:srgbClr val="0070C0"/>
                </a:solidFill>
              </a:rPr>
              <a:t>. Степень окисления и валентность химических элементов.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9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имеры определения степени окисления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1" y="182245"/>
            <a:ext cx="9593262" cy="6493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54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061358"/>
            <a:ext cx="10663464" cy="350111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В азотной </a:t>
            </a:r>
            <a:r>
              <a:rPr lang="ru-RU" sz="2700" dirty="0"/>
              <a:t>кислоте степень окисления азота равна +5, тогда как азот не может иметь валентность выше 4, </a:t>
            </a:r>
            <a:r>
              <a:rPr lang="ru-RU" sz="2700" dirty="0" err="1"/>
              <a:t>т.к</a:t>
            </a:r>
            <a:r>
              <a:rPr lang="ru-RU" sz="2700" dirty="0"/>
              <a:t> имеет только 4 </a:t>
            </a:r>
            <a:r>
              <a:rPr lang="ru-RU" sz="2700" dirty="0" err="1"/>
              <a:t>орбитали</a:t>
            </a:r>
            <a:r>
              <a:rPr lang="ru-RU" sz="2700" dirty="0"/>
              <a:t> на внешнем уровне (а связь можно рассматривать как перекрывание </a:t>
            </a:r>
            <a:r>
              <a:rPr lang="ru-RU" sz="2700" dirty="0" err="1"/>
              <a:t>орбиталей</a:t>
            </a:r>
            <a:r>
              <a:rPr lang="ru-RU" sz="2700" dirty="0"/>
              <a:t>). И вообще, любой элемент второго периода по этой же причине не может иметь валентность большую 4.</a:t>
            </a:r>
            <a:r>
              <a:rPr lang="ru-RU" dirty="0"/>
              <a:t/>
            </a:r>
            <a:br>
              <a:rPr lang="ru-RU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039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олекула азотной кислоты валентность азот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9" y="457200"/>
            <a:ext cx="10793185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721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058" y="494124"/>
            <a:ext cx="10515600" cy="285273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Выдержка из задания ЕГЭ:                                                                                            </a:t>
            </a:r>
            <a:r>
              <a:rPr lang="ru-RU" sz="2800" dirty="0" smtClean="0"/>
              <a:t>Даны элементы:  </a:t>
            </a:r>
            <a:r>
              <a:rPr lang="en-US" sz="2800" b="1" dirty="0" smtClean="0"/>
              <a:t>Cs, C, O, Cr, N.  </a:t>
            </a:r>
            <a:r>
              <a:rPr lang="ru-RU" sz="2800" dirty="0" smtClean="0"/>
              <a:t>Из </a:t>
            </a:r>
            <a:r>
              <a:rPr lang="ru-RU" sz="2800" dirty="0"/>
              <a:t>числа указанных в ряду элементов выберите два элемента, которые имеют одинаковую разность между значениями их высшей и низшей степеней окисления. Запишите номера выбранных элементов.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  </a:t>
            </a:r>
            <a:r>
              <a:rPr lang="ru-RU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1-0=1,  C </a:t>
            </a:r>
            <a:r>
              <a:rPr lang="ru-RU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4-4=0,  O +2-2=0,  Cr </a:t>
            </a:r>
            <a:r>
              <a:rPr lang="ru-RU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6-2=4,  N </a:t>
            </a:r>
            <a:r>
              <a:rPr lang="ru-RU" smtClean="0">
                <a:solidFill>
                  <a:schemeClr val="tx1"/>
                </a:solidFill>
              </a:rPr>
              <a:t>+</a:t>
            </a:r>
            <a:r>
              <a:rPr lang="en-US" smtClean="0">
                <a:solidFill>
                  <a:schemeClr val="tx1"/>
                </a:solidFill>
              </a:rPr>
              <a:t>5-3=2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Следовательно это С, 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01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6" y="344245"/>
            <a:ext cx="11941756" cy="6644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Задания: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1. </a:t>
            </a:r>
            <a:r>
              <a:rPr lang="ru-RU" sz="2000" b="1" dirty="0" smtClean="0"/>
              <a:t>1.</a:t>
            </a:r>
            <a:r>
              <a:rPr lang="en-US" sz="2000" b="1" dirty="0" smtClean="0"/>
              <a:t>Si,   2.AI,   3.P,   4.Fe,   5.B</a:t>
            </a:r>
            <a:r>
              <a:rPr lang="en-US" sz="2000" dirty="0" smtClean="0"/>
              <a:t> </a:t>
            </a:r>
            <a:r>
              <a:rPr lang="ru-RU" sz="2000" dirty="0" smtClean="0"/>
              <a:t>    Определите те элементы, которые проявляют одинаковую высшую  степень окисления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</a:t>
            </a:r>
            <a:r>
              <a:rPr lang="ru-RU" sz="2000" dirty="0"/>
              <a:t>Из перечня элементов выберите 2 таких, которые способны проявлять</a:t>
            </a:r>
            <a:r>
              <a:rPr lang="ru-RU" sz="2000" dirty="0" smtClean="0"/>
              <a:t> высшую </a:t>
            </a:r>
            <a:r>
              <a:rPr lang="ru-RU" sz="2000" dirty="0"/>
              <a:t>степень окисления равная </a:t>
            </a:r>
            <a:r>
              <a:rPr lang="ru-RU" sz="2000" b="1" dirty="0"/>
              <a:t>+</a:t>
            </a:r>
            <a:r>
              <a:rPr lang="ru-RU" sz="2000" b="1" dirty="0" smtClean="0"/>
              <a:t>2                 1.К  2.  </a:t>
            </a:r>
            <a:r>
              <a:rPr lang="en-US" sz="2000" b="1" dirty="0" smtClean="0"/>
              <a:t>Br   3.Li   4. Ca   5.Ba</a:t>
            </a:r>
            <a:br>
              <a:rPr lang="en-US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 Из перечня элементов выберите 2 таких, которые способны проявлять ст. окисления +1, +3, +5    </a:t>
            </a:r>
            <a:r>
              <a:rPr lang="ru-RU" sz="2000" b="1" dirty="0" smtClean="0"/>
              <a:t>1.</a:t>
            </a:r>
            <a:r>
              <a:rPr lang="en-US" sz="2000" b="1" dirty="0" smtClean="0"/>
              <a:t>N   2.AI  3.CI   4.Si   5.C  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4.</a:t>
            </a:r>
            <a:r>
              <a:rPr lang="ru-RU" sz="2000" dirty="0" smtClean="0"/>
              <a:t>Из предложенного перечня элементов выберите 2 таких, высшая степень окисления которых не совпадает с номером группы                </a:t>
            </a:r>
            <a:r>
              <a:rPr lang="en-US" sz="2000" b="1" smtClean="0"/>
              <a:t>1.Cr  2.V  </a:t>
            </a:r>
            <a:r>
              <a:rPr lang="en-US" sz="2000" b="1" dirty="0" smtClean="0"/>
              <a:t>3.Cu  4.Zn  5.Fe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</a:t>
            </a:r>
            <a:r>
              <a:rPr lang="ru-RU" sz="2000" dirty="0"/>
              <a:t> Из предложенного перечня элементов выберите 2 </a:t>
            </a:r>
            <a:r>
              <a:rPr lang="ru-RU" sz="2000" dirty="0" smtClean="0"/>
              <a:t>таких, низшую степень окисления которых нельзя рассчитать по формуле:       №группы-8</a:t>
            </a:r>
            <a:r>
              <a:rPr lang="ru-RU" sz="2000" b="1" dirty="0" smtClean="0"/>
              <a:t>:  </a:t>
            </a:r>
            <a:r>
              <a:rPr lang="en-US" sz="2000" b="1" dirty="0" smtClean="0"/>
              <a:t>    </a:t>
            </a:r>
            <a:r>
              <a:rPr lang="ru-RU" sz="2000" b="1" dirty="0" smtClean="0"/>
              <a:t>1.</a:t>
            </a:r>
            <a:r>
              <a:rPr lang="en-US" sz="2000" b="1" dirty="0" smtClean="0"/>
              <a:t>Si    2.Mn   3.Cr   4.N  5.P</a:t>
            </a:r>
            <a:br>
              <a:rPr lang="en-US" sz="2000" b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6.</a:t>
            </a:r>
            <a:r>
              <a:rPr lang="ru-RU" sz="2000" dirty="0"/>
              <a:t> Из предложенного перечня элементов выберите 2 </a:t>
            </a:r>
            <a:r>
              <a:rPr lang="ru-RU" sz="2000" dirty="0" smtClean="0"/>
              <a:t>таких, которые не способны проявлять валентность, равную 5:</a:t>
            </a:r>
            <a:r>
              <a:rPr lang="en-US" sz="2000" dirty="0" smtClean="0"/>
              <a:t> </a:t>
            </a:r>
            <a:r>
              <a:rPr lang="ru-RU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b="1" dirty="0" smtClean="0"/>
              <a:t>1. N    2, P   3.As   4.CI   5.O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7</a:t>
            </a:r>
            <a:r>
              <a:rPr lang="en-US" sz="2000" dirty="0" smtClean="0"/>
              <a:t>.</a:t>
            </a:r>
            <a:r>
              <a:rPr lang="ru-RU" sz="2000" dirty="0"/>
              <a:t> Из предложенного перечня элементов выберите 2 </a:t>
            </a:r>
            <a:r>
              <a:rPr lang="ru-RU" sz="2000" dirty="0" smtClean="0"/>
              <a:t>такие, для которых не характерна постоянная степень окисления в сложных веществах</a:t>
            </a:r>
            <a:r>
              <a:rPr lang="ru-RU" sz="2000" b="1" dirty="0" smtClean="0"/>
              <a:t>:   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1</a:t>
            </a:r>
            <a:r>
              <a:rPr lang="en-US" sz="2000" b="1" dirty="0" smtClean="0"/>
              <a:t>. N  2.AI  3.Fe  4.Be  5.Cs</a:t>
            </a:r>
            <a:r>
              <a:rPr lang="ru-RU" sz="2000" b="1" dirty="0" smtClean="0"/>
              <a:t>  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7913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186" y="122830"/>
            <a:ext cx="10455148" cy="512690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8</a:t>
            </a:r>
            <a:r>
              <a:rPr lang="ru-RU" sz="2700" dirty="0" smtClean="0"/>
              <a:t>.  У каких элементов валентность не совпадает с номером группы: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1</a:t>
            </a:r>
            <a:r>
              <a:rPr lang="ru-RU" sz="2700" b="1" dirty="0" smtClean="0"/>
              <a:t>.</a:t>
            </a:r>
            <a:r>
              <a:rPr lang="en-US" sz="2700" b="1" dirty="0" smtClean="0"/>
              <a:t> P   2.O    3. F   4.CI    5.S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9.  </a:t>
            </a:r>
            <a:r>
              <a:rPr lang="ru-RU" sz="2700" dirty="0" smtClean="0"/>
              <a:t>У каких элементов валентность не совпадает со степенью окисления:                             1. </a:t>
            </a:r>
            <a:r>
              <a:rPr lang="en-US" sz="2700" b="1" dirty="0" smtClean="0"/>
              <a:t>SO4(-2),</a:t>
            </a:r>
            <a:r>
              <a:rPr lang="ru-RU" sz="2700" b="1" dirty="0" smtClean="0"/>
              <a:t>  2.</a:t>
            </a:r>
            <a:r>
              <a:rPr lang="en-US" sz="2700" b="1" dirty="0" smtClean="0"/>
              <a:t> NH4(+),  </a:t>
            </a:r>
            <a:r>
              <a:rPr lang="ru-RU" sz="2700" b="1" dirty="0" smtClean="0"/>
              <a:t>  3.</a:t>
            </a:r>
            <a:r>
              <a:rPr lang="en-US" sz="2700" b="1" dirty="0" smtClean="0"/>
              <a:t>CO3(-2),  </a:t>
            </a:r>
            <a:r>
              <a:rPr lang="ru-RU" sz="2700" b="1" dirty="0" smtClean="0"/>
              <a:t>4.</a:t>
            </a:r>
            <a:r>
              <a:rPr lang="en-US" sz="2700" b="1" dirty="0" smtClean="0"/>
              <a:t>CI(-1),</a:t>
            </a:r>
            <a:r>
              <a:rPr lang="ru-RU" sz="2700" b="1" dirty="0" smtClean="0"/>
              <a:t>  </a:t>
            </a:r>
            <a:r>
              <a:rPr lang="en-US" sz="2700" b="1" dirty="0" smtClean="0"/>
              <a:t> </a:t>
            </a:r>
            <a:r>
              <a:rPr lang="ru-RU" sz="2700" b="1" dirty="0" smtClean="0"/>
              <a:t>5.С</a:t>
            </a:r>
            <a:r>
              <a:rPr lang="en-US" sz="2700" b="1" dirty="0" smtClean="0"/>
              <a:t>O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10.Из указанных в ряду элементов выберите 2</a:t>
            </a:r>
            <a:r>
              <a:rPr lang="en-US" sz="2700" dirty="0" smtClean="0"/>
              <a:t>-d</a:t>
            </a:r>
            <a:r>
              <a:rPr lang="ru-RU" sz="2700" dirty="0" smtClean="0"/>
              <a:t> элемента,  у каждого из которых разность между значениями их высшей и низшей степеней окисления больше 5:</a:t>
            </a:r>
            <a:br>
              <a:rPr lang="ru-RU" sz="2700" dirty="0" smtClean="0"/>
            </a:br>
            <a:r>
              <a:rPr lang="ru-RU" sz="2700" dirty="0" smtClean="0"/>
              <a:t>1. </a:t>
            </a:r>
            <a:r>
              <a:rPr lang="ru-RU" sz="2700" b="1" dirty="0" smtClean="0"/>
              <a:t>Р</a:t>
            </a:r>
            <a:r>
              <a:rPr lang="ru-RU" sz="2700" dirty="0" smtClean="0"/>
              <a:t>  2. </a:t>
            </a:r>
            <a:r>
              <a:rPr lang="en-US" sz="2700" b="1" dirty="0" err="1" smtClean="0"/>
              <a:t>Mn</a:t>
            </a:r>
            <a:r>
              <a:rPr lang="en-US" sz="2700" dirty="0" smtClean="0"/>
              <a:t>   3.</a:t>
            </a:r>
            <a:r>
              <a:rPr lang="en-US" sz="2700" b="1" dirty="0" smtClean="0"/>
              <a:t>V</a:t>
            </a:r>
            <a:r>
              <a:rPr lang="en-US" sz="2700" dirty="0" smtClean="0"/>
              <a:t>  4.</a:t>
            </a:r>
            <a:r>
              <a:rPr lang="en-US" sz="2700" b="1" dirty="0" smtClean="0"/>
              <a:t>Cr</a:t>
            </a:r>
            <a:r>
              <a:rPr lang="en-US" sz="2700" dirty="0" smtClean="0"/>
              <a:t>  </a:t>
            </a:r>
            <a:r>
              <a:rPr lang="en-US" sz="2700" b="1" dirty="0" smtClean="0"/>
              <a:t>5.Se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165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336893" cy="3803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Базовые знания: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090057"/>
            <a:ext cx="10515600" cy="399959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b="1" dirty="0" err="1">
                <a:solidFill>
                  <a:schemeClr val="tx1"/>
                </a:solidFill>
              </a:rPr>
              <a:t>Электроотрицательность</a:t>
            </a:r>
            <a:r>
              <a:rPr lang="ru-RU" b="1" i="1" dirty="0">
                <a:solidFill>
                  <a:schemeClr val="tx1"/>
                </a:solidFill>
              </a:rPr>
              <a:t> (ЭО)</a:t>
            </a:r>
            <a:r>
              <a:rPr lang="ru-RU" dirty="0">
                <a:solidFill>
                  <a:schemeClr val="tx1"/>
                </a:solidFill>
              </a:rPr>
              <a:t>  — это способность атомов притягивать электроны при связывании с другими атомами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Электроотрицательность</a:t>
            </a:r>
            <a:r>
              <a:rPr lang="ru-RU" dirty="0">
                <a:solidFill>
                  <a:schemeClr val="tx1"/>
                </a:solidFill>
              </a:rPr>
              <a:t> зависит от расстояния между ядром и валентными электронами, и от того, насколько валентная оболочка близка к завершенной. Чем меньше радиус атома и чем больше валентных электронов, тем выше его ЭО.</a:t>
            </a:r>
          </a:p>
          <a:p>
            <a:r>
              <a:rPr lang="ru-RU" dirty="0">
                <a:solidFill>
                  <a:schemeClr val="tx1"/>
                </a:solidFill>
              </a:rPr>
              <a:t>Фтор является самым электроотрицательным элементом. Во-первых, он имеет на валентной оболочке 7 электронов (до октета недостает всего 1-го электрона) и, во-вторых, эта валентная оболочка (…2s</a:t>
            </a:r>
            <a:r>
              <a:rPr lang="ru-RU" baseline="30000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 2p</a:t>
            </a:r>
            <a:r>
              <a:rPr lang="ru-RU" baseline="30000" dirty="0">
                <a:solidFill>
                  <a:schemeClr val="tx1"/>
                </a:solidFill>
              </a:rPr>
              <a:t>5</a:t>
            </a:r>
            <a:r>
              <a:rPr lang="ru-RU" dirty="0">
                <a:solidFill>
                  <a:schemeClr val="tx1"/>
                </a:solidFill>
              </a:rPr>
              <a:t>) расположена близко к ядру.</a:t>
            </a:r>
          </a:p>
          <a:p>
            <a:r>
              <a:rPr lang="ru-RU" dirty="0">
                <a:solidFill>
                  <a:schemeClr val="tx1"/>
                </a:solidFill>
              </a:rPr>
              <a:t>Менее всего электроотрицательны атомы щелочных и щелочноземельных металлов. Они имеют большие радиусы и их внешние электронные оболочки далеки от завершения. Им гораздо проще отдать свои валентные электроны другому атому (тогда </a:t>
            </a:r>
            <a:r>
              <a:rPr lang="ru-RU" dirty="0" err="1">
                <a:solidFill>
                  <a:schemeClr val="tx1"/>
                </a:solidFill>
              </a:rPr>
              <a:t>предвнешняя</a:t>
            </a:r>
            <a:r>
              <a:rPr lang="ru-RU" dirty="0">
                <a:solidFill>
                  <a:schemeClr val="tx1"/>
                </a:solidFill>
              </a:rPr>
              <a:t> оболочка станет завершенной), чем «добирать» электроны.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4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783771"/>
            <a:ext cx="10206265" cy="2253343"/>
          </a:xfrm>
        </p:spPr>
        <p:txBody>
          <a:bodyPr>
            <a:normAutofit/>
          </a:bodyPr>
          <a:lstStyle/>
          <a:p>
            <a:r>
              <a:rPr lang="ru-RU" sz="2200" dirty="0" err="1"/>
              <a:t>Электроотрицательность</a:t>
            </a:r>
            <a:r>
              <a:rPr lang="ru-RU" sz="2200" dirty="0"/>
              <a:t> можно выразить количественно и выстроить элементы в ряд по ее возрастанию. Наиболее часто используют шкалу </a:t>
            </a:r>
            <a:r>
              <a:rPr lang="ru-RU" sz="2200" dirty="0" err="1"/>
              <a:t>электроотрицательностей</a:t>
            </a:r>
            <a:r>
              <a:rPr lang="ru-RU" sz="2200" dirty="0"/>
              <a:t>, предложенную американским химиком Л. </a:t>
            </a:r>
            <a:r>
              <a:rPr lang="ru-RU" sz="2200" dirty="0" err="1" smtClean="0"/>
              <a:t>Полингом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b="1" dirty="0" smtClean="0"/>
              <a:t>K</a:t>
            </a:r>
            <a:r>
              <a:rPr lang="en-US" sz="3200" dirty="0" smtClean="0"/>
              <a:t> (0,8)  </a:t>
            </a:r>
            <a:r>
              <a:rPr lang="en-US" sz="3200" b="1" dirty="0" smtClean="0"/>
              <a:t>Na</a:t>
            </a:r>
            <a:r>
              <a:rPr lang="en-US" sz="3200" dirty="0" smtClean="0"/>
              <a:t>(0,9)  </a:t>
            </a:r>
            <a:r>
              <a:rPr lang="en-US" sz="3200" b="1" dirty="0" smtClean="0"/>
              <a:t>H</a:t>
            </a:r>
            <a:r>
              <a:rPr lang="en-US" sz="3200" dirty="0" smtClean="0"/>
              <a:t>(2,1)  </a:t>
            </a:r>
            <a:r>
              <a:rPr lang="en-US" sz="3200" b="1" dirty="0" smtClean="0"/>
              <a:t>P</a:t>
            </a:r>
            <a:r>
              <a:rPr lang="en-US" sz="3200" dirty="0" smtClean="0"/>
              <a:t>(2,1)  </a:t>
            </a:r>
            <a:r>
              <a:rPr lang="en-US" sz="3200" b="1" dirty="0" smtClean="0"/>
              <a:t>C</a:t>
            </a:r>
            <a:r>
              <a:rPr lang="en-US" sz="3200" dirty="0" smtClean="0"/>
              <a:t> (2,5)  </a:t>
            </a:r>
            <a:r>
              <a:rPr lang="en-US" sz="3200" b="1" dirty="0" smtClean="0"/>
              <a:t>S</a:t>
            </a:r>
            <a:r>
              <a:rPr lang="en-US" sz="3200" dirty="0" smtClean="0"/>
              <a:t>(2,5)  </a:t>
            </a:r>
            <a:r>
              <a:rPr lang="en-US" sz="3200" b="1" dirty="0" smtClean="0"/>
              <a:t>I </a:t>
            </a:r>
            <a:r>
              <a:rPr lang="en-US" sz="3200" dirty="0" smtClean="0"/>
              <a:t>(2,5)  </a:t>
            </a:r>
            <a:r>
              <a:rPr lang="en-US" sz="3200" b="1" dirty="0" smtClean="0"/>
              <a:t>Br</a:t>
            </a:r>
            <a:r>
              <a:rPr lang="en-US" sz="3200" dirty="0" smtClean="0"/>
              <a:t>(2,8)  </a:t>
            </a:r>
            <a:r>
              <a:rPr lang="en-US" sz="3200" b="1" dirty="0" smtClean="0"/>
              <a:t>C</a:t>
            </a:r>
            <a:r>
              <a:rPr lang="en-US" sz="3200" dirty="0" smtClean="0"/>
              <a:t>I(2,8)    </a:t>
            </a:r>
            <a:r>
              <a:rPr lang="en-US" sz="3200" b="1" dirty="0" smtClean="0"/>
              <a:t>N</a:t>
            </a:r>
            <a:r>
              <a:rPr lang="en-US" sz="3200" dirty="0" smtClean="0"/>
              <a:t>(3,0)    </a:t>
            </a:r>
            <a:r>
              <a:rPr lang="en-US" sz="3200" b="1" dirty="0" smtClean="0"/>
              <a:t>O</a:t>
            </a:r>
            <a:r>
              <a:rPr lang="en-US" sz="3200" dirty="0" smtClean="0"/>
              <a:t>(3,5)     </a:t>
            </a:r>
            <a:r>
              <a:rPr lang="en-US" sz="3200" b="1" dirty="0" smtClean="0"/>
              <a:t>F</a:t>
            </a:r>
            <a:r>
              <a:rPr lang="en-US" sz="3200" dirty="0" smtClean="0"/>
              <a:t>(4,0)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216729"/>
            <a:ext cx="10206264" cy="287292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Разность </a:t>
            </a:r>
            <a:r>
              <a:rPr lang="ru-RU" dirty="0" err="1">
                <a:solidFill>
                  <a:schemeClr val="tx1"/>
                </a:solidFill>
              </a:rPr>
              <a:t>электроотрицательностей</a:t>
            </a:r>
            <a:r>
              <a:rPr lang="ru-RU" dirty="0">
                <a:solidFill>
                  <a:schemeClr val="tx1"/>
                </a:solidFill>
              </a:rPr>
              <a:t> элементов в соединении (</a:t>
            </a:r>
            <a:r>
              <a:rPr lang="ru-RU" i="1" dirty="0">
                <a:solidFill>
                  <a:schemeClr val="tx1"/>
                </a:solidFill>
              </a:rPr>
              <a:t>ΔX</a:t>
            </a:r>
            <a:r>
              <a:rPr lang="ru-RU" dirty="0">
                <a:solidFill>
                  <a:schemeClr val="tx1"/>
                </a:solidFill>
              </a:rPr>
              <a:t>) позволит судить о типе химической связи. Если величина </a:t>
            </a:r>
            <a:r>
              <a:rPr lang="ru-RU" i="1" dirty="0">
                <a:solidFill>
                  <a:schemeClr val="tx1"/>
                </a:solidFill>
              </a:rPr>
              <a:t>Δ X</a:t>
            </a:r>
            <a:r>
              <a:rPr lang="ru-RU" dirty="0">
                <a:solidFill>
                  <a:schemeClr val="tx1"/>
                </a:solidFill>
              </a:rPr>
              <a:t> = 0  –  связь </a:t>
            </a:r>
            <a:r>
              <a:rPr lang="ru-RU" i="1" dirty="0">
                <a:solidFill>
                  <a:srgbClr val="C00000"/>
                </a:solidFill>
              </a:rPr>
              <a:t>ковалентная неполярная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При разности </a:t>
            </a:r>
            <a:r>
              <a:rPr lang="ru-RU" dirty="0" err="1">
                <a:solidFill>
                  <a:schemeClr val="tx1"/>
                </a:solidFill>
              </a:rPr>
              <a:t>электроотрицательностей</a:t>
            </a:r>
            <a:r>
              <a:rPr lang="ru-RU" dirty="0">
                <a:solidFill>
                  <a:schemeClr val="tx1"/>
                </a:solidFill>
              </a:rPr>
              <a:t> до 2,0 связь называют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i="1" dirty="0">
                <a:solidFill>
                  <a:srgbClr val="C00000"/>
                </a:solidFill>
              </a:rPr>
              <a:t>ковалентной полярной</a:t>
            </a:r>
            <a:r>
              <a:rPr lang="ru-RU" dirty="0">
                <a:solidFill>
                  <a:schemeClr val="tx1"/>
                </a:solidFill>
              </a:rPr>
              <a:t>, например: связь H—F в молекуле </a:t>
            </a:r>
            <a:r>
              <a:rPr lang="ru-RU" dirty="0" err="1">
                <a:solidFill>
                  <a:schemeClr val="tx1"/>
                </a:solidFill>
              </a:rPr>
              <a:t>фтороводорода</a:t>
            </a:r>
            <a:r>
              <a:rPr lang="ru-RU" dirty="0">
                <a:solidFill>
                  <a:schemeClr val="tx1"/>
                </a:solidFill>
              </a:rPr>
              <a:t> HF: Δ X = (3,98 — 2,20) = 1,78</a:t>
            </a:r>
          </a:p>
          <a:p>
            <a:r>
              <a:rPr lang="ru-RU" dirty="0">
                <a:solidFill>
                  <a:schemeClr val="tx1"/>
                </a:solidFill>
              </a:rPr>
              <a:t>Связи с разностью </a:t>
            </a:r>
            <a:r>
              <a:rPr lang="ru-RU" dirty="0" err="1">
                <a:solidFill>
                  <a:schemeClr val="tx1"/>
                </a:solidFill>
              </a:rPr>
              <a:t>электроотрицательностей</a:t>
            </a:r>
            <a:r>
              <a:rPr lang="ru-RU" dirty="0">
                <a:solidFill>
                  <a:schemeClr val="tx1"/>
                </a:solidFill>
              </a:rPr>
              <a:t> больше 2,0 считаются </a:t>
            </a:r>
            <a:r>
              <a:rPr lang="ru-RU" i="1" dirty="0">
                <a:solidFill>
                  <a:srgbClr val="C00000"/>
                </a:solidFill>
              </a:rPr>
              <a:t>ионными</a:t>
            </a:r>
            <a:r>
              <a:rPr lang="ru-RU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Например: связь </a:t>
            </a:r>
            <a:r>
              <a:rPr lang="ru-RU" dirty="0" err="1">
                <a:solidFill>
                  <a:schemeClr val="tx1"/>
                </a:solidFill>
              </a:rPr>
              <a:t>Na</a:t>
            </a:r>
            <a:r>
              <a:rPr lang="ru-RU" dirty="0">
                <a:solidFill>
                  <a:schemeClr val="tx1"/>
                </a:solidFill>
              </a:rPr>
              <a:t>—</a:t>
            </a:r>
            <a:r>
              <a:rPr lang="ru-RU" dirty="0" err="1">
                <a:solidFill>
                  <a:schemeClr val="tx1"/>
                </a:solidFill>
              </a:rPr>
              <a:t>Cl</a:t>
            </a:r>
            <a:r>
              <a:rPr lang="ru-RU" dirty="0">
                <a:solidFill>
                  <a:schemeClr val="tx1"/>
                </a:solidFill>
              </a:rPr>
              <a:t> в соединении </a:t>
            </a:r>
            <a:r>
              <a:rPr lang="ru-RU" dirty="0" err="1">
                <a:solidFill>
                  <a:schemeClr val="tx1"/>
                </a:solidFill>
              </a:rPr>
              <a:t>NaCl</a:t>
            </a:r>
            <a:r>
              <a:rPr lang="ru-RU" dirty="0">
                <a:solidFill>
                  <a:schemeClr val="tx1"/>
                </a:solidFill>
              </a:rPr>
              <a:t>: Δ X = (3,16 — 0,93) = 2,23.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1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751114"/>
            <a:ext cx="10059307" cy="3167743"/>
          </a:xfrm>
        </p:spPr>
        <p:txBody>
          <a:bodyPr>
            <a:norm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2700" b="1" dirty="0"/>
              <a:t>Степень окисления </a:t>
            </a:r>
            <a:r>
              <a:rPr lang="ru-RU" sz="2700" b="1" i="1" dirty="0"/>
              <a:t>(СО)</a:t>
            </a:r>
            <a:r>
              <a:rPr lang="ru-RU" sz="2700" i="1" dirty="0"/>
              <a:t> </a:t>
            </a:r>
            <a:r>
              <a:rPr lang="ru-RU" sz="2700" dirty="0"/>
              <a:t>— это условный заряд атома в молекуле, вычисленный в предположении, что молекула состоит из ионов и в целом </a:t>
            </a:r>
            <a:r>
              <a:rPr lang="ru-RU" sz="2700" dirty="0" err="1" smtClean="0"/>
              <a:t>электронейтральная</a:t>
            </a:r>
            <a:r>
              <a:rPr lang="ru-RU" sz="36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86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определить степень окисления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709738"/>
            <a:ext cx="10010321" cy="4642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80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стоянные степени окисления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709738"/>
            <a:ext cx="9242879" cy="4527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65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имер расчета степени  окисления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709738"/>
            <a:ext cx="9236075" cy="4695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80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97" y="-279699"/>
            <a:ext cx="10515601" cy="590056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Вале́нтность</a:t>
            </a:r>
            <a:r>
              <a:rPr lang="ru-RU" sz="2400" dirty="0"/>
              <a:t> (от лат. </a:t>
            </a:r>
            <a:r>
              <a:rPr lang="ru-RU" sz="2400" dirty="0" err="1"/>
              <a:t>valēns</a:t>
            </a:r>
            <a:r>
              <a:rPr lang="ru-RU" sz="2400" dirty="0"/>
              <a:t> «имеющий силу») — способность атомов образовывать определённое число химических связей с атомами других </a:t>
            </a:r>
            <a:r>
              <a:rPr lang="ru-RU" sz="2400" dirty="0" smtClean="0"/>
              <a:t>элементов</a:t>
            </a:r>
            <a:br>
              <a:rPr lang="ru-RU" sz="2400" dirty="0" smtClean="0"/>
            </a:br>
            <a:r>
              <a:rPr lang="ru-RU" sz="2400" dirty="0"/>
              <a:t>В ряде случаев, валентность может численно совпадать со степенью окисления, но ни коим образом они не тождественны друг другу. Например, в молекулах  N</a:t>
            </a:r>
            <a:r>
              <a:rPr lang="ru-RU" sz="2400" baseline="-25000" dirty="0"/>
              <a:t>2</a:t>
            </a:r>
            <a:r>
              <a:rPr lang="ru-RU" sz="2400" dirty="0"/>
              <a:t> и CO реализуется тройная связь (то есть валентность каждого атома равна </a:t>
            </a:r>
            <a:r>
              <a:rPr lang="en-US" sz="2400" dirty="0" smtClean="0"/>
              <a:t>III</a:t>
            </a:r>
            <a:r>
              <a:rPr lang="ru-RU" sz="2400" dirty="0" smtClean="0"/>
              <a:t>, </a:t>
            </a:r>
            <a:r>
              <a:rPr lang="ru-RU" sz="2400" dirty="0"/>
              <a:t>однако степень окисления азота равна 0, углерода +2, кислорода −2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Валентность определяется числом неспаренных электронов, наличием свободных </a:t>
            </a:r>
            <a:r>
              <a:rPr lang="ru-RU" sz="2400" dirty="0" err="1" smtClean="0"/>
              <a:t>орбиталей</a:t>
            </a:r>
            <a:r>
              <a:rPr lang="ru-RU" sz="2400" dirty="0" smtClean="0"/>
              <a:t>, наличием </a:t>
            </a:r>
            <a:r>
              <a:rPr lang="ru-RU" sz="2400" dirty="0" err="1" smtClean="0"/>
              <a:t>неподеленных</a:t>
            </a:r>
            <a:r>
              <a:rPr lang="ru-RU" sz="2400" dirty="0" smtClean="0"/>
              <a:t> электронных пар.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78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тличие валентности и степени окисления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93914"/>
            <a:ext cx="10515600" cy="6384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748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196</Words>
  <Application>Microsoft Office PowerPoint</Application>
  <PresentationFormat>Широкоэкранный</PresentationFormat>
  <Paragraphs>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Базовые знания: </vt:lpstr>
      <vt:lpstr>Электроотрицательность можно выразить количественно и выстроить элементы в ряд по ее возрастанию. Наиболее часто используют шкалу электроотрицательностей, предложенную американским химиком Л. Полингом K (0,8)  Na(0,9)  H(2,1)  P(2,1)  C (2,5)  S(2,5)  I (2,5)  Br(2,8)  CI(2,8)    N(3,0)    O(3,5)     F(4,0)</vt:lpstr>
      <vt:lpstr> Степень окисления (СО) — это условный заряд атома в молекуле, вычисленный в предположении, что молекула состоит из ионов и в целом электронейтральная. </vt:lpstr>
      <vt:lpstr>Презентация PowerPoint</vt:lpstr>
      <vt:lpstr>Презентация PowerPoint</vt:lpstr>
      <vt:lpstr>Презентация PowerPoint</vt:lpstr>
      <vt:lpstr>  Вале́нтность (от лат. valēns «имеющий силу») — способность атомов образовывать определённое число химических связей с атомами других элементов В ряде случаев, валентность может численно совпадать со степенью окисления, но ни коим образом они не тождественны друг другу. Например, в молекулах  N2 и CO реализуется тройная связь (то есть валентность каждого атома равна III, однако степень окисления азота равна 0, углерода +2, кислорода −2. Валентность определяется числом неспаренных электронов, наличием свободных орбиталей, наличием неподеленных электронных пар.   </vt:lpstr>
      <vt:lpstr>Презентация PowerPoint</vt:lpstr>
      <vt:lpstr>Презентация PowerPoint</vt:lpstr>
      <vt:lpstr>В азотной кислоте степень окисления азота равна +5, тогда как азот не может иметь валентность выше 4, т.к имеет только 4 орбитали на внешнем уровне (а связь можно рассматривать как перекрывание орбиталей). И вообще, любой элемент второго периода по этой же причине не может иметь валентность большую 4. </vt:lpstr>
      <vt:lpstr>Презентация PowerPoint</vt:lpstr>
      <vt:lpstr>Выдержка из задания ЕГЭ:                                                                                            Даны элементы:  Cs, C, O, Cr, N.  Из числа указанных в ряду элементов выберите два элемента, которые имеют одинаковую разность между значениями их высшей и низшей степеней окисления. Запишите номера выбранных элементов. </vt:lpstr>
      <vt:lpstr>          Задания: 1. 1.Si,   2.AI,   3.P,   4.Fe,   5.B     Определите те элементы, которые проявляют одинаковую высшую  степень окисления    2. Из перечня элементов выберите 2 таких, которые способны проявлять высшую степень окисления равная +2                 1.К  2.  Br   3.Li   4. Ca   5.Ba  3.  Из перечня элементов выберите 2 таких, которые способны проявлять ст. окисления +1, +3, +5    1.N   2.AI  3.CI   4.Si   5.C    4.Из предложенного перечня элементов выберите 2 таких, высшая степень окисления которых не совпадает с номером группы                1.Cr  2.V  3.Cu  4.Zn  5.Fe  5. Из предложенного перечня элементов выберите 2 таких, низшую степень окисления которых нельзя рассчитать по формуле:       №группы-8:      1.Si    2.Mn   3.Cr   4.N  5.P  6. Из предложенного перечня элементов выберите 2 таких, которые не способны проявлять валентность, равную 5:        1. N    2, P   3.As   4.CI   5.O   7. Из предложенного перечня элементов выберите 2 такие, для которых не характерна постоянная степень окисления в сложных веществах:        1. N  2.AI  3.Fe  4.Be  5.Cs    </vt:lpstr>
      <vt:lpstr>8.  У каких элементов валентность не совпадает с номером группы:  1. P   2.O    3. F   4.CI    5.S  9.  У каких элементов валентность не совпадает со степенью окисления:                             1. SO4(-2),  2. NH4(+),    3.CO3(-2),  4.CI(-1),   5.СO  10.Из указанных в ряду элементов выберите 2-d элемента,  у каждого из которых разность между значениями их высшей и низшей степеней окисления больше 5: 1. Р  2. Mn   3.V  4.Cr  5.Se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№3 ЕГЭ</dc:title>
  <dc:creator>user</dc:creator>
  <cp:lastModifiedBy>Юрий В. Найденов</cp:lastModifiedBy>
  <cp:revision>27</cp:revision>
  <dcterms:created xsi:type="dcterms:W3CDTF">2021-11-11T10:41:36Z</dcterms:created>
  <dcterms:modified xsi:type="dcterms:W3CDTF">2022-04-20T08:05:02Z</dcterms:modified>
</cp:coreProperties>
</file>