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96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8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26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91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54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11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4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11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85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63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5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46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43019A-D4F8-401B-B51B-0A0C8CE9C4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18.04.2022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2BE8A-E754-42CD-BEAB-3A788A4F6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48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0.png"/><Relationship Id="rId4" Type="http://schemas.openxmlformats.org/officeDocument/2006/relationships/image" Target="../media/image1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«Планиметрические задачи базового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уровня сложности в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ЕГЭ по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математике»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1532" y="4726546"/>
            <a:ext cx="84076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Шурубова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Лидия Павловна,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учитель математики МАОУ гимназии № 92 г. Краснодара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841" y="389117"/>
            <a:ext cx="6523911" cy="35003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9618" y="4370926"/>
            <a:ext cx="10529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Квартира </a:t>
            </a:r>
            <a:r>
              <a:rPr lang="ru-RU" sz="2400" dirty="0"/>
              <a:t>состоит из двух комнат, </a:t>
            </a:r>
            <a:r>
              <a:rPr lang="ru-RU" sz="2400" dirty="0" smtClean="0"/>
              <a:t>кухни</a:t>
            </a:r>
            <a:r>
              <a:rPr lang="ru-RU" sz="2400" dirty="0"/>
              <a:t>, коридора и санузла (см. чертёж). </a:t>
            </a:r>
            <a:r>
              <a:rPr lang="ru-RU" sz="2400" dirty="0" smtClean="0"/>
              <a:t>Первая  </a:t>
            </a:r>
            <a:r>
              <a:rPr lang="ru-RU" sz="2400" dirty="0"/>
              <a:t>комната  имеет  размеры  3,5 м </a:t>
            </a:r>
            <a:r>
              <a:rPr lang="ru-RU" sz="2400" dirty="0" smtClean="0"/>
              <a:t>Х</a:t>
            </a:r>
            <a:r>
              <a:rPr lang="ru-RU" sz="2400" dirty="0"/>
              <a:t> 5 м, </a:t>
            </a:r>
            <a:r>
              <a:rPr lang="ru-RU" sz="2400" dirty="0" smtClean="0"/>
              <a:t>вторая </a:t>
            </a:r>
            <a:r>
              <a:rPr lang="ru-RU" sz="2400" dirty="0"/>
              <a:t>– 3,5 м </a:t>
            </a:r>
            <a:r>
              <a:rPr lang="ru-RU" sz="2400" dirty="0" smtClean="0"/>
              <a:t>Х</a:t>
            </a:r>
            <a:r>
              <a:rPr lang="ru-RU" sz="2400" dirty="0"/>
              <a:t> 4,5 м, санузел имеет </a:t>
            </a:r>
            <a:r>
              <a:rPr lang="ru-RU" sz="2400" dirty="0" smtClean="0"/>
              <a:t>размеры  </a:t>
            </a:r>
            <a:r>
              <a:rPr lang="ru-RU" sz="2400" dirty="0"/>
              <a:t>2 м </a:t>
            </a:r>
            <a:r>
              <a:rPr lang="ru-RU" sz="2400" dirty="0" smtClean="0"/>
              <a:t>Х</a:t>
            </a:r>
            <a:r>
              <a:rPr lang="ru-RU" sz="2400" dirty="0"/>
              <a:t> 1,5 м,  длина  коридора  11  м. </a:t>
            </a:r>
          </a:p>
          <a:p>
            <a:pPr algn="just"/>
            <a:r>
              <a:rPr lang="ru-RU" sz="2400" dirty="0"/>
              <a:t>Найдите  площадь  кухни  (в  </a:t>
            </a:r>
            <a:r>
              <a:rPr lang="ru-RU" sz="2400" dirty="0" smtClean="0"/>
              <a:t>квадратных метрах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154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90" y="336929"/>
            <a:ext cx="2038350" cy="28098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9043" y="3318026"/>
            <a:ext cx="36618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400" dirty="0"/>
              <a:t>Пожарную лестницу </a:t>
            </a:r>
          </a:p>
          <a:p>
            <a:pPr algn="just"/>
            <a:r>
              <a:rPr lang="ru-RU" sz="2400" dirty="0"/>
              <a:t>длиной 13 м приставили к </a:t>
            </a:r>
          </a:p>
          <a:p>
            <a:pPr algn="just"/>
            <a:r>
              <a:rPr lang="ru-RU" sz="2400" dirty="0"/>
              <a:t>окну дома. Нижний конец </a:t>
            </a:r>
          </a:p>
          <a:p>
            <a:pPr algn="just"/>
            <a:r>
              <a:rPr lang="ru-RU" sz="2400" dirty="0"/>
              <a:t>лестницы отстоит от стены </a:t>
            </a:r>
          </a:p>
          <a:p>
            <a:pPr algn="just"/>
            <a:r>
              <a:rPr lang="ru-RU" sz="2400" dirty="0"/>
              <a:t>на 5 м. На какой высоте </a:t>
            </a:r>
          </a:p>
          <a:p>
            <a:pPr algn="just"/>
            <a:r>
              <a:rPr lang="ru-RU" sz="2400" dirty="0"/>
              <a:t>находится верхний конец </a:t>
            </a:r>
          </a:p>
          <a:p>
            <a:pPr algn="just"/>
            <a:r>
              <a:rPr lang="ru-RU" sz="2400" dirty="0"/>
              <a:t>лестницы? Ответ дайте в </a:t>
            </a:r>
          </a:p>
          <a:p>
            <a:pPr algn="just"/>
            <a:r>
              <a:rPr lang="ru-RU" sz="2400" dirty="0"/>
              <a:t>метрах.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583" y="819618"/>
            <a:ext cx="2598781" cy="20523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40493" y="3313303"/>
            <a:ext cx="3356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Диагональ </a:t>
            </a:r>
            <a:r>
              <a:rPr lang="ru-RU" sz="2400" dirty="0"/>
              <a:t>прямоугольного экрана ноутбука равна 58 см, </a:t>
            </a:r>
          </a:p>
          <a:p>
            <a:r>
              <a:rPr lang="ru-RU" sz="2400" dirty="0"/>
              <a:t>а  высота  экрана  –  40  см.  Найдите  ширину  экрана.  Ответ </a:t>
            </a:r>
            <a:r>
              <a:rPr lang="ru-RU" sz="2400" dirty="0" smtClean="0"/>
              <a:t>дайте </a:t>
            </a:r>
            <a:r>
              <a:rPr lang="ru-RU" sz="2400" dirty="0"/>
              <a:t>в сантиметрах.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284" y="779662"/>
            <a:ext cx="2923035" cy="22811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06547" y="3313303"/>
            <a:ext cx="36905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От столба высотой 9 м к дому натянут провод, </a:t>
            </a:r>
            <a:r>
              <a:rPr lang="ru-RU" sz="2400" dirty="0" smtClean="0"/>
              <a:t>который  </a:t>
            </a:r>
            <a:r>
              <a:rPr lang="ru-RU" sz="2400" dirty="0"/>
              <a:t>крепится  на  высоте  4  м  от  земли  (см.  рисунок). </a:t>
            </a:r>
          </a:p>
          <a:p>
            <a:pPr algn="just"/>
            <a:r>
              <a:rPr lang="ru-RU" sz="2400" dirty="0"/>
              <a:t>Расстояние  от  дома  до  столба  12  м.  Найдите  длину </a:t>
            </a:r>
            <a:r>
              <a:rPr lang="ru-RU" sz="2400" dirty="0" smtClean="0"/>
              <a:t>провода</a:t>
            </a:r>
            <a:r>
              <a:rPr lang="ru-RU" sz="2400" dirty="0"/>
              <a:t>. Ответ дайте в метрах.</a:t>
            </a:r>
          </a:p>
        </p:txBody>
      </p:sp>
    </p:spTree>
    <p:extLst>
      <p:ext uri="{BB962C8B-B14F-4D97-AF65-F5344CB8AC3E}">
        <p14:creationId xmlns:p14="http://schemas.microsoft.com/office/powerpoint/2010/main" val="21810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59" y="436472"/>
            <a:ext cx="3214327" cy="18173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56338" y="436472"/>
            <a:ext cx="7976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Столб подпирает детскую горку посередине. Найдите </a:t>
            </a:r>
          </a:p>
          <a:p>
            <a:r>
              <a:rPr lang="ru-RU" sz="2400" dirty="0"/>
              <a:t>высоту l этого столба, если высота h горки равна 4,2 м. </a:t>
            </a:r>
          </a:p>
          <a:p>
            <a:r>
              <a:rPr lang="ru-RU" sz="2400" dirty="0"/>
              <a:t>Ответ дайте в метрах.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59" y="3243061"/>
            <a:ext cx="7305675" cy="19431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20508" y="3014282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Человек, рост которого равен 1,8 м, стоит на расстоянии 11 м от уличного фонаря. </a:t>
            </a:r>
          </a:p>
          <a:p>
            <a:pPr algn="just"/>
            <a:r>
              <a:rPr lang="ru-RU" sz="2400" dirty="0"/>
              <a:t>При этом длина тени человека равна 9 м. Определите высоту фонаря (в метрах). </a:t>
            </a:r>
          </a:p>
        </p:txBody>
      </p:sp>
    </p:spTree>
    <p:extLst>
      <p:ext uri="{BB962C8B-B14F-4D97-AF65-F5344CB8AC3E}">
        <p14:creationId xmlns:p14="http://schemas.microsoft.com/office/powerpoint/2010/main" val="29362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02" y="286219"/>
            <a:ext cx="2982634" cy="22637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40428" y="381850"/>
            <a:ext cx="8117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 рисунке изображён колодец с «журавлём». </a:t>
            </a:r>
            <a:r>
              <a:rPr lang="ru-RU" sz="2400" dirty="0" smtClean="0"/>
              <a:t>Короткое </a:t>
            </a:r>
            <a:r>
              <a:rPr lang="ru-RU" sz="2400" dirty="0"/>
              <a:t>плечо имеет длину 2 м, а длинное плечо – 7 м. На </a:t>
            </a:r>
            <a:r>
              <a:rPr lang="ru-RU" sz="2400" dirty="0" smtClean="0"/>
              <a:t>сколько </a:t>
            </a:r>
            <a:r>
              <a:rPr lang="ru-RU" sz="2400" dirty="0"/>
              <a:t>метров опустится конец длинного плеча, когда </a:t>
            </a:r>
            <a:r>
              <a:rPr lang="ru-RU" sz="2400" dirty="0" smtClean="0"/>
              <a:t>конец </a:t>
            </a:r>
            <a:r>
              <a:rPr lang="ru-RU" sz="2400" dirty="0"/>
              <a:t>короткого поднимется на 1 м?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468" y="2716233"/>
            <a:ext cx="1736902" cy="17269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40428" y="2857901"/>
            <a:ext cx="8117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Колесо имеет 18 спиц. </a:t>
            </a:r>
            <a:r>
              <a:rPr lang="ru-RU" sz="2400" dirty="0" smtClean="0"/>
              <a:t>Углы </a:t>
            </a:r>
            <a:r>
              <a:rPr lang="ru-RU" sz="2400" dirty="0"/>
              <a:t>между соседними </a:t>
            </a:r>
            <a:r>
              <a:rPr lang="ru-RU" sz="2400" dirty="0" smtClean="0"/>
              <a:t>спицами </a:t>
            </a:r>
            <a:r>
              <a:rPr lang="ru-RU" sz="2400" dirty="0"/>
              <a:t>равны. Найдите </a:t>
            </a:r>
            <a:r>
              <a:rPr lang="ru-RU" sz="2400" dirty="0" smtClean="0"/>
              <a:t>величину </a:t>
            </a:r>
            <a:r>
              <a:rPr lang="ru-RU" sz="2400" dirty="0"/>
              <a:t>угла (в градусах), </a:t>
            </a:r>
            <a:r>
              <a:rPr lang="ru-RU" sz="2400" dirty="0" smtClean="0"/>
              <a:t>который </a:t>
            </a:r>
            <a:r>
              <a:rPr lang="ru-RU" sz="2400" dirty="0"/>
              <a:t>образуют две </a:t>
            </a:r>
            <a:r>
              <a:rPr lang="ru-RU" sz="2400" dirty="0" smtClean="0"/>
              <a:t>соседние </a:t>
            </a:r>
            <a:r>
              <a:rPr lang="ru-RU" sz="2400" dirty="0"/>
              <a:t>спицы.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869" y="4847420"/>
            <a:ext cx="1562100" cy="16192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40428" y="4964621"/>
            <a:ext cx="8117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 рисунке показано, </a:t>
            </a:r>
            <a:r>
              <a:rPr lang="ru-RU" sz="2400" dirty="0" smtClean="0"/>
              <a:t>как </a:t>
            </a:r>
            <a:r>
              <a:rPr lang="ru-RU" sz="2400" dirty="0"/>
              <a:t>выглядит колесо с 7 </a:t>
            </a:r>
            <a:r>
              <a:rPr lang="ru-RU" sz="2400" dirty="0" smtClean="0"/>
              <a:t>спицами</a:t>
            </a:r>
            <a:r>
              <a:rPr lang="ru-RU" sz="2400" dirty="0"/>
              <a:t>. Сколько будет </a:t>
            </a:r>
            <a:r>
              <a:rPr lang="ru-RU" sz="2400" dirty="0" smtClean="0"/>
              <a:t>спиц </a:t>
            </a:r>
            <a:r>
              <a:rPr lang="ru-RU" sz="2400" dirty="0"/>
              <a:t>в колесе, если угол </a:t>
            </a:r>
            <a:r>
              <a:rPr lang="ru-RU" sz="2400" dirty="0" smtClean="0"/>
              <a:t>между </a:t>
            </a:r>
            <a:r>
              <a:rPr lang="ru-RU" sz="2400" dirty="0"/>
              <a:t>соседними спицами </a:t>
            </a:r>
            <a:r>
              <a:rPr lang="ru-RU" sz="2400" dirty="0" smtClean="0"/>
              <a:t>в </a:t>
            </a:r>
            <a:r>
              <a:rPr lang="ru-RU" sz="2400" dirty="0"/>
              <a:t>нём будет равен 36°? </a:t>
            </a:r>
          </a:p>
        </p:txBody>
      </p:sp>
    </p:spTree>
    <p:extLst>
      <p:ext uri="{BB962C8B-B14F-4D97-AF65-F5344CB8AC3E}">
        <p14:creationId xmlns:p14="http://schemas.microsoft.com/office/powerpoint/2010/main" val="26070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29" y="564926"/>
            <a:ext cx="3810585" cy="22040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0434" y="564926"/>
            <a:ext cx="7100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Перила  лестницы  дачного  дома  для  надёжности </a:t>
            </a:r>
          </a:p>
          <a:p>
            <a:pPr algn="just"/>
            <a:r>
              <a:rPr lang="ru-RU" sz="2400" dirty="0"/>
              <a:t>укреплены посередине вертикальным столбом. Найдите </a:t>
            </a:r>
            <a:r>
              <a:rPr lang="ru-RU" sz="2400" dirty="0" smtClean="0"/>
              <a:t>высоту </a:t>
            </a:r>
            <a:r>
              <a:rPr lang="ru-RU" sz="2400" dirty="0"/>
              <a:t>l этого столба, если наименьшая высота h</a:t>
            </a:r>
            <a:r>
              <a:rPr lang="ru-RU" sz="1400" dirty="0"/>
              <a:t>1</a:t>
            </a:r>
            <a:r>
              <a:rPr lang="ru-RU" sz="2400" dirty="0"/>
              <a:t> перил </a:t>
            </a:r>
            <a:r>
              <a:rPr lang="ru-RU" sz="2400" dirty="0" smtClean="0"/>
              <a:t>равна </a:t>
            </a:r>
            <a:r>
              <a:rPr lang="ru-RU" sz="2400" dirty="0"/>
              <a:t>0,7 м, а наибольшая h</a:t>
            </a:r>
            <a:r>
              <a:rPr lang="ru-RU" sz="1400" dirty="0"/>
              <a:t>2</a:t>
            </a:r>
            <a:r>
              <a:rPr lang="ru-RU" sz="2400" dirty="0"/>
              <a:t> равна 1,5 м. Ответ дайте в </a:t>
            </a:r>
            <a:r>
              <a:rPr lang="ru-RU" sz="2400" dirty="0" smtClean="0"/>
              <a:t>метрах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20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Задача № 15 «Планиметрия»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Углы</a:t>
            </a:r>
          </a:p>
          <a:p>
            <a:pPr marL="514350" indent="-514350">
              <a:buAutoNum type="arabicParenR"/>
            </a:pPr>
            <a:r>
              <a:rPr lang="ru-RU" dirty="0" smtClean="0"/>
              <a:t>Биссектриса, медиана, высота, сумма углов в треугольнике</a:t>
            </a:r>
          </a:p>
          <a:p>
            <a:pPr marL="514350" indent="-514350">
              <a:buAutoNum type="arabicParenR"/>
            </a:pPr>
            <a:r>
              <a:rPr lang="ru-RU" dirty="0" smtClean="0"/>
              <a:t>Четырехугольники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Площадь. Теорема Пифагора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Подобные треугольники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Синус, косинус, тангенс острого угла, теорема Пифагора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Центральные и вписанные углы</a:t>
            </a:r>
          </a:p>
          <a:p>
            <a:pPr marL="514350" indent="-514350">
              <a:buAutoNum type="arabicParenR"/>
            </a:pPr>
            <a:r>
              <a:rPr lang="ru-RU" dirty="0" smtClean="0"/>
              <a:t>Средняя линия трапеции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8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97" y="326733"/>
            <a:ext cx="2937678" cy="17725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39672" y="468400"/>
            <a:ext cx="7886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 прямой AB взята точка M. Луч MD </a:t>
            </a:r>
            <a:r>
              <a:rPr lang="ru-RU" sz="2400" dirty="0" smtClean="0"/>
              <a:t>– биссектриса </a:t>
            </a:r>
            <a:r>
              <a:rPr lang="ru-RU" sz="2400" dirty="0"/>
              <a:t>угла </a:t>
            </a:r>
          </a:p>
          <a:p>
            <a:pPr algn="just"/>
            <a:r>
              <a:rPr lang="ru-RU" sz="2400" dirty="0"/>
              <a:t>CMB. Известно, что  </a:t>
            </a:r>
            <a:r>
              <a:rPr lang="ru-RU" sz="2400" dirty="0" smtClean="0"/>
              <a:t>угол DMC равен 18</a:t>
            </a:r>
            <a:r>
              <a:rPr lang="ru-RU" sz="2400" dirty="0"/>
              <a:t>°. Найдите угол CMA. Ответ </a:t>
            </a:r>
            <a:r>
              <a:rPr lang="ru-RU" sz="2400" dirty="0" smtClean="0"/>
              <a:t>дайте </a:t>
            </a:r>
            <a:r>
              <a:rPr lang="ru-RU" sz="2400" dirty="0"/>
              <a:t>в градусах.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97" y="2847103"/>
            <a:ext cx="2937678" cy="16279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39672" y="2847103"/>
            <a:ext cx="7731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Прямые m и n параллельны (см. рисунок). Найдите вели-</a:t>
            </a:r>
          </a:p>
          <a:p>
            <a:pPr algn="just"/>
            <a:r>
              <a:rPr lang="ru-RU" sz="2400" dirty="0"/>
              <a:t>чину угла 3, если </a:t>
            </a:r>
            <a:r>
              <a:rPr lang="ru-RU" sz="2400" dirty="0" smtClean="0"/>
              <a:t>угол 1 равен 42</a:t>
            </a:r>
            <a:r>
              <a:rPr lang="ru-RU" sz="2400" dirty="0"/>
              <a:t>°, </a:t>
            </a:r>
            <a:r>
              <a:rPr lang="ru-RU" sz="2400" dirty="0" smtClean="0"/>
              <a:t>угол 2 равен 73</a:t>
            </a:r>
            <a:r>
              <a:rPr lang="ru-RU" sz="2400" dirty="0"/>
              <a:t>°. Ответ дайте в градусах.</a:t>
            </a:r>
          </a:p>
        </p:txBody>
      </p:sp>
    </p:spTree>
    <p:extLst>
      <p:ext uri="{BB962C8B-B14F-4D97-AF65-F5344CB8AC3E}">
        <p14:creationId xmlns:p14="http://schemas.microsoft.com/office/powerpoint/2010/main" val="7177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6" y="324990"/>
            <a:ext cx="2637042" cy="18515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74523" y="328008"/>
            <a:ext cx="7358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треугольнике ABC сторона  AC=56, BM – медиана, </a:t>
            </a:r>
          </a:p>
          <a:p>
            <a:r>
              <a:rPr lang="ru-RU" sz="2400" dirty="0"/>
              <a:t>BH – высота, BC=BM. Найдите длину отрезка AH.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96" y="2511379"/>
            <a:ext cx="3445972" cy="16764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74522" y="2511379"/>
            <a:ext cx="7164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В треугольнике ABC внешние углы при вершинах A и </a:t>
            </a:r>
          </a:p>
          <a:p>
            <a:r>
              <a:rPr lang="ru-RU" sz="2400" dirty="0"/>
              <a:t>C равны 150°, AB=56. Найдите длину биссектрисы BK.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66" y="4711185"/>
            <a:ext cx="3251401" cy="18048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74521" y="4711185"/>
            <a:ext cx="74740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равнобедренном треугольнике ABC угол ABC равен </a:t>
            </a:r>
          </a:p>
          <a:p>
            <a:r>
              <a:rPr lang="ru-RU" sz="2400" dirty="0"/>
              <a:t>120°. Высота BK, проведённая к основанию AC, равна 17. </a:t>
            </a:r>
            <a:r>
              <a:rPr lang="ru-RU" sz="2400" dirty="0" smtClean="0"/>
              <a:t>Найдите </a:t>
            </a:r>
            <a:r>
              <a:rPr lang="ru-RU" sz="2400" dirty="0"/>
              <a:t>длину стороны AB. </a:t>
            </a:r>
          </a:p>
        </p:txBody>
      </p:sp>
    </p:spTree>
    <p:extLst>
      <p:ext uri="{BB962C8B-B14F-4D97-AF65-F5344CB8AC3E}">
        <p14:creationId xmlns:p14="http://schemas.microsoft.com/office/powerpoint/2010/main" val="30381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82" y="413399"/>
            <a:ext cx="2280904" cy="20908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72247" y="396597"/>
            <a:ext cx="7538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выпуклом четырёхугольнике ABCD известно, что что </a:t>
            </a:r>
          </a:p>
          <a:p>
            <a:pPr algn="just"/>
            <a:r>
              <a:rPr lang="ru-RU" sz="2400" dirty="0"/>
              <a:t>AB=BC, AD=CD, </a:t>
            </a:r>
            <a:r>
              <a:rPr lang="ru-RU" sz="2400" dirty="0" smtClean="0"/>
              <a:t>угол B равен </a:t>
            </a:r>
            <a:r>
              <a:rPr lang="ru-RU" sz="2400" dirty="0"/>
              <a:t>59°, </a:t>
            </a:r>
            <a:r>
              <a:rPr lang="ru-RU" sz="2400" dirty="0" smtClean="0"/>
              <a:t>угол D равен 147 </a:t>
            </a:r>
            <a:r>
              <a:rPr lang="ru-RU" sz="2400" dirty="0"/>
              <a:t>°. </a:t>
            </a:r>
            <a:r>
              <a:rPr lang="ru-RU" sz="2400" dirty="0" smtClean="0"/>
              <a:t>Найдите </a:t>
            </a:r>
            <a:r>
              <a:rPr lang="ru-RU" sz="2400" dirty="0"/>
              <a:t>угол A. </a:t>
            </a:r>
            <a:r>
              <a:rPr lang="ru-RU" sz="2400" dirty="0" smtClean="0"/>
              <a:t>Ответ </a:t>
            </a:r>
            <a:r>
              <a:rPr lang="ru-RU" sz="2400" dirty="0"/>
              <a:t>дайте в градусах.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36" y="2729447"/>
            <a:ext cx="2038350" cy="18368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72246" y="2729447"/>
            <a:ext cx="7538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трапеции ABCD известно, что  AB=CD, </a:t>
            </a:r>
            <a:r>
              <a:rPr lang="ru-RU" sz="2400" dirty="0" smtClean="0"/>
              <a:t>угол BDA равен 45</a:t>
            </a:r>
            <a:r>
              <a:rPr lang="ru-RU" sz="2400" dirty="0"/>
              <a:t>° и </a:t>
            </a:r>
            <a:r>
              <a:rPr lang="ru-RU" sz="2400" dirty="0" smtClean="0"/>
              <a:t>угол BDC равен 24</a:t>
            </a:r>
            <a:r>
              <a:rPr lang="ru-RU" sz="2400" dirty="0"/>
              <a:t>°. Найдите угол ABD. Ответ дайте в градусах.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336" y="4791551"/>
            <a:ext cx="2345892" cy="13939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72246" y="4791551"/>
            <a:ext cx="7744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Сумма двух углов ромба равна 120°, а его меньшая </a:t>
            </a:r>
            <a:r>
              <a:rPr lang="ru-RU" sz="2400" dirty="0" smtClean="0"/>
              <a:t>диагональ </a:t>
            </a:r>
            <a:r>
              <a:rPr lang="ru-RU" sz="2400" dirty="0"/>
              <a:t>равна 8. Найдите периметр ромба.</a:t>
            </a:r>
          </a:p>
        </p:txBody>
      </p:sp>
    </p:spTree>
    <p:extLst>
      <p:ext uri="{BB962C8B-B14F-4D97-AF65-F5344CB8AC3E}">
        <p14:creationId xmlns:p14="http://schemas.microsoft.com/office/powerpoint/2010/main" val="41466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46" y="428357"/>
            <a:ext cx="2490117" cy="15875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26794" y="470348"/>
            <a:ext cx="7937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Стороны  </a:t>
            </a:r>
            <a:r>
              <a:rPr lang="ru-RU" sz="2400" dirty="0"/>
              <a:t>параллелограмма  равны  10  и  12.  Высота, </a:t>
            </a:r>
          </a:p>
          <a:p>
            <a:pPr algn="just"/>
            <a:r>
              <a:rPr lang="ru-RU" sz="2400" dirty="0"/>
              <a:t>опущенная на меньшую сторону, равна 6. Найдите вы-</a:t>
            </a:r>
          </a:p>
          <a:p>
            <a:pPr algn="just"/>
            <a:r>
              <a:rPr lang="ru-RU" sz="2400" dirty="0"/>
              <a:t>соты, опущенной на большую сторону параллелограмма.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88" y="2260913"/>
            <a:ext cx="2276475" cy="19240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26794" y="2622773"/>
            <a:ext cx="7512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На  </a:t>
            </a:r>
            <a:r>
              <a:rPr lang="ru-RU" sz="2400" dirty="0"/>
              <a:t>стороне  BC  прямоугольника  ABCD,  у  которого </a:t>
            </a:r>
          </a:p>
          <a:p>
            <a:pPr algn="just"/>
            <a:r>
              <a:rPr lang="ru-RU" sz="2400" dirty="0"/>
              <a:t>AB=15 и AD=23, отмечена точка E так, что треугольник </a:t>
            </a:r>
          </a:p>
          <a:p>
            <a:pPr algn="just"/>
            <a:r>
              <a:rPr lang="ru-RU" sz="2400" dirty="0"/>
              <a:t>ABE равнобедренный. Найдите ED.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88" y="4429933"/>
            <a:ext cx="2378516" cy="16360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26794" y="4602952"/>
            <a:ext cx="7770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 </a:t>
            </a:r>
            <a:r>
              <a:rPr lang="ru-RU" sz="2400" dirty="0"/>
              <a:t>равнобедренном  треугольнике  ABC  основание  AC </a:t>
            </a:r>
          </a:p>
          <a:p>
            <a:pPr algn="just"/>
            <a:r>
              <a:rPr lang="ru-RU" sz="2400" dirty="0"/>
              <a:t>равно 40, площадь треугольника равна 300. Найдите длину </a:t>
            </a:r>
            <a:r>
              <a:rPr lang="ru-RU" sz="2400" dirty="0" smtClean="0"/>
              <a:t>боковой </a:t>
            </a:r>
            <a:r>
              <a:rPr lang="ru-RU" sz="2400" dirty="0"/>
              <a:t>стороны AB.</a:t>
            </a:r>
          </a:p>
        </p:txBody>
      </p:sp>
    </p:spTree>
    <p:extLst>
      <p:ext uri="{BB962C8B-B14F-4D97-AF65-F5344CB8AC3E}">
        <p14:creationId xmlns:p14="http://schemas.microsoft.com/office/powerpoint/2010/main" val="34187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Задача № </a:t>
            </a:r>
            <a:r>
              <a:rPr lang="ru-RU" b="1" dirty="0" smtClean="0">
                <a:latin typeface="Monotype Corsiva" panose="03010101010201010101" pitchFamily="66" charset="0"/>
              </a:rPr>
              <a:t>5 </a:t>
            </a:r>
            <a:r>
              <a:rPr lang="ru-RU" b="1" dirty="0" smtClean="0">
                <a:latin typeface="Monotype Corsiva" panose="03010101010201010101" pitchFamily="66" charset="0"/>
              </a:rPr>
              <a:t>«Площадь»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План  местности  разбит  на  клетки.  Каждая  клетка  обозначает  квадрат  </a:t>
            </a:r>
            <a:r>
              <a:rPr lang="ru-RU" dirty="0" smtClean="0"/>
              <a:t>1 м Х </a:t>
            </a:r>
            <a:r>
              <a:rPr lang="ru-RU" dirty="0"/>
              <a:t>1 м. Найдите площадь участка, изображённого на плане. Ответ дайте в квадратных </a:t>
            </a:r>
            <a:r>
              <a:rPr lang="ru-RU" dirty="0" smtClean="0"/>
              <a:t>метрах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32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7" y="277365"/>
            <a:ext cx="2840052" cy="17317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6034" y="404439"/>
            <a:ext cx="8105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параллелограмме АВСD отмечена точка M – </a:t>
            </a:r>
            <a:r>
              <a:rPr lang="ru-RU" sz="2400" dirty="0" smtClean="0"/>
              <a:t>середина </a:t>
            </a:r>
            <a:r>
              <a:rPr lang="ru-RU" sz="2400" dirty="0"/>
              <a:t>стороны ВС. Отрезки ВD и AM пересекаются в точке </a:t>
            </a:r>
            <a:r>
              <a:rPr lang="ru-RU" sz="2400" dirty="0" smtClean="0"/>
              <a:t>K</a:t>
            </a:r>
            <a:r>
              <a:rPr lang="ru-RU" sz="2400" dirty="0"/>
              <a:t>. Найдите длину отрезка ВK, если BD=15.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7" y="2562359"/>
            <a:ext cx="3021939" cy="14944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6034" y="2562359"/>
            <a:ext cx="8246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 равнобедренном  треугольнике  ABC  медиана </a:t>
            </a:r>
            <a:r>
              <a:rPr lang="ru-RU" sz="2400" dirty="0" smtClean="0"/>
              <a:t>BK=10</a:t>
            </a:r>
            <a:r>
              <a:rPr lang="ru-RU" sz="2400" dirty="0"/>
              <a:t>, боковая сторона BC=26. Найдите длину отрезка </a:t>
            </a:r>
            <a:r>
              <a:rPr lang="ru-RU" sz="2400" dirty="0" smtClean="0"/>
              <a:t>MN</a:t>
            </a:r>
            <a:r>
              <a:rPr lang="ru-RU" sz="2400" dirty="0"/>
              <a:t>, если известно, что он соединяет середины боковых </a:t>
            </a:r>
            <a:r>
              <a:rPr lang="ru-RU" sz="2400" dirty="0" smtClean="0"/>
              <a:t>сторон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92" y="4610099"/>
            <a:ext cx="1996025" cy="19316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6034" y="4720279"/>
            <a:ext cx="8105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В  треугольнике  АВС  угол  С  равен  90,  AB= </a:t>
            </a:r>
            <a:r>
              <a:rPr lang="ru-RU" sz="2400" dirty="0" smtClean="0"/>
              <a:t> 41</a:t>
            </a:r>
            <a:r>
              <a:rPr lang="ru-RU" sz="2400" dirty="0"/>
              <a:t>, </a:t>
            </a:r>
          </a:p>
          <a:p>
            <a:r>
              <a:rPr lang="ru-RU" sz="2400" dirty="0"/>
              <a:t>BC=4. Найдите </a:t>
            </a:r>
            <a:r>
              <a:rPr lang="ru-RU" sz="2400" dirty="0" err="1"/>
              <a:t>tgA</a:t>
            </a:r>
            <a:r>
              <a:rPr lang="ru-RU" sz="2400" dirty="0"/>
              <a:t>.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427335" y="4790941"/>
            <a:ext cx="90152" cy="283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9517487" y="4720279"/>
            <a:ext cx="51516" cy="366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517487" y="4720279"/>
            <a:ext cx="4765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9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14" y="339814"/>
            <a:ext cx="2419753" cy="20775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01790" y="339814"/>
            <a:ext cx="7873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равнобедренном треугольнике ABC боковые стороны </a:t>
            </a:r>
          </a:p>
          <a:p>
            <a:r>
              <a:rPr lang="ru-RU" sz="2400" dirty="0"/>
              <a:t>AB=BC=5, медиана BM=4. Найдите </a:t>
            </a:r>
            <a:r>
              <a:rPr lang="ru-RU" sz="2400" dirty="0" err="1" smtClean="0"/>
              <a:t>cosBAC</a:t>
            </a:r>
            <a:r>
              <a:rPr lang="ru-RU" sz="2400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14" y="2545255"/>
            <a:ext cx="2708590" cy="20349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01789" y="2806825"/>
            <a:ext cx="8117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 равнобедренном  треугольнике  ABC  высота  BM, </a:t>
            </a:r>
          </a:p>
          <a:p>
            <a:pPr algn="just"/>
            <a:r>
              <a:rPr lang="ru-RU" sz="2400" dirty="0"/>
              <a:t>проведённая к основанию, равна 3, а </a:t>
            </a:r>
            <a:r>
              <a:rPr lang="ru-RU" sz="2400" dirty="0" err="1"/>
              <a:t>tgA</a:t>
            </a:r>
            <a:r>
              <a:rPr lang="ru-RU" sz="2400" dirty="0"/>
              <a:t>=0,6. Найдите </a:t>
            </a:r>
          </a:p>
          <a:p>
            <a:pPr algn="just"/>
            <a:r>
              <a:rPr lang="ru-RU" sz="2400" dirty="0"/>
              <a:t>площадь треугольника ABC.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435" y="4708081"/>
            <a:ext cx="2933435" cy="21441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01789" y="5227669"/>
            <a:ext cx="7873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Площадь прямоугольника ABCD равна 300, сторона </a:t>
            </a:r>
          </a:p>
          <a:p>
            <a:r>
              <a:rPr lang="ru-RU" sz="2400" dirty="0"/>
              <a:t>AB=9. Найдите тангенс угла CAD</a:t>
            </a:r>
          </a:p>
        </p:txBody>
      </p:sp>
    </p:spTree>
    <p:extLst>
      <p:ext uri="{BB962C8B-B14F-4D97-AF65-F5344CB8AC3E}">
        <p14:creationId xmlns:p14="http://schemas.microsoft.com/office/powerpoint/2010/main" val="3319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51" y="267840"/>
            <a:ext cx="2345833" cy="21184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18455" y="267840"/>
            <a:ext cx="83755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окружности по разные стороны от диаметра AB </a:t>
            </a:r>
            <a:r>
              <a:rPr lang="ru-RU" sz="2400" dirty="0" smtClean="0"/>
              <a:t>отмечены </a:t>
            </a:r>
            <a:r>
              <a:rPr lang="ru-RU" sz="2400" dirty="0"/>
              <a:t>точки D и C. Известно, что  </a:t>
            </a:r>
            <a:r>
              <a:rPr lang="ru-RU" sz="2400" dirty="0" smtClean="0"/>
              <a:t>угол DBA равен 23</a:t>
            </a:r>
            <a:r>
              <a:rPr lang="ru-RU" sz="2400" dirty="0"/>
              <a:t>°. </a:t>
            </a:r>
            <a:r>
              <a:rPr lang="ru-RU" sz="2400" dirty="0" smtClean="0"/>
              <a:t>Найдите </a:t>
            </a:r>
            <a:r>
              <a:rPr lang="ru-RU" sz="2400" dirty="0"/>
              <a:t>угол DCB. Ответ дайте в градусах.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54" y="2386271"/>
            <a:ext cx="2278019" cy="22335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18454" y="2593848"/>
            <a:ext cx="8504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Четырёхугольник ABCD вписан в окружность. Угол </a:t>
            </a:r>
            <a:r>
              <a:rPr lang="ru-RU" sz="2400" dirty="0" smtClean="0"/>
              <a:t>ABC </a:t>
            </a:r>
            <a:r>
              <a:rPr lang="ru-RU" sz="2400" dirty="0"/>
              <a:t>равен 56°, угол CAD равен 42°. Найдите угол ABD. </a:t>
            </a:r>
            <a:r>
              <a:rPr lang="ru-RU" sz="2400" dirty="0" smtClean="0"/>
              <a:t>Ответ </a:t>
            </a:r>
            <a:r>
              <a:rPr lang="ru-RU" sz="2400" dirty="0"/>
              <a:t>дайте в градусах.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42" y="4826760"/>
            <a:ext cx="2316320" cy="186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08609" y="4919856"/>
            <a:ext cx="8414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прямоугольной трапеции АВСD с основаниями ВС и </a:t>
            </a:r>
            <a:r>
              <a:rPr lang="ru-RU" sz="2400" dirty="0" smtClean="0"/>
              <a:t>АD </a:t>
            </a:r>
            <a:r>
              <a:rPr lang="ru-RU" sz="2400" dirty="0"/>
              <a:t>угол ВAD прямой,  AB=12,  BC=CD=13. Найдите </a:t>
            </a:r>
            <a:r>
              <a:rPr lang="ru-RU" sz="2400" dirty="0" smtClean="0"/>
              <a:t>среднюю </a:t>
            </a:r>
            <a:r>
              <a:rPr lang="ru-RU" sz="2400" dirty="0"/>
              <a:t>линию трапеции. </a:t>
            </a:r>
          </a:p>
        </p:txBody>
      </p:sp>
    </p:spTree>
    <p:extLst>
      <p:ext uri="{BB962C8B-B14F-4D97-AF65-F5344CB8AC3E}">
        <p14:creationId xmlns:p14="http://schemas.microsoft.com/office/powerpoint/2010/main" val="24134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Задача № </a:t>
            </a:r>
            <a:r>
              <a:rPr lang="ru-RU" b="1" dirty="0" smtClean="0">
                <a:latin typeface="Monotype Corsiva" panose="03010101010201010101" pitchFamily="66" charset="0"/>
              </a:rPr>
              <a:t>3 </a:t>
            </a:r>
            <a:r>
              <a:rPr lang="ru-RU" b="1" dirty="0" smtClean="0">
                <a:latin typeface="Monotype Corsiva" panose="03010101010201010101" pitchFamily="66" charset="0"/>
              </a:rPr>
              <a:t>«Планиметрия»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Биссектриса</a:t>
            </a:r>
            <a:r>
              <a:rPr lang="ru-RU" dirty="0" smtClean="0"/>
              <a:t>, медиана, высота, сумма углов в треугольнике</a:t>
            </a:r>
          </a:p>
          <a:p>
            <a:pPr marL="514350" indent="-514350">
              <a:buAutoNum type="arabicParenR"/>
            </a:pPr>
            <a:r>
              <a:rPr lang="ru-RU" dirty="0" smtClean="0"/>
              <a:t>Четырехугольники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Площадь. Теорема Пифагора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Подобные треугольники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Синус, косинус, тангенс острого угла, теорема Пифагора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Центральные и вписанные </a:t>
            </a:r>
            <a:r>
              <a:rPr lang="ru-RU" dirty="0" smtClean="0"/>
              <a:t>углы</a:t>
            </a:r>
          </a:p>
          <a:p>
            <a:pPr marL="514350" indent="-514350">
              <a:buAutoNum type="arabicParenR"/>
            </a:pPr>
            <a:r>
              <a:rPr lang="ru-RU" dirty="0" smtClean="0"/>
              <a:t>Вписанная окружность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Описанная окружность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Расширенная теорема синусов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9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309093" y="194101"/>
                <a:ext cx="4816699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 треугольнике </a:t>
                </a:r>
                <a:r>
                  <a:rPr kumimoji="0" lang="ru-RU" altLang="ru-RU" sz="2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угол </a:t>
                </a:r>
                <a:r>
                  <a:rPr kumimoji="0" lang="ru-RU" altLang="ru-RU" sz="2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равен 90°, </a:t>
                </a:r>
                <a:r>
                  <a:rPr kumimoji="0" lang="ru-RU" altLang="ru-RU" sz="2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 24, </a:t>
                </a:r>
                <a:r>
                  <a:rPr kumimoji="0" lang="ru-RU" altLang="ru-RU" sz="2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 7. Найти </a:t>
                </a:r>
                <a:r>
                  <a:rPr kumimoji="0" lang="en-US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kumimoji="0" lang="en-US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93" y="194101"/>
                <a:ext cx="4816699" cy="830997"/>
              </a:xfrm>
              <a:prstGeom prst="rect">
                <a:avLst/>
              </a:prstGeom>
              <a:blipFill>
                <a:blip r:embed="rId2"/>
                <a:stretch>
                  <a:fillRect l="-2025" t="-5147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98564" y="6053070"/>
            <a:ext cx="2527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0,28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62919" y="194101"/>
                <a:ext cx="5808371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В треугольнике АВС  </a:t>
                </a:r>
                <a:r>
                  <a:rPr lang="ru-RU" sz="2400" dirty="0"/>
                  <a:t>угол </a:t>
                </a:r>
                <a:r>
                  <a:rPr lang="ru-RU" sz="2400" dirty="0" smtClean="0"/>
                  <a:t>С  </a:t>
                </a:r>
                <a:r>
                  <a:rPr lang="ru-RU" sz="2400" dirty="0"/>
                  <a:t>равен 90°,  </a:t>
                </a:r>
                <a:r>
                  <a:rPr lang="ru-RU" sz="2400" dirty="0" smtClean="0"/>
                  <a:t>СН </a:t>
                </a:r>
                <a:r>
                  <a:rPr lang="ru-RU" sz="2400" dirty="0"/>
                  <a:t>– высота</a:t>
                </a:r>
                <a:r>
                  <a:rPr lang="ru-RU" sz="2400" dirty="0" smtClean="0"/>
                  <a:t>, А</a:t>
                </a:r>
                <a:r>
                  <a:rPr lang="en-US" sz="2400" dirty="0"/>
                  <a:t>B</a:t>
                </a:r>
                <a:r>
                  <a:rPr lang="ru-RU" sz="2400" dirty="0" smtClean="0"/>
                  <a:t>=13, </a:t>
                </a:r>
                <a:r>
                  <a:rPr lang="en-US" sz="2400" dirty="0" err="1" smtClean="0"/>
                  <a:t>tg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400" dirty="0" err="1" smtClean="0"/>
                  <a:t>A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.   </a:t>
                </a:r>
                <a:r>
                  <a:rPr lang="ru-RU" sz="2400" dirty="0"/>
                  <a:t>Найдите </a:t>
                </a:r>
                <a:r>
                  <a:rPr lang="en-US" sz="2400" dirty="0" smtClean="0"/>
                  <a:t>AH.</a:t>
                </a:r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919" y="194101"/>
                <a:ext cx="5808371" cy="985526"/>
              </a:xfrm>
              <a:prstGeom prst="rect">
                <a:avLst/>
              </a:prstGeom>
              <a:blipFill>
                <a:blip r:embed="rId3"/>
                <a:stretch>
                  <a:fillRect l="-1574" t="-4938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50" name="Группа 2049"/>
          <p:cNvGrpSpPr/>
          <p:nvPr/>
        </p:nvGrpSpPr>
        <p:grpSpPr>
          <a:xfrm>
            <a:off x="498564" y="1326524"/>
            <a:ext cx="4459802" cy="3003947"/>
            <a:chOff x="498564" y="1326524"/>
            <a:chExt cx="4459802" cy="3003947"/>
          </a:xfrm>
        </p:grpSpPr>
        <p:sp>
          <p:nvSpPr>
            <p:cNvPr id="6" name="TextBox 5"/>
            <p:cNvSpPr txBox="1"/>
            <p:nvPr/>
          </p:nvSpPr>
          <p:spPr>
            <a:xfrm>
              <a:off x="3490175" y="1326524"/>
              <a:ext cx="257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grpSp>
          <p:nvGrpSpPr>
            <p:cNvPr id="2048" name="Группа 2047"/>
            <p:cNvGrpSpPr/>
            <p:nvPr/>
          </p:nvGrpSpPr>
          <p:grpSpPr>
            <a:xfrm>
              <a:off x="498564" y="2387626"/>
              <a:ext cx="4459802" cy="1942845"/>
              <a:chOff x="498564" y="2387626"/>
              <a:chExt cx="4459802" cy="1942845"/>
            </a:xfrm>
          </p:grpSpPr>
          <p:sp>
            <p:nvSpPr>
              <p:cNvPr id="4" name="Прямоугольный треугольник 3"/>
              <p:cNvSpPr/>
              <p:nvPr/>
            </p:nvSpPr>
            <p:spPr>
              <a:xfrm rot="8873385">
                <a:off x="1135481" y="2387626"/>
                <a:ext cx="3163921" cy="194284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98564" y="3174382"/>
                <a:ext cx="3625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А</a:t>
                </a:r>
                <a:endParaRPr lang="ru-RU" sz="24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573765" y="3097438"/>
                <a:ext cx="384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В</a:t>
                </a:r>
                <a:endParaRPr lang="ru-RU" sz="2800" dirty="0"/>
              </a:p>
            </p:txBody>
          </p:sp>
        </p:grpSp>
      </p:grpSp>
      <p:grpSp>
        <p:nvGrpSpPr>
          <p:cNvPr id="2075" name="Группа 2074"/>
          <p:cNvGrpSpPr/>
          <p:nvPr/>
        </p:nvGrpSpPr>
        <p:grpSpPr>
          <a:xfrm>
            <a:off x="6119232" y="1173491"/>
            <a:ext cx="4459802" cy="3003947"/>
            <a:chOff x="6119232" y="1173491"/>
            <a:chExt cx="4459802" cy="300394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6119232" y="1173491"/>
              <a:ext cx="4459802" cy="3003947"/>
              <a:chOff x="498564" y="1326524"/>
              <a:chExt cx="4459802" cy="300394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490175" y="1326524"/>
                <a:ext cx="2575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С</a:t>
                </a:r>
                <a:endParaRPr lang="ru-RU" sz="2400" b="1" dirty="0"/>
              </a:p>
            </p:txBody>
          </p:sp>
          <p:grpSp>
            <p:nvGrpSpPr>
              <p:cNvPr id="59" name="Группа 58"/>
              <p:cNvGrpSpPr/>
              <p:nvPr/>
            </p:nvGrpSpPr>
            <p:grpSpPr>
              <a:xfrm>
                <a:off x="498564" y="2387626"/>
                <a:ext cx="4459802" cy="1942845"/>
                <a:chOff x="498564" y="2387626"/>
                <a:chExt cx="4459802" cy="1942845"/>
              </a:xfrm>
            </p:grpSpPr>
            <p:sp>
              <p:nvSpPr>
                <p:cNvPr id="60" name="Прямоугольный треугольник 59"/>
                <p:cNvSpPr/>
                <p:nvPr/>
              </p:nvSpPr>
              <p:spPr>
                <a:xfrm rot="8873385">
                  <a:off x="1135481" y="2387626"/>
                  <a:ext cx="3163921" cy="1942845"/>
                </a:xfrm>
                <a:prstGeom prst="rt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498564" y="3174382"/>
                  <a:ext cx="3625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А</a:t>
                  </a:r>
                  <a:endParaRPr lang="ru-RU" sz="2400" b="1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573765" y="3097438"/>
                  <a:ext cx="38460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/>
                    <a:t>В</a:t>
                  </a:r>
                  <a:endParaRPr lang="ru-RU" sz="2800" dirty="0"/>
                </a:p>
              </p:txBody>
            </p:sp>
          </p:grpSp>
        </p:grpSp>
        <p:sp>
          <p:nvSpPr>
            <p:cNvPr id="2062" name="TextBox 2061"/>
            <p:cNvSpPr txBox="1"/>
            <p:nvPr/>
          </p:nvSpPr>
          <p:spPr>
            <a:xfrm>
              <a:off x="8984470" y="3097438"/>
              <a:ext cx="383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ru-RU" sz="2400" b="1" dirty="0"/>
            </a:p>
          </p:txBody>
        </p:sp>
      </p:grpSp>
      <p:sp>
        <p:nvSpPr>
          <p:cNvPr id="2065" name="AutoShape 34" descr="AH=AC косинус A=AB косинус в степени 2 A=AB умножить на дробь, числитель — 1, знаменатель — 1 плюс \text{tg в степени 2 A} =13 умножить на дробь, числитель — 1, знаменатель — 1 плюс дробь, числитель — 1 {25, знаменатель — } =13 умножить на дробь, числитель — 25, знаменатель — 26 =12,5."/>
          <p:cNvSpPr>
            <a:spLocks noChangeAspect="1" noChangeArrowheads="1"/>
          </p:cNvSpPr>
          <p:nvPr/>
        </p:nvSpPr>
        <p:spPr bwMode="auto">
          <a:xfrm>
            <a:off x="123825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36" descr="AH=AC косинус A=AB косинус в степени 2 A=AB умножить на дробь, числитель — 1, знаменатель — 1 плюс \text{tg в степени 2 A} =13 умножить на дробь, числитель — 1, знаменатель — 1 плюс дробь, числитель — 1 {25, знаменатель — } =13 умножить на дробь, числитель — 25, знаменатель — 26 =12,5."/>
          <p:cNvSpPr>
            <a:spLocks noChangeAspect="1" noChangeArrowheads="1"/>
          </p:cNvSpPr>
          <p:nvPr/>
        </p:nvSpPr>
        <p:spPr bwMode="auto">
          <a:xfrm>
            <a:off x="276225" y="92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9671908">
            <a:off x="9021323" y="1579942"/>
            <a:ext cx="223520" cy="2235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4" name="TextBox 2073"/>
          <p:cNvSpPr txBox="1"/>
          <p:nvPr/>
        </p:nvSpPr>
        <p:spPr>
          <a:xfrm>
            <a:off x="5889358" y="6053070"/>
            <a:ext cx="299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12,5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9671908">
            <a:off x="3390144" y="1740067"/>
            <a:ext cx="223520" cy="2235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167495" y="1554853"/>
            <a:ext cx="4445" cy="1651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Месяц 16"/>
          <p:cNvSpPr/>
          <p:nvPr/>
        </p:nvSpPr>
        <p:spPr>
          <a:xfrm rot="10470024">
            <a:off x="6875419" y="2985816"/>
            <a:ext cx="45719" cy="22324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Месяц 42"/>
          <p:cNvSpPr/>
          <p:nvPr/>
        </p:nvSpPr>
        <p:spPr>
          <a:xfrm rot="10470024">
            <a:off x="1250233" y="3140558"/>
            <a:ext cx="45719" cy="22324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7490" y="4583591"/>
                <a:ext cx="549413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𝐵𝐶</m:t>
                              </m:r>
                              <m:r>
                                <a:rPr lang="en-US" b="0" i="1" baseline="30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𝐴𝐶</m:t>
                              </m:r>
                              <m:r>
                                <a:rPr lang="en-US" b="0" i="1" baseline="30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576+49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0" y="4583591"/>
                <a:ext cx="5494133" cy="5722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81900" y="4523463"/>
                <a:ext cx="6337119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𝐴𝐶𝑐𝑜𝑠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𝐴𝐵𝑐𝑜𝑠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𝑡𝑔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=13•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900" y="4523463"/>
                <a:ext cx="6337119" cy="574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80503" y="496173"/>
                <a:ext cx="8416345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В треугольнике </a:t>
                </a:r>
                <a:r>
                  <a:rPr lang="ru-RU" sz="2400" i="1" dirty="0" smtClean="0"/>
                  <a:t>ABC</a:t>
                </a:r>
                <a:r>
                  <a:rPr lang="ru-RU" sz="2400" dirty="0" smtClean="0"/>
                  <a:t>   </a:t>
                </a:r>
                <a:r>
                  <a:rPr lang="ru-RU" sz="2400" i="1" dirty="0" smtClean="0"/>
                  <a:t>AC</a:t>
                </a:r>
                <a:r>
                  <a:rPr lang="ru-RU" sz="2400" dirty="0" smtClean="0"/>
                  <a:t> = </a:t>
                </a:r>
                <a:r>
                  <a:rPr lang="ru-RU" sz="2400" i="1" dirty="0" smtClean="0"/>
                  <a:t>BC</a:t>
                </a:r>
                <a:r>
                  <a:rPr lang="ru-RU" sz="2400" dirty="0" smtClean="0"/>
                  <a:t>, </a:t>
                </a:r>
                <a:r>
                  <a:rPr lang="ru-RU" sz="2400" i="1" dirty="0" smtClean="0"/>
                  <a:t>AB</a:t>
                </a:r>
                <a:r>
                  <a:rPr lang="ru-RU" sz="2400" dirty="0" smtClean="0"/>
                  <a:t> = 9,6, </a:t>
                </a:r>
                <a:r>
                  <a:rPr lang="en-US" sz="2400" dirty="0" err="1" smtClean="0"/>
                  <a:t>sinA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. Найти АС.</m:t>
                    </m:r>
                  </m:oMath>
                </a14:m>
                <a:r>
                  <a:rPr lang="ru-RU" sz="2400" dirty="0" smtClean="0"/>
                  <a:t> </a:t>
                </a:r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503" y="496173"/>
                <a:ext cx="8416345" cy="614848"/>
              </a:xfrm>
              <a:prstGeom prst="rect">
                <a:avLst/>
              </a:prstGeom>
              <a:blipFill>
                <a:blip r:embed="rId2"/>
                <a:stretch>
                  <a:fillRect l="-1086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7474" y="3941362"/>
            <a:ext cx="116141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Треугольник 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 равнобедренный, значит, высота 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СН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 делит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основание 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АВ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 пополам. Тогда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074" name="Picture 2" descr="AC= дробь, числитель — AH, знаменатель — косинус A = дробь, числитель — AB, знаменатель — 2 косинус A = дробь, числитель — AB, знаменатель — 2 корень из { 1 минус синус в степени 2 A }= дробь, числитель — 9,6, знаменатель — 2 корень из { 1 минус левая круглая скобка дробь, числитель — 7 {25, знаменатель — п равая круглая скобка в степени 2 }}= дробь, числитель — 4,8 умножить на 25, знаменатель — 24 =5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40" y="4464631"/>
            <a:ext cx="7680129" cy="105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4"/>
          <p:cNvGrpSpPr/>
          <p:nvPr/>
        </p:nvGrpSpPr>
        <p:grpSpPr>
          <a:xfrm>
            <a:off x="3918396" y="1597381"/>
            <a:ext cx="4140557" cy="1834537"/>
            <a:chOff x="2917065" y="1478068"/>
            <a:chExt cx="4140557" cy="183453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181082" y="1897252"/>
              <a:ext cx="3631842" cy="1017430"/>
              <a:chOff x="746975" y="2112136"/>
              <a:chExt cx="3631842" cy="1017430"/>
            </a:xfrm>
          </p:grpSpPr>
          <p:sp>
            <p:nvSpPr>
              <p:cNvPr id="2" name="Равнобедренный треугольник 1"/>
              <p:cNvSpPr/>
              <p:nvPr/>
            </p:nvSpPr>
            <p:spPr>
              <a:xfrm>
                <a:off x="746975" y="2112136"/>
                <a:ext cx="3631842" cy="101743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613079" y="2501721"/>
                <a:ext cx="83713" cy="18674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3429000" y="2530698"/>
                <a:ext cx="83714" cy="157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917065" y="2730016"/>
              <a:ext cx="52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22771" y="2716832"/>
              <a:ext cx="3348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42456" y="1478068"/>
              <a:ext cx="309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18604" y="2850940"/>
              <a:ext cx="412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50125" y="5568206"/>
            <a:ext cx="1249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5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8675" y="2875648"/>
            <a:ext cx="155859" cy="15834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994646" y="2016727"/>
            <a:ext cx="0" cy="1017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4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5307" y="476519"/>
                <a:ext cx="9813701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В треугольнике АВС АС=ВС=4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sz="2400" dirty="0" smtClean="0"/>
                  <a:t>, </a:t>
                </a:r>
                <a:r>
                  <a:rPr lang="en-US" sz="2400" dirty="0" smtClean="0"/>
                  <a:t>sin</a:t>
                </a:r>
                <a:r>
                  <a:rPr lang="ru-RU" sz="2400" i="1" dirty="0" smtClean="0"/>
                  <a:t>ВА</a:t>
                </a:r>
                <a:r>
                  <a:rPr lang="en-US" sz="2400" i="1" dirty="0" smtClean="0"/>
                  <a:t>C</a:t>
                </a:r>
                <a:r>
                  <a:rPr lang="en-US" sz="2400" dirty="0" smtClean="0"/>
                  <a:t>=</a:t>
                </a:r>
                <a:r>
                  <a:rPr lang="ru-RU" sz="2400" dirty="0" smtClean="0"/>
                  <a:t>0,25. Найти высоту АН.</a:t>
                </a:r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07" y="476519"/>
                <a:ext cx="9813701" cy="500202"/>
              </a:xfrm>
              <a:prstGeom prst="rect">
                <a:avLst/>
              </a:prstGeom>
              <a:blipFill>
                <a:blip r:embed="rId2"/>
                <a:stretch>
                  <a:fillRect l="-932" t="-2439" b="-26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937439" y="1091196"/>
            <a:ext cx="5756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Треугольник АВС равнобедренный, значит углы САВ и АВН равны как углы при основании и высота СК, проведенная к основанию, делит его пополам.</a:t>
            </a:r>
            <a:endParaRPr lang="ru-RU" sz="2400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1053528" y="1307699"/>
            <a:ext cx="2897746" cy="3811160"/>
            <a:chOff x="1056068" y="1302741"/>
            <a:chExt cx="2897746" cy="3811160"/>
          </a:xfrm>
        </p:grpSpPr>
        <p:grpSp>
          <p:nvGrpSpPr>
            <p:cNvPr id="4120" name="Группа 4119"/>
            <p:cNvGrpSpPr/>
            <p:nvPr/>
          </p:nvGrpSpPr>
          <p:grpSpPr>
            <a:xfrm>
              <a:off x="1056068" y="1302741"/>
              <a:ext cx="2897746" cy="3590244"/>
              <a:chOff x="1056068" y="1302741"/>
              <a:chExt cx="2897746" cy="3590244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414136" y="1764406"/>
                <a:ext cx="2305318" cy="289774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927860" y="3180202"/>
                <a:ext cx="122241" cy="677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3078050" y="3180202"/>
                <a:ext cx="142670" cy="719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6" name="TextBox 4115"/>
              <p:cNvSpPr txBox="1"/>
              <p:nvPr/>
            </p:nvSpPr>
            <p:spPr>
              <a:xfrm>
                <a:off x="1056068" y="4431320"/>
                <a:ext cx="360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А</a:t>
                </a:r>
                <a:endParaRPr lang="ru-RU" sz="2400" b="1" dirty="0"/>
              </a:p>
            </p:txBody>
          </p:sp>
          <p:sp>
            <p:nvSpPr>
              <p:cNvPr id="4117" name="TextBox 4116"/>
              <p:cNvSpPr txBox="1"/>
              <p:nvPr/>
            </p:nvSpPr>
            <p:spPr>
              <a:xfrm>
                <a:off x="2343954" y="1302741"/>
                <a:ext cx="4507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С</a:t>
                </a:r>
                <a:endParaRPr lang="ru-RU" sz="2400" b="1" dirty="0"/>
              </a:p>
            </p:txBody>
          </p:sp>
          <p:sp>
            <p:nvSpPr>
              <p:cNvPr id="4118" name="TextBox 4117"/>
              <p:cNvSpPr txBox="1"/>
              <p:nvPr/>
            </p:nvSpPr>
            <p:spPr>
              <a:xfrm>
                <a:off x="3696236" y="4431320"/>
                <a:ext cx="2575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endParaRPr lang="ru-RU" sz="2400" b="1" dirty="0"/>
              </a:p>
            </p:txBody>
          </p:sp>
          <p:sp>
            <p:nvSpPr>
              <p:cNvPr id="4119" name="TextBox 4118"/>
              <p:cNvSpPr txBox="1"/>
              <p:nvPr/>
            </p:nvSpPr>
            <p:spPr>
              <a:xfrm>
                <a:off x="3400022" y="3726437"/>
                <a:ext cx="321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Н</a:t>
                </a:r>
                <a:endParaRPr lang="ru-RU" sz="2400" b="1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374540" y="4652236"/>
              <a:ext cx="338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К</a:t>
              </a:r>
              <a:endParaRPr lang="ru-RU" sz="2400" b="1" dirty="0"/>
            </a:p>
          </p:txBody>
        </p:sp>
      </p:grpSp>
      <p:pic>
        <p:nvPicPr>
          <p:cNvPr id="45" name="Рисунок 11" descr="AH=AB умножить на синус \angle ABH=AB умножить на синус \angle BAC=2AK умножить на синус \angle BAC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25" y="2980484"/>
            <a:ext cx="7661401" cy="27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12" descr="=2AC умножить на косинус \angle BAC умножить на синус \angle BAC=2AC умножить на синус \angle BAC умножить на корень из { 1 минус синус в степени 2 \angle BAC}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84" y="3605952"/>
            <a:ext cx="7211365" cy="58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Рисунок 13" descr="=2 умножить на 4 корень из { 15} умножить на дробь, числитель — 1, знаменатель — 4 корень из { 1 минус дробь, числитель — 1, знаменатель — 16 }= дробь, числитель — 15, знаменатель — 2 =7,5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57" y="4331558"/>
            <a:ext cx="4251408" cy="77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9974817" y="5921963"/>
            <a:ext cx="163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7,5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2861" y="4501509"/>
            <a:ext cx="155859" cy="15834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69334" y="1764406"/>
            <a:ext cx="0" cy="289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4320009">
            <a:off x="3355282" y="4093065"/>
            <a:ext cx="155859" cy="15834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endCxn id="11" idx="2"/>
          </p:cNvCxnSpPr>
          <p:nvPr/>
        </p:nvCxnSpPr>
        <p:spPr>
          <a:xfrm flipH="1">
            <a:off x="1411596" y="4072096"/>
            <a:ext cx="2080904" cy="595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8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1978">
            <a:off x="2218269" y="4109349"/>
            <a:ext cx="153558" cy="1535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26771" y="471910"/>
            <a:ext cx="11157397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треугольника со сторонами 9 и 6 проведены высоты к этим сторонам. Высота, проведенная к первой стороне, равна 4. Чему равна высота, проведенная ко второй стороне?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5318" y="173225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9752" y="4032073"/>
            <a:ext cx="44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72282" y="2009254"/>
            <a:ext cx="5312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812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Выразим площадь двумя способами: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4" name="Рисунок 23" descr="S_{ABC}= дробь, числитель — 1, знаменатель — 2 CH умножить на AB= дробь, числитель — 1, знаменатель — 2 AK умножить на CB 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92" y="2807391"/>
            <a:ext cx="3644721" cy="6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AK= дробь, числитель — CH умножить на AB, знаменатель — CB = дробь, числитель — 4 умножить на 9, знаменатель — 6 =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336" y="4032073"/>
            <a:ext cx="3016913" cy="6055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Прямоугольник 26"/>
          <p:cNvSpPr/>
          <p:nvPr/>
        </p:nvSpPr>
        <p:spPr>
          <a:xfrm>
            <a:off x="5748798" y="4070710"/>
            <a:ext cx="1024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Тогда, 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9684913" y="5939970"/>
            <a:ext cx="143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6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61375" y="2240086"/>
            <a:ext cx="36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21983" y="4301542"/>
            <a:ext cx="425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 rot="18097820">
            <a:off x="1989201" y="2624972"/>
            <a:ext cx="153558" cy="1535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068946" y="2125014"/>
            <a:ext cx="4185634" cy="2484635"/>
            <a:chOff x="1068946" y="2125014"/>
            <a:chExt cx="4185634" cy="248463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2211390" y="2125014"/>
              <a:ext cx="93932" cy="2137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 flipV="1">
              <a:off x="2021983" y="2575775"/>
              <a:ext cx="2871989" cy="18030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flipH="1">
              <a:off x="1068946" y="2125014"/>
              <a:ext cx="1236372" cy="20992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068946" y="4224270"/>
              <a:ext cx="3825026" cy="1545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305318" y="2125014"/>
              <a:ext cx="2588654" cy="22538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93972" y="4147984"/>
              <a:ext cx="36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662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484938"/>
            <a:ext cx="107452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/>
              <a:t>Диагонали ромба относятся как 3:4. Периметр ромба равен 200. </a:t>
            </a:r>
            <a:r>
              <a:rPr lang="ru-RU" sz="2400" dirty="0" smtClean="0"/>
              <a:t>Найти </a:t>
            </a:r>
            <a:r>
              <a:rPr lang="ru-RU" sz="2400" dirty="0"/>
              <a:t>высоту ромба.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42317" y="1671880"/>
            <a:ext cx="6096000" cy="28410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/>
              <a:t>З</a:t>
            </a:r>
            <a:r>
              <a:rPr lang="ru-RU" sz="2400" dirty="0" smtClean="0"/>
              <a:t>аметим</a:t>
            </a:r>
            <a:r>
              <a:rPr lang="ru-RU" sz="2400" dirty="0"/>
              <a:t>, что сторона ромба равна 50. Диагонали ромба пересекаются под прямым углом и точкой пересечения делятся пополам. Пусть </a:t>
            </a:r>
            <a:r>
              <a:rPr lang="ru-RU" sz="2400" i="1" dirty="0"/>
              <a:t>OB</a:t>
            </a:r>
            <a:r>
              <a:rPr lang="ru-RU" sz="2400" dirty="0"/>
              <a:t> = 3</a:t>
            </a:r>
            <a:r>
              <a:rPr lang="ru-RU" sz="2400" i="1" dirty="0"/>
              <a:t>x</a:t>
            </a:r>
            <a:r>
              <a:rPr lang="ru-RU" sz="2400" dirty="0"/>
              <a:t>, тогда </a:t>
            </a:r>
            <a:r>
              <a:rPr lang="ru-RU" sz="2400" i="1" dirty="0"/>
              <a:t>AO</a:t>
            </a:r>
            <a:r>
              <a:rPr lang="ru-RU" sz="2400" dirty="0"/>
              <a:t> = 4</a:t>
            </a:r>
            <a:r>
              <a:rPr lang="ru-RU" sz="2400" i="1" dirty="0"/>
              <a:t>x</a:t>
            </a:r>
            <a:r>
              <a:rPr lang="ru-RU" sz="2400" dirty="0"/>
              <a:t>. По теореме Пифагора </a:t>
            </a:r>
            <a:r>
              <a:rPr lang="ru-RU" sz="2400" i="1" dirty="0"/>
              <a:t>AO</a:t>
            </a:r>
            <a:r>
              <a:rPr lang="ru-RU" sz="2400" baseline="30000" dirty="0"/>
              <a:t>2</a:t>
            </a:r>
            <a:r>
              <a:rPr lang="ru-RU" sz="2400" dirty="0"/>
              <a:t> + </a:t>
            </a:r>
            <a:r>
              <a:rPr lang="ru-RU" sz="2400" i="1" dirty="0"/>
              <a:t>OB</a:t>
            </a:r>
            <a:r>
              <a:rPr lang="ru-RU" sz="2400" baseline="30000" dirty="0"/>
              <a:t>2</a:t>
            </a:r>
            <a:r>
              <a:rPr lang="ru-RU" sz="2400" dirty="0"/>
              <a:t> = </a:t>
            </a:r>
            <a:r>
              <a:rPr lang="ru-RU" sz="2400" i="1" dirty="0"/>
              <a:t>AB</a:t>
            </a:r>
            <a:r>
              <a:rPr lang="ru-RU" sz="2400" baseline="30000" dirty="0"/>
              <a:t>2</a:t>
            </a:r>
            <a:r>
              <a:rPr lang="ru-RU" sz="2400" dirty="0"/>
              <a:t>, поэтому 25</a:t>
            </a:r>
            <a:r>
              <a:rPr lang="ru-RU" sz="2400" i="1" dirty="0"/>
              <a:t>x</a:t>
            </a:r>
            <a:r>
              <a:rPr lang="ru-RU" sz="2400" baseline="30000" dirty="0"/>
              <a:t>2</a:t>
            </a:r>
            <a:r>
              <a:rPr lang="ru-RU" sz="2400" dirty="0"/>
              <a:t> = 2500, откуда </a:t>
            </a:r>
            <a:r>
              <a:rPr lang="ru-RU" sz="2400" i="1" dirty="0"/>
              <a:t>x</a:t>
            </a:r>
            <a:r>
              <a:rPr lang="ru-RU" sz="2400" dirty="0"/>
              <a:t> = 10. Тогда для высоты треугольника </a:t>
            </a:r>
            <a:r>
              <a:rPr lang="ru-RU" sz="2400" i="1" dirty="0"/>
              <a:t>AOB</a:t>
            </a:r>
            <a:r>
              <a:rPr lang="ru-RU" sz="2400" dirty="0"/>
              <a:t> имеем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824250" y="1700011"/>
            <a:ext cx="4021427" cy="2329102"/>
            <a:chOff x="824250" y="1700011"/>
            <a:chExt cx="4021427" cy="2329102"/>
          </a:xfrm>
        </p:grpSpPr>
        <p:sp>
          <p:nvSpPr>
            <p:cNvPr id="3" name="Параллелограмм 2"/>
            <p:cNvSpPr/>
            <p:nvPr/>
          </p:nvSpPr>
          <p:spPr>
            <a:xfrm>
              <a:off x="1133341" y="2073499"/>
              <a:ext cx="3438660" cy="1738648"/>
            </a:xfrm>
            <a:prstGeom prst="parallelogram">
              <a:avLst>
                <a:gd name="adj" fmla="val 69444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4250" y="3567448"/>
              <a:ext cx="364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17195" y="3567447"/>
              <a:ext cx="32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23705" y="1775034"/>
              <a:ext cx="3219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25014" y="1700011"/>
              <a:ext cx="52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38" name="Прямая соединительная линия 37"/>
            <p:cNvCxnSpPr>
              <a:stCxn id="31" idx="3"/>
            </p:cNvCxnSpPr>
            <p:nvPr/>
          </p:nvCxnSpPr>
          <p:spPr>
            <a:xfrm flipV="1">
              <a:off x="1189151" y="2073498"/>
              <a:ext cx="3382850" cy="1724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338051" y="2072107"/>
              <a:ext cx="1028164" cy="17386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440011" y="2630732"/>
              <a:ext cx="4102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О</a:t>
              </a:r>
              <a:endParaRPr lang="ru-RU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76579" y="3125191"/>
              <a:ext cx="293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ru-RU" sz="2400" b="1" dirty="0"/>
            </a:p>
          </p:txBody>
        </p:sp>
      </p:grpSp>
      <p:pic>
        <p:nvPicPr>
          <p:cNvPr id="1026" name="Picture 2" descr="h= дробь, числитель — AO умножить на OB, знаменатель — AB = дробь, числитель — 4x умножить на 3x, знаменатель — 5x = дробь, числитель — 12x, знаменатель — 5 = дробь, числитель — 12 умножить на 10, знаменатель — 5 =24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404" y="4697662"/>
            <a:ext cx="5653825" cy="68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Прямоугольник 50"/>
          <p:cNvSpPr/>
          <p:nvPr/>
        </p:nvSpPr>
        <p:spPr>
          <a:xfrm>
            <a:off x="5463496" y="5665562"/>
            <a:ext cx="6039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Следовательно, высота ромба равна 2</a:t>
            </a:r>
            <a:r>
              <a:rPr lang="ru-RU" sz="2400" i="1" dirty="0">
                <a:solidFill>
                  <a:srgbClr val="000000"/>
                </a:solidFill>
              </a:rPr>
              <a:t>h</a:t>
            </a:r>
            <a:r>
              <a:rPr lang="ru-RU" sz="2400" dirty="0">
                <a:solidFill>
                  <a:srgbClr val="000000"/>
                </a:solidFill>
              </a:rPr>
              <a:t> = 48.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50383" y="5998113"/>
            <a:ext cx="2949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48.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0256" y="3649630"/>
            <a:ext cx="142823" cy="1486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844193" y="2072939"/>
            <a:ext cx="25758" cy="1738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2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013" y="504302"/>
            <a:ext cx="10706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В равнобедренной трапеции диагонали перпендикулярны. Высота трапеции равна 12. </a:t>
            </a:r>
            <a:r>
              <a:rPr lang="ru-RU" sz="2400" dirty="0" smtClean="0">
                <a:solidFill>
                  <a:srgbClr val="000000"/>
                </a:solidFill>
              </a:rPr>
              <a:t>Найти </a:t>
            </a:r>
            <a:r>
              <a:rPr lang="ru-RU" sz="2400" dirty="0">
                <a:solidFill>
                  <a:srgbClr val="000000"/>
                </a:solidFill>
              </a:rPr>
              <a:t>ее среднюю линию.</a:t>
            </a:r>
            <a:endParaRPr lang="ru-RU" sz="24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018907" y="1667841"/>
            <a:ext cx="4453171" cy="3866231"/>
            <a:chOff x="1088267" y="1593812"/>
            <a:chExt cx="4453171" cy="3866231"/>
          </a:xfrm>
        </p:grpSpPr>
        <p:sp>
          <p:nvSpPr>
            <p:cNvPr id="3" name="Трапеция 2"/>
            <p:cNvSpPr/>
            <p:nvPr/>
          </p:nvSpPr>
          <p:spPr>
            <a:xfrm>
              <a:off x="1455313" y="1957589"/>
              <a:ext cx="3670479" cy="3013656"/>
            </a:xfrm>
            <a:prstGeom prst="trapezoid">
              <a:avLst>
                <a:gd name="adj" fmla="val 2884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318197" y="1970468"/>
              <a:ext cx="2820473" cy="3013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1455313" y="1957589"/>
              <a:ext cx="2807594" cy="3013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>
              <a:stCxn id="3" idx="0"/>
              <a:endCxn id="3" idx="2"/>
            </p:cNvCxnSpPr>
            <p:nvPr/>
          </p:nvCxnSpPr>
          <p:spPr>
            <a:xfrm>
              <a:off x="3290553" y="1957589"/>
              <a:ext cx="0" cy="3013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88267" y="4689884"/>
              <a:ext cx="257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2192" y="4740412"/>
              <a:ext cx="399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8512" y="1611834"/>
              <a:ext cx="437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3346" y="1593812"/>
              <a:ext cx="3348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55324" y="1593812"/>
              <a:ext cx="4378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ru-RU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38016" y="4998378"/>
              <a:ext cx="3992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ru-RU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59110" y="2781759"/>
              <a:ext cx="36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O</a:t>
              </a:r>
              <a:endParaRPr lang="ru-RU" sz="2400" b="1" dirty="0"/>
            </a:p>
          </p:txBody>
        </p:sp>
      </p:grpSp>
      <p:pic>
        <p:nvPicPr>
          <p:cNvPr id="2052" name="Picture 4" descr="\angle OCF=\angle COF={{45} в степени \circ 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39" y="2731545"/>
            <a:ext cx="3124201" cy="28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angle OBE=\angle BOE={{45} в степени \circ 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40" y="3320347"/>
            <a:ext cx="3063240" cy="32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743976" y="1784025"/>
            <a:ext cx="576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Треугольники </a:t>
            </a:r>
            <a:r>
              <a:rPr lang="en-US" sz="2400" dirty="0" smtClean="0"/>
              <a:t>CFO </a:t>
            </a:r>
            <a:r>
              <a:rPr lang="ru-RU" sz="2400" dirty="0" smtClean="0"/>
              <a:t>и </a:t>
            </a:r>
            <a:r>
              <a:rPr lang="en-US" sz="2400" dirty="0" smtClean="0"/>
              <a:t>BEO </a:t>
            </a:r>
            <a:r>
              <a:rPr lang="ru-RU" sz="2400" dirty="0" smtClean="0"/>
              <a:t>равнобедренные, так как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921060" y="3866345"/>
            <a:ext cx="5413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Следовательно, средняя линия равна</a:t>
            </a:r>
            <a:endParaRPr lang="ru-RU" sz="2400" dirty="0"/>
          </a:p>
        </p:txBody>
      </p:sp>
      <p:pic>
        <p:nvPicPr>
          <p:cNvPr id="2055" name="Picture 7" descr=" дробь, числитель — DC плюс AB, знаменатель — 2 =FC плюс EB=FO плюс OE=FE=12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47" y="4618577"/>
            <a:ext cx="5440104" cy="63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111023" y="5756856"/>
            <a:ext cx="207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12.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076306" y="1897719"/>
            <a:ext cx="1082922" cy="1161181"/>
            <a:chOff x="1712890" y="5329879"/>
            <a:chExt cx="1082922" cy="1161181"/>
          </a:xfrm>
        </p:grpSpPr>
        <p:sp>
          <p:nvSpPr>
            <p:cNvPr id="24" name="Прямоугольный треугольник 23"/>
            <p:cNvSpPr/>
            <p:nvPr/>
          </p:nvSpPr>
          <p:spPr>
            <a:xfrm rot="5400000">
              <a:off x="1814825" y="5510073"/>
              <a:ext cx="1006744" cy="955230"/>
            </a:xfrm>
            <a:prstGeom prst="rt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2318197" y="5329879"/>
              <a:ext cx="0" cy="289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712890" y="5987688"/>
              <a:ext cx="270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4" name="Группа 2063"/>
          <p:cNvGrpSpPr/>
          <p:nvPr/>
        </p:nvGrpSpPr>
        <p:grpSpPr>
          <a:xfrm>
            <a:off x="3078631" y="3080461"/>
            <a:ext cx="1946209" cy="2072514"/>
            <a:chOff x="3382425" y="4933594"/>
            <a:chExt cx="1946209" cy="2072514"/>
          </a:xfrm>
        </p:grpSpPr>
        <p:sp>
          <p:nvSpPr>
            <p:cNvPr id="22" name="Прямоугольный треугольник 21"/>
            <p:cNvSpPr/>
            <p:nvPr/>
          </p:nvSpPr>
          <p:spPr>
            <a:xfrm>
              <a:off x="3506270" y="4933594"/>
              <a:ext cx="1822364" cy="1952215"/>
            </a:xfrm>
            <a:prstGeom prst="rt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382425" y="5987688"/>
              <a:ext cx="2124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Прямая соединительная линия 2060"/>
            <p:cNvCxnSpPr/>
            <p:nvPr/>
          </p:nvCxnSpPr>
          <p:spPr>
            <a:xfrm>
              <a:off x="4367741" y="6735651"/>
              <a:ext cx="0" cy="2704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Прямая соединительная линия 2062"/>
            <p:cNvCxnSpPr/>
            <p:nvPr/>
          </p:nvCxnSpPr>
          <p:spPr>
            <a:xfrm>
              <a:off x="4448448" y="6735651"/>
              <a:ext cx="0" cy="270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3081679" y="4244283"/>
            <a:ext cx="2124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5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790" y="382443"/>
            <a:ext cx="2064107" cy="32881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598" y="721567"/>
            <a:ext cx="4144510" cy="24608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790" y="4044233"/>
            <a:ext cx="5344604" cy="24467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9810" y="382443"/>
            <a:ext cx="2573293" cy="31390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1629" y="4036916"/>
            <a:ext cx="4181474" cy="24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96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437" y="484882"/>
            <a:ext cx="11286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Хорда </a:t>
            </a:r>
            <a:r>
              <a:rPr lang="ru-RU" sz="2400" i="1" dirty="0">
                <a:solidFill>
                  <a:srgbClr val="000000"/>
                </a:solidFill>
              </a:rPr>
              <a:t>AB</a:t>
            </a:r>
            <a:r>
              <a:rPr lang="ru-RU" sz="2400" dirty="0">
                <a:solidFill>
                  <a:srgbClr val="000000"/>
                </a:solidFill>
              </a:rPr>
              <a:t> делит окружность на две части, градусные величины которых относятся как 5:7. Под каким углом видна эта хорда из точки </a:t>
            </a:r>
            <a:r>
              <a:rPr lang="ru-RU" sz="2400" i="1" dirty="0">
                <a:solidFill>
                  <a:srgbClr val="000000"/>
                </a:solidFill>
              </a:rPr>
              <a:t>C</a:t>
            </a:r>
            <a:r>
              <a:rPr lang="ru-RU" sz="2400" dirty="0">
                <a:solidFill>
                  <a:srgbClr val="000000"/>
                </a:solidFill>
              </a:rPr>
              <a:t>, принадлежащей меньшей дуге окружности? Ответ </a:t>
            </a:r>
            <a:r>
              <a:rPr lang="ru-RU" sz="2400" dirty="0" smtClean="0">
                <a:solidFill>
                  <a:srgbClr val="000000"/>
                </a:solidFill>
              </a:rPr>
              <a:t>дать </a:t>
            </a:r>
            <a:r>
              <a:rPr lang="ru-RU" sz="2400" dirty="0">
                <a:solidFill>
                  <a:srgbClr val="000000"/>
                </a:solidFill>
              </a:rPr>
              <a:t>в градусах.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1407" y="18952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Из точки </a:t>
            </a:r>
            <a:r>
              <a:rPr lang="ru-RU" sz="2400" i="1" dirty="0">
                <a:solidFill>
                  <a:srgbClr val="000000"/>
                </a:solidFill>
              </a:rPr>
              <a:t>C</a:t>
            </a:r>
            <a:r>
              <a:rPr lang="ru-RU" sz="2400" dirty="0">
                <a:solidFill>
                  <a:srgbClr val="000000"/>
                </a:solidFill>
              </a:rPr>
              <a:t> хорда </a:t>
            </a:r>
            <a:r>
              <a:rPr lang="ru-RU" sz="2400" i="1" dirty="0">
                <a:solidFill>
                  <a:srgbClr val="000000"/>
                </a:solidFill>
              </a:rPr>
              <a:t>АВ</a:t>
            </a:r>
            <a:r>
              <a:rPr lang="ru-RU" sz="2400" dirty="0">
                <a:solidFill>
                  <a:srgbClr val="000000"/>
                </a:solidFill>
              </a:rPr>
              <a:t> видна под углом </a:t>
            </a:r>
            <a:r>
              <a:rPr lang="ru-RU" sz="2400" i="1" dirty="0">
                <a:solidFill>
                  <a:srgbClr val="000000"/>
                </a:solidFill>
              </a:rPr>
              <a:t>АCВ</a:t>
            </a:r>
            <a:r>
              <a:rPr lang="ru-RU" sz="2400" dirty="0">
                <a:solidFill>
                  <a:srgbClr val="000000"/>
                </a:solidFill>
              </a:rPr>
              <a:t>. Пусть большая часть окружности равна 7</a:t>
            </a:r>
            <a:r>
              <a:rPr lang="ru-RU" sz="2400" i="1" dirty="0">
                <a:solidFill>
                  <a:srgbClr val="000000"/>
                </a:solidFill>
              </a:rPr>
              <a:t>x</a:t>
            </a:r>
            <a:r>
              <a:rPr lang="ru-RU" sz="2400" dirty="0">
                <a:solidFill>
                  <a:srgbClr val="000000"/>
                </a:solidFill>
              </a:rPr>
              <a:t>, тогда меньшая равна 5</a:t>
            </a:r>
            <a:r>
              <a:rPr lang="ru-RU" sz="2400" i="1" dirty="0">
                <a:solidFill>
                  <a:srgbClr val="000000"/>
                </a:solidFill>
              </a:rPr>
              <a:t>x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  <a:endParaRPr lang="ru-RU" sz="2400" dirty="0"/>
          </a:p>
        </p:txBody>
      </p:sp>
      <p:pic>
        <p:nvPicPr>
          <p:cNvPr id="3074" name="Picture 2" descr="7x плюс 5x=360{} в степени circ равносильно 12x=360 в степени circ равносильно x=30{} в степени circ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365" y="3305560"/>
            <a:ext cx="5936083" cy="35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01407" y="388298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</a:rPr>
              <a:t>Значит, меньшая дуга окружности равна 150°, а большая — 210°. Вписанный угол равен половине дуги, на которую он опирается, значит, опирающийся на большую дугу угол </a:t>
            </a:r>
            <a:r>
              <a:rPr lang="ru-RU" sz="2400" i="1" dirty="0">
                <a:solidFill>
                  <a:srgbClr val="000000"/>
                </a:solidFill>
              </a:rPr>
              <a:t>АCВ</a:t>
            </a:r>
            <a:r>
              <a:rPr lang="ru-RU" sz="2400" dirty="0">
                <a:solidFill>
                  <a:srgbClr val="000000"/>
                </a:solidFill>
              </a:rPr>
              <a:t> равен 105</a:t>
            </a:r>
            <a:r>
              <a:rPr lang="ru-RU" sz="2400" dirty="0" smtClean="0">
                <a:solidFill>
                  <a:srgbClr val="000000"/>
                </a:solidFill>
              </a:rPr>
              <a:t>°.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407" y="6147737"/>
            <a:ext cx="225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105.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7564" y="1929067"/>
            <a:ext cx="38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94853" y="2356833"/>
            <a:ext cx="3723206" cy="3052293"/>
            <a:chOff x="694853" y="2356833"/>
            <a:chExt cx="3723206" cy="3052293"/>
          </a:xfrm>
        </p:grpSpPr>
        <p:sp>
          <p:nvSpPr>
            <p:cNvPr id="3" name="Овал 2"/>
            <p:cNvSpPr/>
            <p:nvPr/>
          </p:nvSpPr>
          <p:spPr>
            <a:xfrm>
              <a:off x="965915" y="2356833"/>
              <a:ext cx="3219718" cy="305229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81825" y="3305560"/>
              <a:ext cx="3103808" cy="354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3" idx="0"/>
            </p:cNvCxnSpPr>
            <p:nvPr/>
          </p:nvCxnSpPr>
          <p:spPr>
            <a:xfrm flipV="1">
              <a:off x="1081825" y="2356833"/>
              <a:ext cx="1493949" cy="9487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3" idx="0"/>
            </p:cNvCxnSpPr>
            <p:nvPr/>
          </p:nvCxnSpPr>
          <p:spPr>
            <a:xfrm>
              <a:off x="2575774" y="2356833"/>
              <a:ext cx="1609859" cy="1303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4853" y="3074727"/>
              <a:ext cx="309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4697" y="3395221"/>
              <a:ext cx="313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75898" y="3725942"/>
              <a:ext cx="334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19" name="Овал 18"/>
            <p:cNvSpPr/>
            <p:nvPr/>
          </p:nvSpPr>
          <p:spPr>
            <a:xfrm flipH="1">
              <a:off x="2539021" y="3812859"/>
              <a:ext cx="95037" cy="1034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486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01521" y="180627"/>
            <a:ext cx="10444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 угол АСВ, если вписанные углы </a:t>
            </a:r>
            <a:r>
              <a:rPr lang="en-US" sz="2400" dirty="0" smtClean="0"/>
              <a:t>ADB</a:t>
            </a:r>
            <a:r>
              <a:rPr lang="ru-RU" sz="2400" dirty="0" smtClean="0"/>
              <a:t> и </a:t>
            </a:r>
            <a:r>
              <a:rPr lang="en-US" sz="2400" dirty="0" smtClean="0"/>
              <a:t>DAE </a:t>
            </a:r>
            <a:r>
              <a:rPr lang="ru-RU" sz="2400" dirty="0" smtClean="0"/>
              <a:t>опираются на дуги окружности, градусные величины которых равны соответственно 118 и 36 градусов. Ответ дать в градусах.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71748" y="191895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Угол между двумя секущими равен </a:t>
            </a:r>
            <a:r>
              <a:rPr lang="ru-RU" sz="2400" dirty="0" err="1">
                <a:solidFill>
                  <a:srgbClr val="000000"/>
                </a:solidFill>
              </a:rPr>
              <a:t>полуразности</a:t>
            </a:r>
            <a:r>
              <a:rPr lang="ru-RU" sz="2400" dirty="0">
                <a:solidFill>
                  <a:srgbClr val="000000"/>
                </a:solidFill>
              </a:rPr>
              <a:t> высекаемых ими дуг:</a:t>
            </a:r>
            <a:endParaRPr lang="ru-RU" sz="2400" dirty="0"/>
          </a:p>
        </p:txBody>
      </p:sp>
      <p:pic>
        <p:nvPicPr>
          <p:cNvPr id="4115" name="Picture 19" descr="\angle ACB= дробь, числитель — \cup AB минус \cup DE, знаменатель — 2 = дробь, числитель — 118 в степени circ минус 38 в степени circ, знаменатель — 2 =40 в степени circ 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936" y="3562731"/>
            <a:ext cx="5876790" cy="7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Box 4109"/>
          <p:cNvSpPr txBox="1"/>
          <p:nvPr/>
        </p:nvSpPr>
        <p:spPr>
          <a:xfrm>
            <a:off x="9755613" y="5870792"/>
            <a:ext cx="2112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40</a:t>
            </a: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507457" y="1849410"/>
          <a:ext cx="4260099" cy="402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6062040" imgH="5722920" progId="Visio.Drawing.15">
                  <p:embed/>
                </p:oleObj>
              </mc:Choice>
              <mc:Fallback>
                <p:oleObj name="Visio" r:id="rId4" imgW="6062040" imgH="5722920" progId="Visio.Drawing.15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7457" y="1849410"/>
                        <a:ext cx="4260099" cy="4021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/>
          </p:nvPr>
        </p:nvGraphicFramePr>
        <p:xfrm>
          <a:off x="507456" y="1849410"/>
          <a:ext cx="4260099" cy="402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6" imgW="6050351" imgH="5714906" progId="Visio.Drawing.15">
                  <p:embed/>
                </p:oleObj>
              </mc:Choice>
              <mc:Fallback>
                <p:oleObj name="Visio" r:id="rId6" imgW="6050351" imgH="5714906" progId="Visio.Drawing.15">
                  <p:embed/>
                  <p:pic>
                    <p:nvPicPr>
                      <p:cNvPr id="28" name="Объект 2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7456" y="1849410"/>
                        <a:ext cx="4260099" cy="4021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7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490" y="579549"/>
            <a:ext cx="9986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Сторона ромба равна 1, острый угол равен 30 градусов. Найти радиус вписанной окружности этого ромба.</a:t>
            </a:r>
            <a:endParaRPr lang="ru-RU"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650380" y="2454410"/>
            <a:ext cx="4327302" cy="2181982"/>
            <a:chOff x="631063" y="2408349"/>
            <a:chExt cx="4327302" cy="2181982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901521" y="2794714"/>
              <a:ext cx="3863662" cy="1455314"/>
            </a:xfrm>
            <a:prstGeom prst="parallelogram">
              <a:avLst>
                <a:gd name="adj" fmla="val 110459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2060618" y="2794714"/>
              <a:ext cx="1571223" cy="145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1063" y="4019195"/>
              <a:ext cx="412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16686" y="4128666"/>
              <a:ext cx="515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9272" y="2409334"/>
              <a:ext cx="309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31076" y="2408349"/>
              <a:ext cx="6053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704559" y="2840775"/>
            <a:ext cx="386370" cy="1455314"/>
            <a:chOff x="2704561" y="2817744"/>
            <a:chExt cx="386370" cy="1455314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704561" y="2817744"/>
              <a:ext cx="321974" cy="1455314"/>
              <a:chOff x="2704561" y="2817744"/>
              <a:chExt cx="321974" cy="1455314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46230" y="2817744"/>
                <a:ext cx="12878" cy="145531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704561" y="3338019"/>
                <a:ext cx="3219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•</a:t>
                </a:r>
                <a:endParaRPr lang="ru-RU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820473" y="3245686"/>
              <a:ext cx="270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</p:grpSp>
      <p:pic>
        <p:nvPicPr>
          <p:cNvPr id="1026" name="Picture 2" descr="r= дробь, числитель — d, знаменатель — 2 = дробь, числитель — DH, знаменатель — 2 = дробь, числитель — AD синус A, знаменатель — 2 = дробь, числитель — 1, знаменатель — 2 умножить на дробь, числитель — 1, знаменатель — 2 =0,25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7" y="3545401"/>
            <a:ext cx="5042082" cy="68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5699977" y="209156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Радиус </a:t>
            </a:r>
            <a:r>
              <a:rPr lang="ru-RU" sz="2400" i="1" dirty="0">
                <a:solidFill>
                  <a:srgbClr val="000000"/>
                </a:solidFill>
              </a:rPr>
              <a:t>r</a:t>
            </a:r>
            <a:r>
              <a:rPr lang="ru-RU" sz="2400" dirty="0">
                <a:solidFill>
                  <a:srgbClr val="000000"/>
                </a:solidFill>
              </a:rPr>
              <a:t> вписанной в ромб окружности вдвое меньше его высоты </a:t>
            </a:r>
            <a:r>
              <a:rPr lang="ru-RU" sz="2400" i="1" dirty="0">
                <a:solidFill>
                  <a:srgbClr val="000000"/>
                </a:solidFill>
              </a:rPr>
              <a:t>d</a:t>
            </a:r>
            <a:r>
              <a:rPr lang="ru-RU" sz="2400" dirty="0">
                <a:solidFill>
                  <a:srgbClr val="000000"/>
                </a:solidFill>
              </a:rPr>
              <a:t>. Поэтому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54237" y="5872337"/>
            <a:ext cx="203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0,25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7549" y="4174727"/>
            <a:ext cx="121361" cy="12136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37130" y="2840775"/>
            <a:ext cx="8051" cy="1455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Группа 2063"/>
          <p:cNvGrpSpPr/>
          <p:nvPr/>
        </p:nvGrpSpPr>
        <p:grpSpPr>
          <a:xfrm>
            <a:off x="966915" y="4444351"/>
            <a:ext cx="3424298" cy="831388"/>
            <a:chOff x="1934729" y="1546144"/>
            <a:chExt cx="3424298" cy="831388"/>
          </a:xfrm>
        </p:grpSpPr>
        <p:sp>
          <p:nvSpPr>
            <p:cNvPr id="2051" name="Равнобедренный треугольник 2050"/>
            <p:cNvSpPr/>
            <p:nvPr/>
          </p:nvSpPr>
          <p:spPr>
            <a:xfrm>
              <a:off x="1934729" y="1546144"/>
              <a:ext cx="3424298" cy="831388"/>
            </a:xfrm>
            <a:prstGeom prst="triangle">
              <a:avLst>
                <a:gd name="adj" fmla="val 49623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61" name="Прямая соединительная линия 2060"/>
            <p:cNvCxnSpPr/>
            <p:nvPr/>
          </p:nvCxnSpPr>
          <p:spPr>
            <a:xfrm>
              <a:off x="2686273" y="1863580"/>
              <a:ext cx="185974" cy="2004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Прямая соединительная линия 2062"/>
            <p:cNvCxnSpPr/>
            <p:nvPr/>
          </p:nvCxnSpPr>
          <p:spPr>
            <a:xfrm flipH="1">
              <a:off x="4377271" y="1858846"/>
              <a:ext cx="246244" cy="224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" name="Группа 2058"/>
          <p:cNvGrpSpPr/>
          <p:nvPr/>
        </p:nvGrpSpPr>
        <p:grpSpPr>
          <a:xfrm>
            <a:off x="1780381" y="2987331"/>
            <a:ext cx="1811785" cy="1476399"/>
            <a:chOff x="3648164" y="1457316"/>
            <a:chExt cx="1811785" cy="1476399"/>
          </a:xfrm>
        </p:grpSpPr>
        <p:sp>
          <p:nvSpPr>
            <p:cNvPr id="2049" name="Равнобедренный треугольник 2048"/>
            <p:cNvSpPr/>
            <p:nvPr/>
          </p:nvSpPr>
          <p:spPr>
            <a:xfrm rot="10800000">
              <a:off x="3648164" y="1457316"/>
              <a:ext cx="1811785" cy="1476399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55" name="Прямая соединительная линия 2054"/>
            <p:cNvCxnSpPr/>
            <p:nvPr/>
          </p:nvCxnSpPr>
          <p:spPr>
            <a:xfrm flipH="1">
              <a:off x="3978657" y="2110322"/>
              <a:ext cx="228877" cy="1051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Прямая соединительная линия 2056"/>
            <p:cNvCxnSpPr/>
            <p:nvPr/>
          </p:nvCxnSpPr>
          <p:spPr>
            <a:xfrm>
              <a:off x="4881093" y="2111152"/>
              <a:ext cx="283335" cy="1678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884349" y="373590"/>
            <a:ext cx="10101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Основания равнобедренной трапеции равны 8 и 6. Радиус описанной окружности равен 5. Центр окружности лежит внутри трапеции. Найти высоту трапеции.</a:t>
            </a:r>
            <a:endParaRPr lang="ru-RU" sz="2400" dirty="0"/>
          </a:p>
        </p:txBody>
      </p:sp>
      <p:pic>
        <p:nvPicPr>
          <p:cNvPr id="2052" name="Picture 4" descr="KO= корень из { O{{C} в степени 2 } минус K{{C} в степени 2 }}= корень из { {{R} в степени 2 } минус дробь, числитель — D{{C} в степени 2 }, знаменатель — 4 }= корень из { 25 минус 9}=4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338" y="3214016"/>
            <a:ext cx="5868267" cy="80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H= корень из { O{{B} в степени 2 } минус H{{B} в степени 2 }}= корень из { {{R} в степени 2 } минус дробь, числитель — A{{B} в степени 2 }, знаменатель — 4 }= корень из { 25 минус 16}=3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746" y="4212867"/>
            <a:ext cx="5858859" cy="78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5473" y="1553253"/>
            <a:ext cx="5868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Высота трапеции КН=КО+ОН, где КО и ОН – высоты равнобедренных треугольников </a:t>
            </a:r>
            <a:r>
              <a:rPr lang="en-US" sz="2400" dirty="0" smtClean="0"/>
              <a:t>DOC </a:t>
            </a:r>
            <a:r>
              <a:rPr lang="ru-RU" sz="2400" dirty="0" smtClean="0"/>
              <a:t>и АОВ. По теореме Пифагора: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35473" y="4952790"/>
            <a:ext cx="476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КН=КО+ОН=7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2746" y="5767761"/>
            <a:ext cx="179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7.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48" name="Группа 2047"/>
          <p:cNvGrpSpPr/>
          <p:nvPr/>
        </p:nvGrpSpPr>
        <p:grpSpPr>
          <a:xfrm>
            <a:off x="679705" y="2574136"/>
            <a:ext cx="4032417" cy="3655290"/>
            <a:chOff x="679705" y="2574136"/>
            <a:chExt cx="4032417" cy="3655290"/>
          </a:xfrm>
        </p:grpSpPr>
        <p:sp>
          <p:nvSpPr>
            <p:cNvPr id="7" name="Овал 6"/>
            <p:cNvSpPr/>
            <p:nvPr/>
          </p:nvSpPr>
          <p:spPr>
            <a:xfrm>
              <a:off x="759855" y="2730321"/>
              <a:ext cx="3863660" cy="349910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>
              <a:off x="1005582" y="2966723"/>
              <a:ext cx="3361385" cy="2339373"/>
            </a:xfrm>
            <a:prstGeom prst="trapezoid">
              <a:avLst>
                <a:gd name="adj" fmla="val 3302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2699669" y="2966723"/>
              <a:ext cx="0" cy="23393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 flipV="1">
              <a:off x="1777286" y="2966723"/>
              <a:ext cx="930564" cy="1513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699669" y="2945851"/>
              <a:ext cx="916075" cy="15102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003523" y="4456090"/>
              <a:ext cx="1681722" cy="8500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717442" y="4443211"/>
              <a:ext cx="1647466" cy="86288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9705" y="5151474"/>
              <a:ext cx="2361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7271" y="5149424"/>
              <a:ext cx="3348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6828" y="2574136"/>
              <a:ext cx="338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68192" y="2588654"/>
              <a:ext cx="489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78123" y="4171163"/>
              <a:ext cx="244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О</a:t>
              </a:r>
              <a:endParaRPr lang="ru-RU" sz="2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69007" y="2900708"/>
              <a:ext cx="37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К</a:t>
              </a:r>
              <a:endParaRPr lang="ru-RU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5881" y="5262801"/>
              <a:ext cx="3863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</p:grpSp>
      <p:sp>
        <p:nvSpPr>
          <p:cNvPr id="2065" name="Прямоугольный треугольник 2064"/>
          <p:cNvSpPr/>
          <p:nvPr/>
        </p:nvSpPr>
        <p:spPr>
          <a:xfrm rot="10800000" flipH="1">
            <a:off x="2690006" y="2987331"/>
            <a:ext cx="911046" cy="1468758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6" name="Прямоугольный треугольник 2065"/>
          <p:cNvSpPr/>
          <p:nvPr/>
        </p:nvSpPr>
        <p:spPr>
          <a:xfrm>
            <a:off x="2686273" y="4456090"/>
            <a:ext cx="1678635" cy="829446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6" y="320128"/>
            <a:ext cx="3855544" cy="1843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32101" y="27227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 прямоугольном треугольнике угол между высотой и биссектрисой,  проведёнными  из  вершины  прямого  угла,  равен 14°. Найдите меньший угол прямоугольного треугольника. Ответ дайте в градусах.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86" y="3347432"/>
            <a:ext cx="4268351" cy="20616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32101" y="3470134"/>
            <a:ext cx="6739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Угол между биссектрисой и медианой прямоугольного треугольника,  проведёнными  из  вершины  прямого  угла,  равен 12°. Найдите меньший угол прямоугольного треугольника. </a:t>
            </a:r>
          </a:p>
          <a:p>
            <a:r>
              <a:rPr lang="ru-RU" sz="2400" dirty="0" smtClean="0"/>
              <a:t>Ответ дайте в градусах.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73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05" y="470749"/>
            <a:ext cx="2136083" cy="20644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49295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 равностороннем  треугольнике  ABC  высота  CH  равна              . Найдите AB.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67" y="864173"/>
            <a:ext cx="731138" cy="4250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83" y="3301821"/>
            <a:ext cx="1606205" cy="30702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48000" y="340521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Угол при вершине, противолежащей основанию равнобедренного треугольника, равен 30°. Боковая сторона треугольника равна 11. Найдите площадь этого треугольника.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67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07" y="342698"/>
            <a:ext cx="2332417" cy="27097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41182" y="342698"/>
            <a:ext cx="8452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треугольнике ABC угол A равен 44°, углы B и C – острые,  высоты  BD  и  CE  пересекаются  в  точке  O. </a:t>
            </a:r>
          </a:p>
          <a:p>
            <a:r>
              <a:rPr lang="ru-RU" sz="2400" dirty="0" smtClean="0"/>
              <a:t>Найдите угол DOE. Ответ дайте в градусах.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27" y="3465759"/>
            <a:ext cx="2450074" cy="28062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21487" y="3465759"/>
            <a:ext cx="82725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треугольнике ABC угол C равен 58°, биссектрисы </a:t>
            </a:r>
          </a:p>
          <a:p>
            <a:r>
              <a:rPr lang="ru-RU" sz="2400" dirty="0" smtClean="0"/>
              <a:t>AD и BE пересекаются в точке O. Найдите угол AOB. </a:t>
            </a:r>
          </a:p>
          <a:p>
            <a:r>
              <a:rPr lang="ru-RU" sz="2400" dirty="0" smtClean="0"/>
              <a:t>Ответ дайте в градусах.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14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60" y="202038"/>
            <a:ext cx="2158151" cy="23979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81836" y="419622"/>
            <a:ext cx="913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 треугольнике  ABC DE – средняя линия. Площадь  треугольника  CDE равна  24.  Найдите  площадь треугольника ABC.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92" y="3183027"/>
            <a:ext cx="2259344" cy="18912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38152" y="3492201"/>
            <a:ext cx="8658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Площадь параллелограмма ABCD равна 20. Точка F – середина стороны BC. Найдите площадь трапеции AFCD.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14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26" y="366780"/>
            <a:ext cx="2931697" cy="18741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40936" y="366780"/>
            <a:ext cx="7907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 ромбе  ABCD  угол  DAB  равен  148°.  Найдите  угол BDC. Ответ дайте в градусах.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55" y="3308997"/>
            <a:ext cx="2558402" cy="19344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40936" y="3352868"/>
            <a:ext cx="7907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Отрезки AC и BD – диаметры окружности с центром O. </a:t>
            </a:r>
          </a:p>
          <a:p>
            <a:r>
              <a:rPr lang="ru-RU" sz="2400" dirty="0" smtClean="0"/>
              <a:t>Угол ACB равен 56°. Найдите угол AOD. Ответ дайте в градусах.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4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1" y="397702"/>
            <a:ext cx="2495242" cy="20492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5426" y="507994"/>
            <a:ext cx="8671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Угол ACB равен 54°. Градусная мера дуги AB </a:t>
            </a:r>
            <a:r>
              <a:rPr lang="ru-RU" sz="2400" dirty="0" smtClean="0"/>
              <a:t>окружности</a:t>
            </a:r>
            <a:r>
              <a:rPr lang="ru-RU" sz="2400" dirty="0"/>
              <a:t>, не содержащей точек D и E, равна 138°. Найдите </a:t>
            </a:r>
            <a:r>
              <a:rPr lang="ru-RU" sz="2400" dirty="0" smtClean="0"/>
              <a:t>угол </a:t>
            </a:r>
            <a:r>
              <a:rPr lang="ru-RU" sz="2400" dirty="0"/>
              <a:t>DAE. Ответ дайте в градусах.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00" y="2580739"/>
            <a:ext cx="2351267" cy="19403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15426" y="2580739"/>
            <a:ext cx="8671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Периметр  прямоугольной  трапеции,  описанной  около </a:t>
            </a:r>
          </a:p>
          <a:p>
            <a:pPr algn="just"/>
            <a:r>
              <a:rPr lang="ru-RU" sz="2400" dirty="0"/>
              <a:t>окружности, равен 40, её большая боковая сторона равна 11. </a:t>
            </a:r>
          </a:p>
          <a:p>
            <a:pPr algn="just"/>
            <a:r>
              <a:rPr lang="ru-RU" sz="2400" dirty="0"/>
              <a:t>Найдите радиус окружности.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00" y="4654858"/>
            <a:ext cx="2351267" cy="205894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15426" y="4688979"/>
            <a:ext cx="8671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Четырёхугольник ABCD вписан в окружность. Угол ABD </a:t>
            </a:r>
            <a:r>
              <a:rPr lang="ru-RU" sz="2400" dirty="0" smtClean="0"/>
              <a:t>равен </a:t>
            </a:r>
            <a:r>
              <a:rPr lang="ru-RU" sz="2400" dirty="0"/>
              <a:t>70°, угол CAD равен 49°. Найдите угол ABC. Ответ дайте в </a:t>
            </a:r>
            <a:r>
              <a:rPr lang="ru-RU" sz="2400" dirty="0" smtClean="0"/>
              <a:t>градусах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62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1675" t="3571" r="2507" b="3348"/>
          <a:stretch/>
        </p:blipFill>
        <p:spPr>
          <a:xfrm>
            <a:off x="6062279" y="679389"/>
            <a:ext cx="4575435" cy="367252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2"/>
          <a:srcRect l="1675" t="3571" r="2507" b="3348"/>
          <a:stretch/>
        </p:blipFill>
        <p:spPr>
          <a:xfrm>
            <a:off x="880296" y="655193"/>
            <a:ext cx="4575435" cy="3672522"/>
          </a:xfrm>
          <a:prstGeom prst="rect">
            <a:avLst/>
          </a:prstGeom>
        </p:spPr>
      </p:pic>
      <p:sp>
        <p:nvSpPr>
          <p:cNvPr id="31" name="Прямоугольный треугольник 30"/>
          <p:cNvSpPr/>
          <p:nvPr/>
        </p:nvSpPr>
        <p:spPr>
          <a:xfrm rot="10800000" flipH="1">
            <a:off x="1341022" y="1069099"/>
            <a:ext cx="1003799" cy="281480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Прямоугольный треугольник 31"/>
          <p:cNvSpPr/>
          <p:nvPr/>
        </p:nvSpPr>
        <p:spPr>
          <a:xfrm rot="10800000">
            <a:off x="2416731" y="1073911"/>
            <a:ext cx="2637512" cy="14014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4547135" y="2502845"/>
            <a:ext cx="518220" cy="137591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338529" y="1092202"/>
            <a:ext cx="3696237" cy="2802994"/>
            <a:chOff x="1313645" y="1212759"/>
            <a:chExt cx="3696237" cy="267880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H="1">
              <a:off x="1313646" y="1212760"/>
              <a:ext cx="1056066" cy="26788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4533364" y="2550017"/>
              <a:ext cx="476518" cy="13415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313645" y="3891565"/>
              <a:ext cx="321971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369712" y="1212759"/>
              <a:ext cx="2640170" cy="1337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52" name="Прямая соединительная линия 51"/>
          <p:cNvCxnSpPr/>
          <p:nvPr/>
        </p:nvCxnSpPr>
        <p:spPr>
          <a:xfrm>
            <a:off x="7065591" y="2515650"/>
            <a:ext cx="3168203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Равнобедренный треугольник 52"/>
          <p:cNvSpPr/>
          <p:nvPr/>
        </p:nvSpPr>
        <p:spPr>
          <a:xfrm>
            <a:off x="7091349" y="1122772"/>
            <a:ext cx="3168203" cy="1385353"/>
          </a:xfrm>
          <a:prstGeom prst="triangle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5270" y="4990656"/>
                <a:ext cx="17412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S=14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10-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70" y="4990656"/>
                <a:ext cx="1741293" cy="584775"/>
              </a:xfrm>
              <a:prstGeom prst="rect">
                <a:avLst/>
              </a:prstGeom>
              <a:blipFill>
                <a:blip r:embed="rId3"/>
                <a:stretch>
                  <a:fillRect l="-9123" t="-12500" r="-877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Группа 65"/>
          <p:cNvGrpSpPr/>
          <p:nvPr/>
        </p:nvGrpSpPr>
        <p:grpSpPr>
          <a:xfrm>
            <a:off x="1313641" y="1085205"/>
            <a:ext cx="3740601" cy="2813273"/>
            <a:chOff x="1313641" y="1085205"/>
            <a:chExt cx="3740601" cy="2813273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1313641" y="1085205"/>
              <a:ext cx="37406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5030733" y="1085205"/>
              <a:ext cx="23509" cy="28008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4511039" y="3898478"/>
              <a:ext cx="5432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313641" y="1085205"/>
              <a:ext cx="0" cy="28008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Параллелограмм 66"/>
          <p:cNvSpPr/>
          <p:nvPr/>
        </p:nvSpPr>
        <p:spPr>
          <a:xfrm>
            <a:off x="6582923" y="2475407"/>
            <a:ext cx="3696236" cy="1391420"/>
          </a:xfrm>
          <a:prstGeom prst="parallelogram">
            <a:avLst>
              <a:gd name="adj" fmla="val 373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6537557" y="1101348"/>
            <a:ext cx="3696237" cy="2802994"/>
            <a:chOff x="1313645" y="1212759"/>
            <a:chExt cx="3696237" cy="2678806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1313646" y="1212760"/>
              <a:ext cx="1056066" cy="26788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4533364" y="2550017"/>
              <a:ext cx="476518" cy="13415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313645" y="3891565"/>
              <a:ext cx="321971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369712" y="1212759"/>
              <a:ext cx="2640170" cy="1337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707519" y="4986012"/>
                <a:ext cx="18599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0,5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4-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519" y="4986012"/>
                <a:ext cx="1859929" cy="584775"/>
              </a:xfrm>
              <a:prstGeom prst="rect">
                <a:avLst/>
              </a:prstGeom>
              <a:blipFill>
                <a:blip r:embed="rId4"/>
                <a:stretch>
                  <a:fillRect l="-8197" t="-12500" r="-852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357786" y="4980970"/>
                <a:ext cx="19569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0,5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5-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786" y="4980970"/>
                <a:ext cx="1956975" cy="584775"/>
              </a:xfrm>
              <a:prstGeom prst="rect">
                <a:avLst/>
              </a:prstGeom>
              <a:blipFill>
                <a:blip r:embed="rId5"/>
                <a:stretch>
                  <a:fillRect l="-8100" t="-12500" r="-716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082244" y="4990655"/>
                <a:ext cx="16878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0,5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244" y="4990655"/>
                <a:ext cx="1687828" cy="584775"/>
              </a:xfrm>
              <a:prstGeom prst="rect">
                <a:avLst/>
              </a:prstGeom>
              <a:blipFill>
                <a:blip r:embed="rId6"/>
                <a:stretch>
                  <a:fillRect l="-9386" t="-12500" r="-433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6571283" y="5014851"/>
            <a:ext cx="123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=90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275068" y="5599626"/>
                <a:ext cx="14087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S=1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068" y="5599626"/>
                <a:ext cx="1408708" cy="584775"/>
              </a:xfrm>
              <a:prstGeom prst="rect">
                <a:avLst/>
              </a:prstGeom>
              <a:blipFill>
                <a:blip r:embed="rId7"/>
                <a:stretch>
                  <a:fillRect l="-10823" t="-12500" r="-1082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490594" y="5575430"/>
                <a:ext cx="2117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0,5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</a:t>
                </a:r>
                <a:r>
                  <a:rPr kumimoji="0" lang="ru-RU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ru-RU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594" y="5575430"/>
                <a:ext cx="2117045" cy="584775"/>
              </a:xfrm>
              <a:prstGeom prst="rect">
                <a:avLst/>
              </a:prstGeom>
              <a:blipFill>
                <a:blip r:embed="rId8"/>
                <a:stretch>
                  <a:fillRect l="-7493" t="-12500" r="-288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9386845" y="5575430"/>
            <a:ext cx="130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=90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7070501" y="2475407"/>
            <a:ext cx="3189051" cy="1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6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90" y="503013"/>
            <a:ext cx="2229589" cy="22547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35120" y="503013"/>
            <a:ext cx="89250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Четырёхугольник ABCD вписан в окружность. Угол BAD </a:t>
            </a:r>
            <a:r>
              <a:rPr lang="ru-RU" sz="2400" dirty="0" smtClean="0"/>
              <a:t>равен </a:t>
            </a:r>
            <a:r>
              <a:rPr lang="ru-RU" sz="2400" dirty="0"/>
              <a:t>136°. Найдите угол BCD. Ответ дайте в градусах.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90" y="3118403"/>
            <a:ext cx="2229589" cy="20916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35119" y="3215202"/>
            <a:ext cx="89250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треугольнике ABC сторона AB равна  32, угол C равен </a:t>
            </a:r>
            <a:r>
              <a:rPr lang="ru-RU" sz="2400" dirty="0" smtClean="0"/>
              <a:t>135</a:t>
            </a:r>
            <a:r>
              <a:rPr lang="ru-RU" sz="2400" dirty="0"/>
              <a:t>°.  Найдите  радиус  описанной  около  этого  треугольника </a:t>
            </a:r>
          </a:p>
          <a:p>
            <a:pPr algn="just"/>
            <a:r>
              <a:rPr lang="ru-RU" sz="2400" dirty="0"/>
              <a:t>окружности. </a:t>
            </a:r>
          </a:p>
        </p:txBody>
      </p:sp>
    </p:spTree>
    <p:extLst>
      <p:ext uri="{BB962C8B-B14F-4D97-AF65-F5344CB8AC3E}">
        <p14:creationId xmlns:p14="http://schemas.microsoft.com/office/powerpoint/2010/main" val="34756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71" y="1060463"/>
            <a:ext cx="4838700" cy="3810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979" y="1060463"/>
            <a:ext cx="4838700" cy="3810000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1017431" y="1558344"/>
            <a:ext cx="3284113" cy="2202287"/>
            <a:chOff x="1017431" y="1558344"/>
            <a:chExt cx="3284113" cy="220228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1030310" y="1558344"/>
              <a:ext cx="1635618" cy="218940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17431" y="2640169"/>
              <a:ext cx="1648496" cy="112046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665927" y="1558344"/>
              <a:ext cx="1596980" cy="21744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665927" y="2640169"/>
              <a:ext cx="1635617" cy="112046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2665927" y="1558344"/>
            <a:ext cx="0" cy="108182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65927" y="2640169"/>
            <a:ext cx="0" cy="1141891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30310" y="3760631"/>
            <a:ext cx="1635617" cy="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6823" y="5422006"/>
                <a:ext cx="45977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S=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0,5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 </m:t>
                    </m:r>
                  </m:oMath>
                </a14:m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6=24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23" y="5422006"/>
                <a:ext cx="4597757" cy="584775"/>
              </a:xfrm>
              <a:prstGeom prst="rect">
                <a:avLst/>
              </a:prstGeom>
              <a:blipFill>
                <a:blip r:embed="rId3"/>
                <a:stretch>
                  <a:fillRect l="-3448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Группа 30"/>
          <p:cNvGrpSpPr/>
          <p:nvPr/>
        </p:nvGrpSpPr>
        <p:grpSpPr>
          <a:xfrm>
            <a:off x="6928833" y="1342725"/>
            <a:ext cx="2730321" cy="3232597"/>
            <a:chOff x="6928834" y="1326524"/>
            <a:chExt cx="2730321" cy="3232597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928834" y="1326524"/>
              <a:ext cx="1081825" cy="32325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023538" y="1339403"/>
              <a:ext cx="1635617" cy="271744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6928834" y="4056845"/>
              <a:ext cx="2730321" cy="5022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6928832" y="1355604"/>
            <a:ext cx="2730321" cy="3219718"/>
            <a:chOff x="6928834" y="1339403"/>
            <a:chExt cx="2730321" cy="3219718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6928834" y="1339403"/>
              <a:ext cx="0" cy="321971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6928834" y="1339403"/>
              <a:ext cx="2730321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9659155" y="1339403"/>
              <a:ext cx="0" cy="321971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928834" y="4559121"/>
              <a:ext cx="2730321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26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8934" y="417112"/>
            <a:ext cx="5001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На  фрагменте  географической </a:t>
            </a:r>
          </a:p>
          <a:p>
            <a:pPr algn="just"/>
            <a:r>
              <a:rPr lang="ru-RU" sz="2400" dirty="0" smtClean="0"/>
              <a:t>карты  схематично  изображены  очертания Большого  пруда  Екатерининского  парка  с </a:t>
            </a:r>
          </a:p>
          <a:p>
            <a:pPr algn="just"/>
            <a:r>
              <a:rPr lang="ru-RU" sz="2400" dirty="0" smtClean="0"/>
              <a:t>островами (площадь одной клетки равна одному  гектару).  Оцените  приближённо  площадь Большого острова. Ответ дайте в гектарах с округлением до целого числа.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28" y="430347"/>
            <a:ext cx="6430766" cy="56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90" y="302452"/>
            <a:ext cx="5328592" cy="62013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38422" y="468628"/>
            <a:ext cx="60230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 фрагменте географической </a:t>
            </a:r>
            <a:r>
              <a:rPr lang="ru-RU" sz="2400" dirty="0" smtClean="0"/>
              <a:t>карты </a:t>
            </a:r>
            <a:r>
              <a:rPr lang="ru-RU" sz="2400" dirty="0"/>
              <a:t>схематично изображены границы </a:t>
            </a:r>
            <a:r>
              <a:rPr lang="ru-RU" sz="2400" dirty="0" smtClean="0"/>
              <a:t>города  </a:t>
            </a:r>
            <a:r>
              <a:rPr lang="ru-RU" sz="2400" dirty="0"/>
              <a:t>Выксы  и  очертания  водоёмов  (длина </a:t>
            </a:r>
            <a:r>
              <a:rPr lang="ru-RU" sz="2400" dirty="0" smtClean="0"/>
              <a:t>стороны  </a:t>
            </a:r>
            <a:r>
              <a:rPr lang="ru-RU" sz="2400" dirty="0"/>
              <a:t>квадратной  клетки  равна  1  км). </a:t>
            </a:r>
          </a:p>
          <a:p>
            <a:pPr algn="just"/>
            <a:r>
              <a:rPr lang="ru-RU" sz="2400" dirty="0"/>
              <a:t>Оцените  приближённо  площадь  озера  </a:t>
            </a:r>
            <a:r>
              <a:rPr lang="ru-RU" sz="2400" dirty="0" smtClean="0"/>
              <a:t>Карьер</a:t>
            </a:r>
            <a:r>
              <a:rPr lang="ru-RU" sz="2400" dirty="0"/>
              <a:t>. Ответ дайте в квадратных километрах </a:t>
            </a:r>
            <a:r>
              <a:rPr lang="ru-RU" sz="2400" dirty="0" smtClean="0"/>
              <a:t>с </a:t>
            </a:r>
            <a:r>
              <a:rPr lang="ru-RU" sz="2400" dirty="0"/>
              <a:t>округлением до целого числа. </a:t>
            </a:r>
          </a:p>
        </p:txBody>
      </p:sp>
    </p:spTree>
    <p:extLst>
      <p:ext uri="{BB962C8B-B14F-4D97-AF65-F5344CB8AC3E}">
        <p14:creationId xmlns:p14="http://schemas.microsoft.com/office/powerpoint/2010/main" val="15398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Задача № 10 «Прикладная планиметрия»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Периметр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Площадь</a:t>
            </a:r>
          </a:p>
          <a:p>
            <a:pPr marL="514350" indent="-514350">
              <a:buAutoNum type="arabicParenR"/>
            </a:pPr>
            <a:r>
              <a:rPr lang="ru-RU" dirty="0" smtClean="0"/>
              <a:t>Теорема Пифагора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Подобные треугольники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Окружность</a:t>
            </a:r>
          </a:p>
          <a:p>
            <a:pPr marL="514350" indent="-514350">
              <a:buAutoNum type="arabicParenR"/>
            </a:pPr>
            <a:r>
              <a:rPr lang="ru-RU" dirty="0" smtClean="0"/>
              <a:t>Средняя линия трапеции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3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89" y="318836"/>
            <a:ext cx="3037336" cy="20575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85125" y="318836"/>
            <a:ext cx="78861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Дачный  участок  имеет  форму  прямоугольника  со </a:t>
            </a:r>
          </a:p>
          <a:p>
            <a:r>
              <a:rPr lang="ru-RU" sz="2400" dirty="0"/>
              <a:t>сторонами  30  метров  и  20  метров.  Хозяин  планирует </a:t>
            </a:r>
          </a:p>
          <a:p>
            <a:r>
              <a:rPr lang="ru-RU" sz="2400" dirty="0"/>
              <a:t>обнести его изгородью и отгородить такой же изгородью </a:t>
            </a:r>
          </a:p>
          <a:p>
            <a:r>
              <a:rPr lang="ru-RU" sz="2400" dirty="0"/>
              <a:t>квадратный  участок  со  стороной  12  метров  (см.  рис.). </a:t>
            </a:r>
          </a:p>
          <a:p>
            <a:r>
              <a:rPr lang="ru-RU" sz="2400" dirty="0"/>
              <a:t>Найдите суммарную длину изгороди в метрах.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89" y="3241988"/>
            <a:ext cx="3037336" cy="19622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85125" y="3241988"/>
            <a:ext cx="78861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Дачный  участок  имеет  форму  прямоугольника  со </a:t>
            </a:r>
          </a:p>
          <a:p>
            <a:r>
              <a:rPr lang="ru-RU" sz="2400" dirty="0"/>
              <a:t>сторонами 35 метров и 20 метров. Хозяин отгородил на </a:t>
            </a:r>
          </a:p>
          <a:p>
            <a:r>
              <a:rPr lang="ru-RU" sz="2400" dirty="0"/>
              <a:t>участке квадратный вольер со стороной 10 метров (</a:t>
            </a:r>
            <a:r>
              <a:rPr lang="ru-RU" sz="2400" dirty="0" smtClean="0"/>
              <a:t>см.</a:t>
            </a:r>
          </a:p>
          <a:p>
            <a:r>
              <a:rPr lang="ru-RU" sz="2400" dirty="0" smtClean="0"/>
              <a:t>рис</a:t>
            </a:r>
            <a:r>
              <a:rPr lang="ru-RU" sz="2400" dirty="0"/>
              <a:t>.). Найдите площадь оставшейся части участка. Ответ </a:t>
            </a:r>
          </a:p>
          <a:p>
            <a:r>
              <a:rPr lang="ru-RU" sz="2400" dirty="0"/>
              <a:t>дайте в квадратных метрах. </a:t>
            </a:r>
          </a:p>
        </p:txBody>
      </p:sp>
    </p:spTree>
    <p:extLst>
      <p:ext uri="{BB962C8B-B14F-4D97-AF65-F5344CB8AC3E}">
        <p14:creationId xmlns:p14="http://schemas.microsoft.com/office/powerpoint/2010/main" val="29490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1911</Words>
  <Application>Microsoft Office PowerPoint</Application>
  <PresentationFormat>Широкоэкранный</PresentationFormat>
  <Paragraphs>227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Monotype Corsiva</vt:lpstr>
      <vt:lpstr>Times New Roman</vt:lpstr>
      <vt:lpstr>1_Тема Office</vt:lpstr>
      <vt:lpstr>Visio</vt:lpstr>
      <vt:lpstr>«Планиметрические задачи базового уровня сложности в ЕГЭ по математике»</vt:lpstr>
      <vt:lpstr>Задача № 5 «Площадь»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10 «Прикладная планиметрия»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15 «Планиметрия»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3 «Планиметрия»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«Задачи по планиметрии базового уровня сложности в ЕГЭ по математике»</dc:title>
  <dc:creator>1</dc:creator>
  <cp:lastModifiedBy>1</cp:lastModifiedBy>
  <cp:revision>23</cp:revision>
  <dcterms:created xsi:type="dcterms:W3CDTF">2022-04-14T14:29:37Z</dcterms:created>
  <dcterms:modified xsi:type="dcterms:W3CDTF">2022-04-18T16:21:26Z</dcterms:modified>
</cp:coreProperties>
</file>